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4"/>
  </p:notesMasterIdLst>
  <p:handoutMasterIdLst>
    <p:handoutMasterId r:id="rId25"/>
  </p:handoutMasterIdLst>
  <p:sldIdLst>
    <p:sldId id="270" r:id="rId2"/>
    <p:sldId id="256" r:id="rId3"/>
    <p:sldId id="265" r:id="rId4"/>
    <p:sldId id="257" r:id="rId5"/>
    <p:sldId id="271" r:id="rId6"/>
    <p:sldId id="272" r:id="rId7"/>
    <p:sldId id="268" r:id="rId8"/>
    <p:sldId id="258" r:id="rId9"/>
    <p:sldId id="259" r:id="rId10"/>
    <p:sldId id="260" r:id="rId11"/>
    <p:sldId id="261" r:id="rId12"/>
    <p:sldId id="262" r:id="rId13"/>
    <p:sldId id="273" r:id="rId14"/>
    <p:sldId id="266" r:id="rId15"/>
    <p:sldId id="274" r:id="rId16"/>
    <p:sldId id="263" r:id="rId17"/>
    <p:sldId id="264" r:id="rId18"/>
    <p:sldId id="267" r:id="rId19"/>
    <p:sldId id="276" r:id="rId20"/>
    <p:sldId id="277" r:id="rId21"/>
    <p:sldId id="269" r:id="rId22"/>
    <p:sldId id="279" r:id="rId23"/>
  </p:sldIdLst>
  <p:sldSz cx="9875838" cy="7315200"/>
  <p:notesSz cx="6858000" cy="9296400"/>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99"/>
    <a:srgbClr val="CC3300"/>
    <a:srgbClr val="00CC00"/>
    <a:srgbClr val="FF9933"/>
    <a:srgbClr val="6699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75" autoAdjust="0"/>
  </p:normalViewPr>
  <p:slideViewPr>
    <p:cSldViewPr>
      <p:cViewPr varScale="1">
        <p:scale>
          <a:sx n="66" d="100"/>
          <a:sy n="66" d="100"/>
        </p:scale>
        <p:origin x="-486" y="-96"/>
      </p:cViewPr>
      <p:guideLst>
        <p:guide orient="horz" pos="2304"/>
        <p:guide pos="311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146"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9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9494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9494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9494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ED323CE-C618-4876-9B40-870ADCA1D7C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18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918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91876" name="Rectangle 4"/>
          <p:cNvSpPr>
            <a:spLocks noGrp="1" noRot="1" noChangeAspect="1" noChangeArrowheads="1" noTextEdit="1"/>
          </p:cNvSpPr>
          <p:nvPr>
            <p:ph type="sldImg" idx="2"/>
          </p:nvPr>
        </p:nvSpPr>
        <p:spPr bwMode="auto">
          <a:xfrm>
            <a:off x="1074738" y="696913"/>
            <a:ext cx="4708525" cy="3486150"/>
          </a:xfrm>
          <a:prstGeom prst="rect">
            <a:avLst/>
          </a:prstGeom>
          <a:noFill/>
          <a:ln w="9525">
            <a:solidFill>
              <a:srgbClr val="000000"/>
            </a:solidFill>
            <a:miter lim="800000"/>
            <a:headEnd/>
            <a:tailEnd/>
          </a:ln>
          <a:effectLst/>
        </p:spPr>
      </p:sp>
      <p:sp>
        <p:nvSpPr>
          <p:cNvPr id="5918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18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918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4714E29-8638-43F3-A12C-D1504859328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F6569-9466-4338-A1BB-E00DACDC18D0}" type="slidenum">
              <a:rPr lang="en-US"/>
              <a:pPr/>
              <a:t>1</a:t>
            </a:fld>
            <a:endParaRPr lang="en-US"/>
          </a:p>
        </p:txBody>
      </p:sp>
      <p:sp>
        <p:nvSpPr>
          <p:cNvPr id="611330" name="Rectangle 2"/>
          <p:cNvSpPr>
            <a:spLocks noGrp="1" noRot="1" noChangeAspect="1" noChangeArrowheads="1" noTextEdit="1"/>
          </p:cNvSpPr>
          <p:nvPr>
            <p:ph type="sldImg"/>
          </p:nvPr>
        </p:nvSpPr>
        <p:spPr>
          <a:xfrm>
            <a:off x="1076325" y="696913"/>
            <a:ext cx="4705350" cy="3486150"/>
          </a:xfrm>
          <a:ln/>
        </p:spPr>
      </p:sp>
      <p:sp>
        <p:nvSpPr>
          <p:cNvPr id="611331" name="Rectangle 3"/>
          <p:cNvSpPr>
            <a:spLocks noGrp="1" noChangeArrowheads="1"/>
          </p:cNvSpPr>
          <p:nvPr>
            <p:ph type="body" idx="1"/>
          </p:nvPr>
        </p:nvSpPr>
        <p:spPr/>
        <p:txBody>
          <a:bodyPr/>
          <a:lstStyle/>
          <a:p>
            <a:r>
              <a:rPr lang="en-US"/>
              <a:t>Use this presentation in conjunction with the Cell Organelle note-taking worksheet. Run through the entire presentation before using it in class so that you know what’s coming next!  It helps to print the outline and notes to have with you while presenting so that there are no surprises. –JessB.org</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0CA6A-2511-4156-B7F6-FF2934F0197C}" type="slidenum">
              <a:rPr lang="en-US"/>
              <a:pPr/>
              <a:t>12</a:t>
            </a:fld>
            <a:endParaRPr lang="en-US"/>
          </a:p>
        </p:txBody>
      </p:sp>
      <p:sp>
        <p:nvSpPr>
          <p:cNvPr id="618498" name="Rectangle 2"/>
          <p:cNvSpPr>
            <a:spLocks noGrp="1" noRot="1" noChangeAspect="1" noChangeArrowheads="1" noTextEdit="1"/>
          </p:cNvSpPr>
          <p:nvPr>
            <p:ph type="sldImg"/>
          </p:nvPr>
        </p:nvSpPr>
        <p:spPr>
          <a:xfrm>
            <a:off x="1076325" y="696913"/>
            <a:ext cx="4705350" cy="3486150"/>
          </a:xfrm>
          <a:ln/>
        </p:spPr>
      </p:sp>
      <p:sp>
        <p:nvSpPr>
          <p:cNvPr id="618499" name="Rectangle 3"/>
          <p:cNvSpPr>
            <a:spLocks noGrp="1" noChangeArrowheads="1"/>
          </p:cNvSpPr>
          <p:nvPr>
            <p:ph type="body" idx="1"/>
          </p:nvPr>
        </p:nvSpPr>
        <p:spPr/>
        <p:txBody>
          <a:bodyPr/>
          <a:lstStyle/>
          <a:p>
            <a:r>
              <a:rPr lang="en-US"/>
              <a:t>Explain that this diagram shows the mitochondria cut open to reveal the internal membranes.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99E93-68CF-458B-A221-01496FA1D656}" type="slidenum">
              <a:rPr lang="en-US"/>
              <a:pPr/>
              <a:t>14</a:t>
            </a:fld>
            <a:endParaRPr lang="en-US"/>
          </a:p>
        </p:txBody>
      </p:sp>
      <p:sp>
        <p:nvSpPr>
          <p:cNvPr id="622594" name="Rectangle 2"/>
          <p:cNvSpPr>
            <a:spLocks noGrp="1" noRot="1" noChangeAspect="1" noChangeArrowheads="1" noTextEdit="1"/>
          </p:cNvSpPr>
          <p:nvPr>
            <p:ph type="sldImg"/>
          </p:nvPr>
        </p:nvSpPr>
        <p:spPr>
          <a:xfrm>
            <a:off x="1076325" y="696913"/>
            <a:ext cx="4705350" cy="3486150"/>
          </a:xfrm>
          <a:ln/>
        </p:spPr>
      </p:sp>
      <p:sp>
        <p:nvSpPr>
          <p:cNvPr id="622595" name="Rectangle 3"/>
          <p:cNvSpPr>
            <a:spLocks noGrp="1" noChangeArrowheads="1"/>
          </p:cNvSpPr>
          <p:nvPr>
            <p:ph type="body" idx="1"/>
          </p:nvPr>
        </p:nvSpPr>
        <p:spPr/>
        <p:txBody>
          <a:bodyPr/>
          <a:lstStyle/>
          <a:p>
            <a:r>
              <a:rPr lang="en-US"/>
              <a:t>Microtubules are also part of the cytoskeleton.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23436-6220-42E7-9231-92D6E7112E79}" type="slidenum">
              <a:rPr lang="en-US"/>
              <a:pPr/>
              <a:t>16</a:t>
            </a:fld>
            <a:endParaRPr lang="en-US"/>
          </a:p>
        </p:txBody>
      </p:sp>
      <p:sp>
        <p:nvSpPr>
          <p:cNvPr id="619522" name="Rectangle 2"/>
          <p:cNvSpPr>
            <a:spLocks noGrp="1" noRot="1" noChangeAspect="1" noChangeArrowheads="1" noTextEdit="1"/>
          </p:cNvSpPr>
          <p:nvPr>
            <p:ph type="sldImg"/>
          </p:nvPr>
        </p:nvSpPr>
        <p:spPr>
          <a:xfrm>
            <a:off x="1076325" y="696913"/>
            <a:ext cx="4705350" cy="3486150"/>
          </a:xfrm>
          <a:ln/>
        </p:spPr>
      </p:sp>
      <p:sp>
        <p:nvSpPr>
          <p:cNvPr id="619523" name="Rectangle 3"/>
          <p:cNvSpPr>
            <a:spLocks noGrp="1" noChangeArrowheads="1"/>
          </p:cNvSpPr>
          <p:nvPr>
            <p:ph type="body" idx="1"/>
          </p:nvPr>
        </p:nvSpPr>
        <p:spPr/>
        <p:txBody>
          <a:bodyPr/>
          <a:lstStyle/>
          <a:p>
            <a:r>
              <a:rPr lang="en-US"/>
              <a:t>Chloroplasts absorb light, which is the catalyst for photosynthesis.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ACFD4-E246-4BC9-9D70-2A66AD83AF15}" type="slidenum">
              <a:rPr lang="en-US"/>
              <a:pPr/>
              <a:t>17</a:t>
            </a:fld>
            <a:endParaRPr lang="en-US"/>
          </a:p>
        </p:txBody>
      </p:sp>
      <p:sp>
        <p:nvSpPr>
          <p:cNvPr id="620546" name="Rectangle 2"/>
          <p:cNvSpPr>
            <a:spLocks noGrp="1" noRot="1" noChangeAspect="1" noChangeArrowheads="1" noTextEdit="1"/>
          </p:cNvSpPr>
          <p:nvPr>
            <p:ph type="sldImg"/>
          </p:nvPr>
        </p:nvSpPr>
        <p:spPr>
          <a:xfrm>
            <a:off x="1076325" y="696913"/>
            <a:ext cx="4705350" cy="3486150"/>
          </a:xfrm>
          <a:ln/>
        </p:spPr>
      </p:sp>
      <p:sp>
        <p:nvSpPr>
          <p:cNvPr id="620547" name="Rectangle 3"/>
          <p:cNvSpPr>
            <a:spLocks noGrp="1" noChangeArrowheads="1"/>
          </p:cNvSpPr>
          <p:nvPr>
            <p:ph type="body" idx="1"/>
          </p:nvPr>
        </p:nvSpPr>
        <p:spPr/>
        <p:txBody>
          <a:bodyPr/>
          <a:lstStyle/>
          <a:p>
            <a:r>
              <a:rPr lang="en-US"/>
              <a:t>This is an actual microscopic image.  Explain that the colors are added digitally to enhance the different parts.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6C6EE-EDA1-4FCA-8EAC-F81DE43D96A8}" type="slidenum">
              <a:rPr lang="en-US"/>
              <a:pPr/>
              <a:t>18</a:t>
            </a:fld>
            <a:endParaRPr lang="en-US"/>
          </a:p>
        </p:txBody>
      </p:sp>
      <p:sp>
        <p:nvSpPr>
          <p:cNvPr id="621570" name="Rectangle 2"/>
          <p:cNvSpPr>
            <a:spLocks noGrp="1" noRot="1" noChangeAspect="1" noChangeArrowheads="1" noTextEdit="1"/>
          </p:cNvSpPr>
          <p:nvPr>
            <p:ph type="sldImg"/>
          </p:nvPr>
        </p:nvSpPr>
        <p:spPr>
          <a:xfrm>
            <a:off x="1076325" y="696913"/>
            <a:ext cx="4705350" cy="3486150"/>
          </a:xfrm>
          <a:ln/>
        </p:spPr>
      </p:sp>
      <p:sp>
        <p:nvSpPr>
          <p:cNvPr id="621571" name="Rectangle 3"/>
          <p:cNvSpPr>
            <a:spLocks noGrp="1" noChangeArrowheads="1"/>
          </p:cNvSpPr>
          <p:nvPr>
            <p:ph type="body" idx="1"/>
          </p:nvPr>
        </p:nvSpPr>
        <p:spPr/>
        <p:txBody>
          <a:bodyPr/>
          <a:lstStyle/>
          <a:p>
            <a:r>
              <a:rPr lang="en-US"/>
              <a:t>The image is 2D, so it must have been a light microscope or TEM.  If the cell is very tiny, then a TEM was used.  Otherwise, a strong light microscope could have captured this image.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7266F-99DF-4ED0-A496-0D9590545C27}" type="slidenum">
              <a:rPr lang="en-US"/>
              <a:pPr/>
              <a:t>19</a:t>
            </a:fld>
            <a:endParaRPr lang="en-US"/>
          </a:p>
        </p:txBody>
      </p:sp>
      <p:sp>
        <p:nvSpPr>
          <p:cNvPr id="150530" name="Rectangle 2"/>
          <p:cNvSpPr>
            <a:spLocks noGrp="1" noRot="1" noChangeAspect="1" noChangeArrowheads="1" noTextEdit="1"/>
          </p:cNvSpPr>
          <p:nvPr>
            <p:ph type="sldImg"/>
          </p:nvPr>
        </p:nvSpPr>
        <p:spPr>
          <a:xfrm>
            <a:off x="1076325" y="696913"/>
            <a:ext cx="4705350" cy="3486150"/>
          </a:xfrm>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725C6-F2FE-4F26-96AD-4B690A6113DE}" type="slidenum">
              <a:rPr lang="en-US"/>
              <a:pPr/>
              <a:t>20</a:t>
            </a:fld>
            <a:endParaRPr lang="en-US"/>
          </a:p>
        </p:txBody>
      </p:sp>
      <p:sp>
        <p:nvSpPr>
          <p:cNvPr id="151554" name="Rectangle 2"/>
          <p:cNvSpPr>
            <a:spLocks noGrp="1" noRot="1" noChangeAspect="1" noChangeArrowheads="1" noTextEdit="1"/>
          </p:cNvSpPr>
          <p:nvPr>
            <p:ph type="sldImg"/>
          </p:nvPr>
        </p:nvSpPr>
        <p:spPr>
          <a:xfrm>
            <a:off x="1076325" y="696913"/>
            <a:ext cx="4705350" cy="3486150"/>
          </a:xfrm>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50633-D732-41B0-9AD8-5B6BAECEE9A3}" type="slidenum">
              <a:rPr lang="en-US"/>
              <a:pPr/>
              <a:t>21</a:t>
            </a:fld>
            <a:endParaRPr lang="en-US"/>
          </a:p>
        </p:txBody>
      </p:sp>
      <p:sp>
        <p:nvSpPr>
          <p:cNvPr id="623618" name="Rectangle 2"/>
          <p:cNvSpPr>
            <a:spLocks noGrp="1" noRot="1" noChangeAspect="1" noChangeArrowheads="1" noTextEdit="1"/>
          </p:cNvSpPr>
          <p:nvPr>
            <p:ph type="sldImg"/>
          </p:nvPr>
        </p:nvSpPr>
        <p:spPr>
          <a:xfrm>
            <a:off x="1076325" y="696913"/>
            <a:ext cx="4705350" cy="3486150"/>
          </a:xfrm>
          <a:ln/>
        </p:spPr>
      </p:sp>
      <p:sp>
        <p:nvSpPr>
          <p:cNvPr id="623619" name="Rectangle 3"/>
          <p:cNvSpPr>
            <a:spLocks noGrp="1" noChangeArrowheads="1"/>
          </p:cNvSpPr>
          <p:nvPr>
            <p:ph type="body" idx="1"/>
          </p:nvPr>
        </p:nvSpPr>
        <p:spPr/>
        <p:txBody>
          <a:bodyPr/>
          <a:lstStyle/>
          <a:p>
            <a:r>
              <a:rPr lang="en-US"/>
              <a:t>You may choose to delete the answers from the PowerPoint or change the animation so that they come in after all 5 questions are asked in case you want to quiz students individually at the end.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6B04F-49C9-4EB5-9451-02089271F433}" type="slidenum">
              <a:rPr lang="en-US"/>
              <a:pPr/>
              <a:t>22</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C499D-8FD5-4AC1-8062-9A48FC7D9191}" type="slidenum">
              <a:rPr lang="en-US"/>
              <a:pPr/>
              <a:t>2</a:t>
            </a:fld>
            <a:endParaRPr lang="en-US"/>
          </a:p>
        </p:txBody>
      </p:sp>
      <p:sp>
        <p:nvSpPr>
          <p:cNvPr id="592898" name="Rectangle 2"/>
          <p:cNvSpPr>
            <a:spLocks noGrp="1" noRot="1" noChangeAspect="1" noChangeArrowheads="1" noTextEdit="1"/>
          </p:cNvSpPr>
          <p:nvPr>
            <p:ph type="sldImg"/>
          </p:nvPr>
        </p:nvSpPr>
        <p:spPr>
          <a:xfrm>
            <a:off x="1076325" y="696913"/>
            <a:ext cx="4705350" cy="3486150"/>
          </a:xfrm>
          <a:ln/>
        </p:spPr>
      </p:sp>
      <p:sp>
        <p:nvSpPr>
          <p:cNvPr id="592899" name="Rectangle 3"/>
          <p:cNvSpPr>
            <a:spLocks noGrp="1" noChangeArrowheads="1"/>
          </p:cNvSpPr>
          <p:nvPr>
            <p:ph type="body" idx="1"/>
          </p:nvPr>
        </p:nvSpPr>
        <p:spPr/>
        <p:txBody>
          <a:bodyPr/>
          <a:lstStyle/>
          <a:p>
            <a:r>
              <a:rPr lang="en-US"/>
              <a:t>You may or may not wish to distinguish between cytosol and cytoplasm.  The correct use of each term is shown here.  Most high school textbooks, however, use the word “cytoplasm” to mean “cytosol.”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D2D77-67D4-40CB-9D73-759009CADC3A}" type="slidenum">
              <a:rPr lang="en-US"/>
              <a:pPr/>
              <a:t>3</a:t>
            </a:fld>
            <a:endParaRPr lang="en-US"/>
          </a:p>
        </p:txBody>
      </p:sp>
      <p:sp>
        <p:nvSpPr>
          <p:cNvPr id="593922" name="Rectangle 2"/>
          <p:cNvSpPr>
            <a:spLocks noGrp="1" noRot="1" noChangeAspect="1" noChangeArrowheads="1" noTextEdit="1"/>
          </p:cNvSpPr>
          <p:nvPr>
            <p:ph type="sldImg"/>
          </p:nvPr>
        </p:nvSpPr>
        <p:spPr>
          <a:xfrm>
            <a:off x="1076325" y="696913"/>
            <a:ext cx="4705350" cy="3486150"/>
          </a:xfrm>
          <a:ln/>
        </p:spPr>
      </p:sp>
      <p:sp>
        <p:nvSpPr>
          <p:cNvPr id="593923" name="Rectangle 3"/>
          <p:cNvSpPr>
            <a:spLocks noGrp="1" noChangeArrowheads="1"/>
          </p:cNvSpPr>
          <p:nvPr>
            <p:ph type="body" idx="1"/>
          </p:nvPr>
        </p:nvSpPr>
        <p:spPr/>
        <p:txBody>
          <a:bodyPr/>
          <a:lstStyle/>
          <a:p>
            <a:r>
              <a:rPr lang="en-US"/>
              <a:t>Emphasize word parts here:</a:t>
            </a:r>
          </a:p>
          <a:p>
            <a:r>
              <a:rPr lang="en-US"/>
              <a:t>phospho= phosphate head; lipid= fatty acid tail</a:t>
            </a:r>
          </a:p>
          <a:p>
            <a:r>
              <a:rPr lang="en-US"/>
              <a:t>bi=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F47CC-FD64-4DA7-8A5B-1E9C7C947EFC}" type="slidenum">
              <a:rPr lang="en-US"/>
              <a:pPr/>
              <a:t>4</a:t>
            </a:fld>
            <a:endParaRPr lang="en-US"/>
          </a:p>
        </p:txBody>
      </p:sp>
      <p:sp>
        <p:nvSpPr>
          <p:cNvPr id="610306" name="Rectangle 2"/>
          <p:cNvSpPr>
            <a:spLocks noGrp="1" noRot="1" noChangeAspect="1" noChangeArrowheads="1" noTextEdit="1"/>
          </p:cNvSpPr>
          <p:nvPr>
            <p:ph type="sldImg"/>
          </p:nvPr>
        </p:nvSpPr>
        <p:spPr>
          <a:xfrm>
            <a:off x="1076325" y="696913"/>
            <a:ext cx="4705350" cy="3486150"/>
          </a:xfrm>
          <a:ln/>
        </p:spPr>
      </p:sp>
      <p:sp>
        <p:nvSpPr>
          <p:cNvPr id="610307" name="Rectangle 3"/>
          <p:cNvSpPr>
            <a:spLocks noGrp="1" noChangeArrowheads="1"/>
          </p:cNvSpPr>
          <p:nvPr>
            <p:ph type="body" idx="1"/>
          </p:nvPr>
        </p:nvSpPr>
        <p:spPr/>
        <p:txBody>
          <a:bodyPr/>
          <a:lstStyle/>
          <a:p>
            <a:r>
              <a:rPr lang="en-US"/>
              <a:t>Cells with more than one nucleus include muscle cells and liver cells, largely because of the massive volume of cytoplasm and number of organelles that need controlling.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55D7B-1CEA-42D5-9624-662A2C2566C0}" type="slidenum">
              <a:rPr lang="en-US"/>
              <a:pPr/>
              <a:t>7</a:t>
            </a:fld>
            <a:endParaRPr lang="en-US"/>
          </a:p>
        </p:txBody>
      </p:sp>
      <p:sp>
        <p:nvSpPr>
          <p:cNvPr id="612354" name="Rectangle 2"/>
          <p:cNvSpPr>
            <a:spLocks noGrp="1" noRot="1" noChangeAspect="1" noChangeArrowheads="1" noTextEdit="1"/>
          </p:cNvSpPr>
          <p:nvPr>
            <p:ph type="sldImg"/>
          </p:nvPr>
        </p:nvSpPr>
        <p:spPr>
          <a:xfrm>
            <a:off x="1076325" y="696913"/>
            <a:ext cx="4705350" cy="3486150"/>
          </a:xfrm>
          <a:ln/>
        </p:spPr>
      </p:sp>
      <p:sp>
        <p:nvSpPr>
          <p:cNvPr id="612355" name="Rectangle 3"/>
          <p:cNvSpPr>
            <a:spLocks noGrp="1" noChangeArrowheads="1"/>
          </p:cNvSpPr>
          <p:nvPr>
            <p:ph type="body" idx="1"/>
          </p:nvPr>
        </p:nvSpPr>
        <p:spPr/>
        <p:txBody>
          <a:bodyPr/>
          <a:lstStyle/>
          <a:p>
            <a:r>
              <a:rPr lang="en-US"/>
              <a:t>Actin, also found in muscle cells, mainly help maintain cell shape in their cytoskeletal role.  Microtubules mostly move organelles around the cell.  Intermediate filaments also provide structural support.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7ADC1-3B4F-46E7-8C27-EBC71A23D097}" type="slidenum">
              <a:rPr lang="en-US"/>
              <a:pPr/>
              <a:t>8</a:t>
            </a:fld>
            <a:endParaRPr lang="en-US"/>
          </a:p>
        </p:txBody>
      </p:sp>
      <p:sp>
        <p:nvSpPr>
          <p:cNvPr id="613378" name="Rectangle 2"/>
          <p:cNvSpPr>
            <a:spLocks noGrp="1" noRot="1" noChangeAspect="1" noChangeArrowheads="1" noTextEdit="1"/>
          </p:cNvSpPr>
          <p:nvPr>
            <p:ph type="sldImg"/>
          </p:nvPr>
        </p:nvSpPr>
        <p:spPr>
          <a:xfrm>
            <a:off x="1076325" y="696913"/>
            <a:ext cx="4705350" cy="3486150"/>
          </a:xfrm>
          <a:ln/>
        </p:spPr>
      </p:sp>
      <p:sp>
        <p:nvSpPr>
          <p:cNvPr id="613379" name="Rectangle 3"/>
          <p:cNvSpPr>
            <a:spLocks noGrp="1" noChangeArrowheads="1"/>
          </p:cNvSpPr>
          <p:nvPr>
            <p:ph type="body" idx="1"/>
          </p:nvPr>
        </p:nvSpPr>
        <p:spPr/>
        <p:txBody>
          <a:bodyPr/>
          <a:lstStyle/>
          <a:p>
            <a:r>
              <a:rPr lang="en-US"/>
              <a:t>It’s not necessary that the students can read the labels here; just point out the black dots are ribosomes.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FB3FF-06B4-473C-B4A4-5544BD29020F}" type="slidenum">
              <a:rPr lang="en-US"/>
              <a:pPr/>
              <a:t>9</a:t>
            </a:fld>
            <a:endParaRPr lang="en-US"/>
          </a:p>
        </p:txBody>
      </p:sp>
      <p:sp>
        <p:nvSpPr>
          <p:cNvPr id="615426" name="Rectangle 2"/>
          <p:cNvSpPr>
            <a:spLocks noGrp="1" noRot="1" noChangeAspect="1" noChangeArrowheads="1" noTextEdit="1"/>
          </p:cNvSpPr>
          <p:nvPr>
            <p:ph type="sldImg"/>
          </p:nvPr>
        </p:nvSpPr>
        <p:spPr>
          <a:xfrm>
            <a:off x="1076325" y="696913"/>
            <a:ext cx="4705350" cy="3486150"/>
          </a:xfrm>
          <a:ln/>
        </p:spPr>
      </p:sp>
      <p:sp>
        <p:nvSpPr>
          <p:cNvPr id="615427" name="Rectangle 3"/>
          <p:cNvSpPr>
            <a:spLocks noGrp="1" noChangeArrowheads="1"/>
          </p:cNvSpPr>
          <p:nvPr>
            <p:ph type="body" idx="1"/>
          </p:nvPr>
        </p:nvSpPr>
        <p:spPr/>
        <p:txBody>
          <a:bodyPr/>
          <a:lstStyle/>
          <a:p>
            <a:r>
              <a:rPr lang="en-US"/>
              <a:t>A polypeptide is a chain of amino acids.  In this diagram, you can see the ribosome is making a polypeptide, also known as a protein.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6F9C7-B823-4F6A-A585-AA21E70E0DD7}" type="slidenum">
              <a:rPr lang="en-US"/>
              <a:pPr/>
              <a:t>10</a:t>
            </a:fld>
            <a:endParaRPr lang="en-US"/>
          </a:p>
        </p:txBody>
      </p:sp>
      <p:sp>
        <p:nvSpPr>
          <p:cNvPr id="616450" name="Rectangle 2"/>
          <p:cNvSpPr>
            <a:spLocks noGrp="1" noRot="1" noChangeAspect="1" noChangeArrowheads="1" noTextEdit="1"/>
          </p:cNvSpPr>
          <p:nvPr>
            <p:ph type="sldImg"/>
          </p:nvPr>
        </p:nvSpPr>
        <p:spPr>
          <a:xfrm>
            <a:off x="1076325" y="696913"/>
            <a:ext cx="4705350" cy="3486150"/>
          </a:xfrm>
          <a:ln/>
        </p:spPr>
      </p:sp>
      <p:sp>
        <p:nvSpPr>
          <p:cNvPr id="616451" name="Rectangle 3"/>
          <p:cNvSpPr>
            <a:spLocks noGrp="1" noChangeArrowheads="1"/>
          </p:cNvSpPr>
          <p:nvPr>
            <p:ph type="body" idx="1"/>
          </p:nvPr>
        </p:nvSpPr>
        <p:spPr/>
        <p:txBody>
          <a:bodyPr/>
          <a:lstStyle/>
          <a:p>
            <a:r>
              <a:rPr lang="en-US"/>
              <a:t>AKA Golgi Complex.  It is not necessary that the students read the labels, this diagram gives them a general idea of the Golgi’s shape.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BEA92-8E2E-4A65-A260-F2F618C8A225}" type="slidenum">
              <a:rPr lang="en-US"/>
              <a:pPr/>
              <a:t>11</a:t>
            </a:fld>
            <a:endParaRPr lang="en-US"/>
          </a:p>
        </p:txBody>
      </p:sp>
      <p:sp>
        <p:nvSpPr>
          <p:cNvPr id="617474" name="Rectangle 2"/>
          <p:cNvSpPr>
            <a:spLocks noGrp="1" noRot="1" noChangeAspect="1" noChangeArrowheads="1" noTextEdit="1"/>
          </p:cNvSpPr>
          <p:nvPr>
            <p:ph type="sldImg"/>
          </p:nvPr>
        </p:nvSpPr>
        <p:spPr>
          <a:xfrm>
            <a:off x="1076325" y="696913"/>
            <a:ext cx="4705350" cy="3486150"/>
          </a:xfrm>
          <a:ln/>
        </p:spPr>
      </p:sp>
      <p:sp>
        <p:nvSpPr>
          <p:cNvPr id="617475" name="Rectangle 3"/>
          <p:cNvSpPr>
            <a:spLocks noGrp="1" noChangeArrowheads="1"/>
          </p:cNvSpPr>
          <p:nvPr>
            <p:ph type="body" idx="1"/>
          </p:nvPr>
        </p:nvSpPr>
        <p:spPr/>
        <p:txBody>
          <a:bodyPr/>
          <a:lstStyle/>
          <a:p>
            <a:r>
              <a:rPr lang="en-US"/>
              <a:t>Students should recognize the shapes of the Golgi and ER even if they cannot read the captions.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589826" name="Group 2"/>
          <p:cNvGrpSpPr>
            <a:grpSpLocks/>
          </p:cNvGrpSpPr>
          <p:nvPr/>
        </p:nvGrpSpPr>
        <p:grpSpPr bwMode="auto">
          <a:xfrm>
            <a:off x="-538163" y="1398588"/>
            <a:ext cx="11264901" cy="6302375"/>
            <a:chOff x="-313" y="824"/>
            <a:chExt cx="6570" cy="3722"/>
          </a:xfrm>
        </p:grpSpPr>
        <p:sp>
          <p:nvSpPr>
            <p:cNvPr id="58982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2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2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4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41"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98234" tIns="49117" rIns="98234" bIns="49117"/>
            <a:lstStyle/>
            <a:p>
              <a:pPr algn="ctr" defTabSz="982663"/>
              <a:endParaRPr lang="en-US"/>
            </a:p>
          </p:txBody>
        </p:sp>
        <p:sp>
          <p:nvSpPr>
            <p:cNvPr id="58984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98234" tIns="49117" rIns="98234" bIns="49117"/>
            <a:lstStyle/>
            <a:p>
              <a:pPr algn="ctr" defTabSz="982663"/>
              <a:endParaRPr lang="en-US"/>
            </a:p>
          </p:txBody>
        </p:sp>
        <p:sp>
          <p:nvSpPr>
            <p:cNvPr id="58984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4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4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4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4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4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lIns="98234" tIns="49117" rIns="98234" bIns="49117"/>
            <a:lstStyle/>
            <a:p>
              <a:pPr algn="ctr" defTabSz="982663"/>
              <a:endParaRPr lang="en-US"/>
            </a:p>
          </p:txBody>
        </p:sp>
        <p:sp>
          <p:nvSpPr>
            <p:cNvPr id="58984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5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5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5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5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6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6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86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6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7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58987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58987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88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88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88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88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89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89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89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89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9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9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89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9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89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89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0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0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0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0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1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1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1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1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1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1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1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91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91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1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992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993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993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993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3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3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93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3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3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3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3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4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4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4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4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4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4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4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4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94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94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95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5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5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5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5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5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5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5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5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5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6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6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96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6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6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6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6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6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6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6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7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7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7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7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7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7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7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7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7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7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9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9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9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9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0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0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0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0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59001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9001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9001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90020"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1"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2"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590023"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590024"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5"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6"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590027"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8"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9"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590030"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1"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2"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3"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4"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5"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590036"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590037"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9003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9004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41"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grpSp>
      <p:sp>
        <p:nvSpPr>
          <p:cNvPr id="590042" name="Rectangle 218"/>
          <p:cNvSpPr>
            <a:spLocks noGrp="1" noChangeArrowheads="1"/>
          </p:cNvSpPr>
          <p:nvPr>
            <p:ph type="ctrTitle" sz="quarter"/>
          </p:nvPr>
        </p:nvSpPr>
        <p:spPr>
          <a:xfrm>
            <a:off x="741363" y="1966913"/>
            <a:ext cx="8393112" cy="1852612"/>
          </a:xfrm>
        </p:spPr>
        <p:txBody>
          <a:bodyPr anchor="b" anchorCtr="1"/>
          <a:lstStyle>
            <a:lvl1pPr>
              <a:defRPr sz="5800"/>
            </a:lvl1pPr>
          </a:lstStyle>
          <a:p>
            <a:r>
              <a:rPr lang="en-US"/>
              <a:t>Click to edit Master title style</a:t>
            </a:r>
          </a:p>
        </p:txBody>
      </p:sp>
      <p:sp>
        <p:nvSpPr>
          <p:cNvPr id="590043" name="Rectangle 219"/>
          <p:cNvSpPr>
            <a:spLocks noGrp="1" noChangeArrowheads="1"/>
          </p:cNvSpPr>
          <p:nvPr>
            <p:ph type="subTitle" sz="quarter" idx="1"/>
          </p:nvPr>
        </p:nvSpPr>
        <p:spPr>
          <a:xfrm>
            <a:off x="1481138" y="4144963"/>
            <a:ext cx="6913562" cy="1870075"/>
          </a:xfrm>
        </p:spPr>
        <p:txBody>
          <a:bodyPr/>
          <a:lstStyle>
            <a:lvl1pPr marL="0" indent="0" algn="ctr">
              <a:buFont typeface="Wingdings" pitchFamily="2" charset="2"/>
              <a:buNone/>
              <a:defRPr/>
            </a:lvl1pPr>
          </a:lstStyle>
          <a:p>
            <a:r>
              <a:rPr lang="en-US"/>
              <a:t>Click to edit Master subtitle style</a:t>
            </a:r>
          </a:p>
        </p:txBody>
      </p:sp>
      <p:sp>
        <p:nvSpPr>
          <p:cNvPr id="590044" name="Rectangle 220"/>
          <p:cNvSpPr>
            <a:spLocks noGrp="1" noChangeArrowheads="1"/>
          </p:cNvSpPr>
          <p:nvPr>
            <p:ph type="dt" sz="quarter" idx="2"/>
          </p:nvPr>
        </p:nvSpPr>
        <p:spPr/>
        <p:txBody>
          <a:bodyPr/>
          <a:lstStyle>
            <a:lvl1pPr>
              <a:defRPr/>
            </a:lvl1pPr>
          </a:lstStyle>
          <a:p>
            <a:endParaRPr lang="en-US"/>
          </a:p>
        </p:txBody>
      </p:sp>
      <p:sp>
        <p:nvSpPr>
          <p:cNvPr id="590045" name="Rectangle 221"/>
          <p:cNvSpPr>
            <a:spLocks noGrp="1" noChangeArrowheads="1"/>
          </p:cNvSpPr>
          <p:nvPr>
            <p:ph type="ftr" sz="quarter" idx="3"/>
          </p:nvPr>
        </p:nvSpPr>
        <p:spPr>
          <a:xfrm>
            <a:off x="3375025" y="6664325"/>
            <a:ext cx="3125788" cy="488950"/>
          </a:xfrm>
        </p:spPr>
        <p:txBody>
          <a:bodyPr/>
          <a:lstStyle>
            <a:lvl1pPr>
              <a:defRPr/>
            </a:lvl1pPr>
          </a:lstStyle>
          <a:p>
            <a:endParaRPr lang="en-US"/>
          </a:p>
        </p:txBody>
      </p:sp>
      <p:sp>
        <p:nvSpPr>
          <p:cNvPr id="590046" name="Rectangle 222"/>
          <p:cNvSpPr>
            <a:spLocks noGrp="1" noChangeArrowheads="1"/>
          </p:cNvSpPr>
          <p:nvPr>
            <p:ph type="sldNum" sz="quarter" idx="4"/>
          </p:nvPr>
        </p:nvSpPr>
        <p:spPr/>
        <p:txBody>
          <a:bodyPr/>
          <a:lstStyle>
            <a:lvl1pPr>
              <a:defRPr/>
            </a:lvl1pPr>
          </a:lstStyle>
          <a:p>
            <a:fld id="{A3847684-18D3-4E58-B677-E5DF58991241}" type="slidenum">
              <a:rPr lang="en-US"/>
              <a:pPr/>
              <a:t>‹#›</a:t>
            </a:fld>
            <a:endParaRPr lang="en-US"/>
          </a:p>
        </p:txBody>
      </p:sp>
    </p:spTree>
  </p:cSld>
  <p:clrMapOvr>
    <a:masterClrMapping/>
  </p:clrMapOvr>
  <p:transition>
    <p:wheel spokes="2"/>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EDF34A-11D0-49B8-91E0-ABE62EC2E5ED}"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1213" y="293688"/>
            <a:ext cx="2220912" cy="6249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13" y="293688"/>
            <a:ext cx="6515100" cy="6249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F098286-CB22-4747-AA8D-A100215FDAF0}"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3" y="293688"/>
            <a:ext cx="8888412"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3713" y="1706563"/>
            <a:ext cx="436721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3325" y="1706563"/>
            <a:ext cx="4368800"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77075" y="6659563"/>
            <a:ext cx="2305050" cy="487362"/>
          </a:xfrm>
        </p:spPr>
        <p:txBody>
          <a:bodyPr/>
          <a:lstStyle>
            <a:lvl1pPr>
              <a:defRPr/>
            </a:lvl1pPr>
          </a:lstStyle>
          <a:p>
            <a:fld id="{F2B0246C-48CE-40FA-81A2-0A9191F2EEC9}" type="slidenum">
              <a:rPr lang="en-US"/>
              <a:pPr/>
              <a:t>‹#›</a:t>
            </a:fld>
            <a:endParaRPr lang="en-US"/>
          </a:p>
        </p:txBody>
      </p:sp>
      <p:sp>
        <p:nvSpPr>
          <p:cNvPr id="6" name="Date Placeholder 5"/>
          <p:cNvSpPr>
            <a:spLocks noGrp="1"/>
          </p:cNvSpPr>
          <p:nvPr>
            <p:ph type="dt" sz="half" idx="11"/>
          </p:nvPr>
        </p:nvSpPr>
        <p:spPr>
          <a:xfrm>
            <a:off x="493713" y="6659563"/>
            <a:ext cx="2305050" cy="487362"/>
          </a:xfrm>
        </p:spPr>
        <p:txBody>
          <a:bodyPr/>
          <a:lstStyle>
            <a:lvl1pPr>
              <a:defRPr/>
            </a:lvl1pPr>
          </a:lstStyle>
          <a:p>
            <a:endParaRPr lang="en-US"/>
          </a:p>
        </p:txBody>
      </p:sp>
      <p:sp>
        <p:nvSpPr>
          <p:cNvPr id="7" name="Footer Placeholder 6"/>
          <p:cNvSpPr>
            <a:spLocks noGrp="1"/>
          </p:cNvSpPr>
          <p:nvPr>
            <p:ph type="ftr" sz="quarter" idx="12"/>
          </p:nvPr>
        </p:nvSpPr>
        <p:spPr>
          <a:xfrm>
            <a:off x="3375025" y="6659563"/>
            <a:ext cx="3125788" cy="487362"/>
          </a:xfrm>
        </p:spPr>
        <p:txBody>
          <a:bodyPr/>
          <a:lstStyle>
            <a:lvl1pPr>
              <a:defRPr/>
            </a:lvl1pPr>
          </a:lstStyle>
          <a:p>
            <a:endParaRPr lang="en-US"/>
          </a:p>
        </p:txBody>
      </p:sp>
    </p:spTree>
  </p:cSld>
  <p:clrMapOvr>
    <a:masterClrMapping/>
  </p:clrMapOvr>
  <p:transition>
    <p:wheel spokes="2"/>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3" y="293688"/>
            <a:ext cx="8888412"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3713" y="1706563"/>
            <a:ext cx="436721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13325" y="1706563"/>
            <a:ext cx="4368800" cy="2341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13325" y="4200525"/>
            <a:ext cx="4368800"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77075" y="6659563"/>
            <a:ext cx="2305050" cy="487362"/>
          </a:xfrm>
        </p:spPr>
        <p:txBody>
          <a:bodyPr/>
          <a:lstStyle>
            <a:lvl1pPr>
              <a:defRPr/>
            </a:lvl1pPr>
          </a:lstStyle>
          <a:p>
            <a:fld id="{EE6D4367-D822-4B6E-9250-0C1C3758F2A0}" type="slidenum">
              <a:rPr lang="en-US"/>
              <a:pPr/>
              <a:t>‹#›</a:t>
            </a:fld>
            <a:endParaRPr lang="en-US"/>
          </a:p>
        </p:txBody>
      </p:sp>
      <p:sp>
        <p:nvSpPr>
          <p:cNvPr id="7" name="Date Placeholder 6"/>
          <p:cNvSpPr>
            <a:spLocks noGrp="1"/>
          </p:cNvSpPr>
          <p:nvPr>
            <p:ph type="dt" sz="half" idx="11"/>
          </p:nvPr>
        </p:nvSpPr>
        <p:spPr>
          <a:xfrm>
            <a:off x="493713" y="6659563"/>
            <a:ext cx="2305050" cy="487362"/>
          </a:xfrm>
        </p:spPr>
        <p:txBody>
          <a:bodyPr/>
          <a:lstStyle>
            <a:lvl1pPr>
              <a:defRPr/>
            </a:lvl1pPr>
          </a:lstStyle>
          <a:p>
            <a:endParaRPr lang="en-US"/>
          </a:p>
        </p:txBody>
      </p:sp>
      <p:sp>
        <p:nvSpPr>
          <p:cNvPr id="8" name="Footer Placeholder 7"/>
          <p:cNvSpPr>
            <a:spLocks noGrp="1"/>
          </p:cNvSpPr>
          <p:nvPr>
            <p:ph type="ftr" sz="quarter" idx="12"/>
          </p:nvPr>
        </p:nvSpPr>
        <p:spPr>
          <a:xfrm>
            <a:off x="3375025" y="6659563"/>
            <a:ext cx="3125788" cy="487362"/>
          </a:xfrm>
        </p:spPr>
        <p:txBody>
          <a:bodyPr/>
          <a:lstStyle>
            <a:lvl1pPr>
              <a:defRPr/>
            </a:lvl1pPr>
          </a:lstStyle>
          <a:p>
            <a:endParaRPr lang="en-US"/>
          </a:p>
        </p:txBody>
      </p:sp>
    </p:spTree>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304646-EE80-4482-9AA6-33DB28A189AF}"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463" y="4700588"/>
            <a:ext cx="8394700"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9463" y="3100388"/>
            <a:ext cx="8394700"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6B34E4C-D423-406B-9BA1-31C77975D4B9}"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3" y="1706563"/>
            <a:ext cx="4367212" cy="483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3325" y="1706563"/>
            <a:ext cx="4368800" cy="483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955DB0E-6BD5-49A4-972E-4DA208442D4C}"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3713" y="1636713"/>
            <a:ext cx="4364037"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3713" y="2319338"/>
            <a:ext cx="4364037"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6500" y="1636713"/>
            <a:ext cx="436562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6500" y="2319338"/>
            <a:ext cx="436562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0C95DD1-6105-4534-9A8D-97043F7C9CAF}" type="slidenum">
              <a:rPr lang="en-US"/>
              <a:pPr/>
              <a:t>‹#›</a:t>
            </a:fld>
            <a:endParaRPr lang="en-US"/>
          </a:p>
        </p:txBody>
      </p:sp>
      <p:sp>
        <p:nvSpPr>
          <p:cNvPr id="8" name="Date Placeholder 7"/>
          <p:cNvSpPr>
            <a:spLocks noGrp="1"/>
          </p:cNvSpPr>
          <p:nvPr>
            <p:ph type="dt" sz="half" idx="11"/>
          </p:nvPr>
        </p:nvSpPr>
        <p:spPr/>
        <p:txBody>
          <a:bodyPr/>
          <a:lstStyle>
            <a:lvl1pPr>
              <a:defRPr/>
            </a:lvl1pPr>
          </a:lstStyle>
          <a:p>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C7B16EB-5B1A-4123-A6D1-116116572B74}" type="slidenum">
              <a:rPr lang="en-US"/>
              <a:pPr/>
              <a:t>‹#›</a:t>
            </a:fld>
            <a:endParaRPr lang="en-US"/>
          </a:p>
        </p:txBody>
      </p:sp>
      <p:sp>
        <p:nvSpPr>
          <p:cNvPr id="4" name="Date Placeholder 3"/>
          <p:cNvSpPr>
            <a:spLocks noGrp="1"/>
          </p:cNvSpPr>
          <p:nvPr>
            <p:ph type="dt" sz="half" idx="11"/>
          </p:nvPr>
        </p:nvSpPr>
        <p:spPr/>
        <p:txBody>
          <a:bodyPr/>
          <a:lstStyle>
            <a:lvl1pPr>
              <a:defRPr/>
            </a:lvl1pPr>
          </a:lstStyle>
          <a:p>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5230C18-8AE5-446E-8CAF-BEB31FC0C693}" type="slidenum">
              <a:rPr lang="en-US"/>
              <a:pPr/>
              <a:t>‹#›</a:t>
            </a:fld>
            <a:endParaRPr lang="en-US"/>
          </a:p>
        </p:txBody>
      </p:sp>
      <p:sp>
        <p:nvSpPr>
          <p:cNvPr id="3" name="Date Placeholder 2"/>
          <p:cNvSpPr>
            <a:spLocks noGrp="1"/>
          </p:cNvSpPr>
          <p:nvPr>
            <p:ph type="dt" sz="half" idx="11"/>
          </p:nvPr>
        </p:nvSpPr>
        <p:spPr/>
        <p:txBody>
          <a:bodyPr/>
          <a:lstStyle>
            <a:lvl1pPr>
              <a:defRPr/>
            </a:lvl1pPr>
          </a:lstStyle>
          <a:p>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13" y="290513"/>
            <a:ext cx="3249612"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60800" y="290513"/>
            <a:ext cx="5521325"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713" y="1530350"/>
            <a:ext cx="3249612"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4E9BE8A-72B2-4E56-980C-E8D4DAB9BB41}"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163" y="5121275"/>
            <a:ext cx="59261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35163" y="654050"/>
            <a:ext cx="59261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35163" y="5724525"/>
            <a:ext cx="59261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C4657D9-3568-432E-A49B-8AED30AF2429}"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588802" name="Group 2"/>
          <p:cNvGrpSpPr>
            <a:grpSpLocks/>
          </p:cNvGrpSpPr>
          <p:nvPr/>
        </p:nvGrpSpPr>
        <p:grpSpPr bwMode="auto">
          <a:xfrm>
            <a:off x="-536575" y="1395413"/>
            <a:ext cx="11264900" cy="6302375"/>
            <a:chOff x="-313" y="824"/>
            <a:chExt cx="6570" cy="3722"/>
          </a:xfrm>
        </p:grpSpPr>
        <p:sp>
          <p:nvSpPr>
            <p:cNvPr id="58880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7"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98234" tIns="49117" rIns="98234" bIns="49117"/>
            <a:lstStyle/>
            <a:p>
              <a:pPr algn="ctr" defTabSz="982663"/>
              <a:endParaRPr lang="en-US">
                <a:effectLst>
                  <a:outerShdw blurRad="38100" dist="38100" dir="2700000" algn="tl">
                    <a:srgbClr val="000000"/>
                  </a:outerShdw>
                </a:effectLst>
              </a:endParaRPr>
            </a:p>
          </p:txBody>
        </p:sp>
        <p:sp>
          <p:nvSpPr>
            <p:cNvPr id="58881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98234" tIns="49117" rIns="98234" bIns="49117"/>
            <a:lstStyle/>
            <a:p>
              <a:pPr algn="ctr" defTabSz="982663"/>
              <a:endParaRPr lang="en-US">
                <a:effectLst>
                  <a:outerShdw blurRad="38100" dist="38100" dir="2700000" algn="tl">
                    <a:srgbClr val="000000"/>
                  </a:outerShdw>
                </a:effectLst>
              </a:endParaRPr>
            </a:p>
          </p:txBody>
        </p:sp>
        <p:sp>
          <p:nvSpPr>
            <p:cNvPr id="58881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2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3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3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3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3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3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3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3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3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3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3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4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4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4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4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4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4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4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4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4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4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5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5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5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58885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58885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5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5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5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5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5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6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6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6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6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6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6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6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6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86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86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7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7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7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7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7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7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7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7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87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7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8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8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8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88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88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88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88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8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8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8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9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9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9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9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9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89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89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89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89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89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0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0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890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890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1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91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91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1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1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1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1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1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1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1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2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2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2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2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92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92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92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92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2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2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3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93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3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4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4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4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4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4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4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4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4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4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4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5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5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6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7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97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97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8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8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58899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9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9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9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899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899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899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899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899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58899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58900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58900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58900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1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1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58901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58901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1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01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01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01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grpSp>
      <p:sp>
        <p:nvSpPr>
          <p:cNvPr id="589018" name="Rectangle 218"/>
          <p:cNvSpPr>
            <a:spLocks noGrp="1" noChangeArrowheads="1"/>
          </p:cNvSpPr>
          <p:nvPr>
            <p:ph type="sldNum" sz="quarter" idx="4"/>
          </p:nvPr>
        </p:nvSpPr>
        <p:spPr bwMode="auto">
          <a:xfrm>
            <a:off x="7077075" y="6659563"/>
            <a:ext cx="2305050" cy="487362"/>
          </a:xfrm>
          <a:prstGeom prst="rect">
            <a:avLst/>
          </a:prstGeom>
          <a:noFill/>
          <a:ln w="9525">
            <a:noFill/>
            <a:miter lim="800000"/>
            <a:headEnd/>
            <a:tailEnd/>
          </a:ln>
          <a:effectLst/>
        </p:spPr>
        <p:txBody>
          <a:bodyPr vert="horz" wrap="square" lIns="98234" tIns="49117" rIns="98234" bIns="49117" numCol="1" anchor="b" anchorCtr="0" compatLnSpc="1">
            <a:prstTxWarp prst="textNoShape">
              <a:avLst/>
            </a:prstTxWarp>
          </a:bodyPr>
          <a:lstStyle>
            <a:lvl1pPr algn="r" defTabSz="982663">
              <a:defRPr sz="1300">
                <a:effectLst>
                  <a:outerShdw blurRad="38100" dist="38100" dir="2700000" algn="tl">
                    <a:srgbClr val="000000"/>
                  </a:outerShdw>
                </a:effectLst>
              </a:defRPr>
            </a:lvl1pPr>
          </a:lstStyle>
          <a:p>
            <a:fld id="{73799523-EE7C-4E95-B912-6A7E3576CB4F}" type="slidenum">
              <a:rPr lang="en-US"/>
              <a:pPr/>
              <a:t>‹#›</a:t>
            </a:fld>
            <a:endParaRPr lang="en-US"/>
          </a:p>
        </p:txBody>
      </p:sp>
      <p:sp>
        <p:nvSpPr>
          <p:cNvPr id="589019" name="Rectangle 219"/>
          <p:cNvSpPr>
            <a:spLocks noGrp="1" noChangeArrowheads="1"/>
          </p:cNvSpPr>
          <p:nvPr>
            <p:ph type="dt" sz="half" idx="2"/>
          </p:nvPr>
        </p:nvSpPr>
        <p:spPr bwMode="auto">
          <a:xfrm>
            <a:off x="493713" y="6659563"/>
            <a:ext cx="2305050" cy="487362"/>
          </a:xfrm>
          <a:prstGeom prst="rect">
            <a:avLst/>
          </a:prstGeom>
          <a:noFill/>
          <a:ln w="9525">
            <a:noFill/>
            <a:miter lim="800000"/>
            <a:headEnd/>
            <a:tailEnd/>
          </a:ln>
          <a:effectLst/>
        </p:spPr>
        <p:txBody>
          <a:bodyPr vert="horz" wrap="square" lIns="98234" tIns="49117" rIns="98234" bIns="49117" numCol="1" anchor="b" anchorCtr="0" compatLnSpc="1">
            <a:prstTxWarp prst="textNoShape">
              <a:avLst/>
            </a:prstTxWarp>
          </a:bodyPr>
          <a:lstStyle>
            <a:lvl1pPr defTabSz="982663">
              <a:defRPr sz="1300">
                <a:effectLst>
                  <a:outerShdw blurRad="38100" dist="38100" dir="2700000" algn="tl">
                    <a:srgbClr val="000000"/>
                  </a:outerShdw>
                </a:effectLst>
              </a:defRPr>
            </a:lvl1pPr>
          </a:lstStyle>
          <a:p>
            <a:endParaRPr lang="en-US"/>
          </a:p>
        </p:txBody>
      </p:sp>
      <p:sp>
        <p:nvSpPr>
          <p:cNvPr id="589020" name="Rectangle 220"/>
          <p:cNvSpPr>
            <a:spLocks noGrp="1" noChangeArrowheads="1"/>
          </p:cNvSpPr>
          <p:nvPr>
            <p:ph type="ftr" sz="quarter" idx="3"/>
          </p:nvPr>
        </p:nvSpPr>
        <p:spPr bwMode="auto">
          <a:xfrm>
            <a:off x="3375025" y="6659563"/>
            <a:ext cx="3125788" cy="487362"/>
          </a:xfrm>
          <a:prstGeom prst="rect">
            <a:avLst/>
          </a:prstGeom>
          <a:noFill/>
          <a:ln w="9525">
            <a:noFill/>
            <a:miter lim="800000"/>
            <a:headEnd/>
            <a:tailEnd/>
          </a:ln>
          <a:effectLst/>
        </p:spPr>
        <p:txBody>
          <a:bodyPr vert="horz" wrap="square" lIns="98234" tIns="49117" rIns="98234" bIns="49117" numCol="1" anchor="b" anchorCtr="0" compatLnSpc="1">
            <a:prstTxWarp prst="textNoShape">
              <a:avLst/>
            </a:prstTxWarp>
          </a:bodyPr>
          <a:lstStyle>
            <a:lvl1pPr algn="ctr" defTabSz="982663">
              <a:defRPr sz="1300">
                <a:effectLst>
                  <a:outerShdw blurRad="38100" dist="38100" dir="2700000" algn="tl">
                    <a:srgbClr val="000000"/>
                  </a:outerShdw>
                </a:effectLst>
              </a:defRPr>
            </a:lvl1pPr>
          </a:lstStyle>
          <a:p>
            <a:endParaRPr lang="en-US"/>
          </a:p>
        </p:txBody>
      </p:sp>
      <p:sp>
        <p:nvSpPr>
          <p:cNvPr id="589021" name="Rectangle 221"/>
          <p:cNvSpPr>
            <a:spLocks noGrp="1" noChangeArrowheads="1"/>
          </p:cNvSpPr>
          <p:nvPr>
            <p:ph type="body" idx="1"/>
          </p:nvPr>
        </p:nvSpPr>
        <p:spPr bwMode="auto">
          <a:xfrm>
            <a:off x="493713" y="1706563"/>
            <a:ext cx="8888412" cy="4837112"/>
          </a:xfrm>
          <a:prstGeom prst="rect">
            <a:avLst/>
          </a:prstGeom>
          <a:noFill/>
          <a:ln w="9525">
            <a:noFill/>
            <a:miter lim="800000"/>
            <a:headEnd/>
            <a:tailEnd/>
          </a:ln>
          <a:effectLst/>
        </p:spPr>
        <p:txBody>
          <a:bodyPr vert="horz" wrap="square" lIns="98234" tIns="49117" rIns="98234" bIns="491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9022" name="Rectangle 222"/>
          <p:cNvSpPr>
            <a:spLocks noGrp="1" noChangeArrowheads="1"/>
          </p:cNvSpPr>
          <p:nvPr>
            <p:ph type="title"/>
          </p:nvPr>
        </p:nvSpPr>
        <p:spPr bwMode="auto">
          <a:xfrm>
            <a:off x="493713" y="293688"/>
            <a:ext cx="8888412" cy="1219200"/>
          </a:xfrm>
          <a:prstGeom prst="rect">
            <a:avLst/>
          </a:prstGeom>
          <a:noFill/>
          <a:ln w="9525">
            <a:noFill/>
            <a:miter lim="800000"/>
            <a:headEnd/>
            <a:tailEnd/>
          </a:ln>
          <a:effectLst/>
        </p:spPr>
        <p:txBody>
          <a:bodyPr vert="horz" wrap="square" lIns="98234" tIns="49117" rIns="98234" bIns="49117"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ransition>
    <p:wheel spokes="2"/>
  </p:transition>
  <p:timing>
    <p:tnLst>
      <p:par>
        <p:cTn id="1" dur="indefinite" restart="never" nodeType="tmRoot"/>
      </p:par>
    </p:tnLst>
  </p:timing>
  <p:txStyles>
    <p:titleStyle>
      <a:lvl1pPr algn="ctr" defTabSz="982663" rtl="0" fontAlgn="base">
        <a:spcBef>
          <a:spcPct val="0"/>
        </a:spcBef>
        <a:spcAft>
          <a:spcPct val="0"/>
        </a:spcAft>
        <a:defRPr sz="4700">
          <a:solidFill>
            <a:schemeClr val="tx2"/>
          </a:solidFill>
          <a:effectLst>
            <a:outerShdw blurRad="38100" dist="38100" dir="2700000" algn="tl">
              <a:srgbClr val="000000"/>
            </a:outerShdw>
          </a:effectLst>
          <a:latin typeface="+mj-lt"/>
          <a:ea typeface="+mj-ea"/>
          <a:cs typeface="+mj-cs"/>
        </a:defRPr>
      </a:lvl1pPr>
      <a:lvl2pPr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2pPr>
      <a:lvl3pPr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3pPr>
      <a:lvl4pPr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4pPr>
      <a:lvl5pPr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5pPr>
      <a:lvl6pPr marL="457200"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6pPr>
      <a:lvl7pPr marL="914400"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7pPr>
      <a:lvl8pPr marL="1371600"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8pPr>
      <a:lvl9pPr marL="1828800"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9pPr>
    </p:titleStyle>
    <p:bodyStyle>
      <a:lvl1pPr marL="368300" indent="-368300" algn="l" defTabSz="982663" rtl="0" fontAlgn="base">
        <a:spcBef>
          <a:spcPct val="20000"/>
        </a:spcBef>
        <a:spcAft>
          <a:spcPct val="0"/>
        </a:spcAft>
        <a:buClr>
          <a:schemeClr val="hlink"/>
        </a:buClr>
        <a:buFont typeface="Wingdings" pitchFamily="2" charset="2"/>
        <a:buBlip>
          <a:blip r:embed="rId15"/>
        </a:buBlip>
        <a:defRPr sz="3400">
          <a:solidFill>
            <a:schemeClr val="tx1"/>
          </a:solidFill>
          <a:effectLst>
            <a:outerShdw blurRad="38100" dist="38100" dir="2700000" algn="tl">
              <a:srgbClr val="000000"/>
            </a:outerShdw>
          </a:effectLst>
          <a:latin typeface="+mn-lt"/>
          <a:ea typeface="+mn-ea"/>
          <a:cs typeface="+mn-cs"/>
        </a:defRPr>
      </a:lvl1pPr>
      <a:lvl2pPr marL="798513" indent="-307975" algn="l" defTabSz="982663" rtl="0" fontAlgn="base">
        <a:spcBef>
          <a:spcPct val="20000"/>
        </a:spcBef>
        <a:spcAft>
          <a:spcPct val="0"/>
        </a:spcAft>
        <a:buClr>
          <a:schemeClr val="folHlink"/>
        </a:buClr>
        <a:buSzPct val="50000"/>
        <a:buFont typeface="Wingdings" pitchFamily="2" charset="2"/>
        <a:buChar char="n"/>
        <a:defRPr sz="3000">
          <a:solidFill>
            <a:schemeClr val="tx1"/>
          </a:solidFill>
          <a:effectLst>
            <a:outerShdw blurRad="38100" dist="38100" dir="2700000" algn="tl">
              <a:srgbClr val="000000"/>
            </a:outerShdw>
          </a:effectLst>
          <a:latin typeface="+mn-lt"/>
          <a:cs typeface="+mn-cs"/>
        </a:defRPr>
      </a:lvl2pPr>
      <a:lvl3pPr marL="1227138" indent="-244475" algn="l" defTabSz="982663" rtl="0" fontAlgn="base">
        <a:spcBef>
          <a:spcPct val="20000"/>
        </a:spcBef>
        <a:spcAft>
          <a:spcPct val="0"/>
        </a:spcAft>
        <a:buClr>
          <a:schemeClr val="hlink"/>
        </a:buClr>
        <a:buFont typeface="Wingdings" pitchFamily="2" charset="2"/>
        <a:buBlip>
          <a:blip r:embed="rId15"/>
        </a:buBlip>
        <a:defRPr sz="2600">
          <a:solidFill>
            <a:schemeClr val="tx1"/>
          </a:solidFill>
          <a:effectLst>
            <a:outerShdw blurRad="38100" dist="38100" dir="2700000" algn="tl">
              <a:srgbClr val="000000"/>
            </a:outerShdw>
          </a:effectLst>
          <a:latin typeface="+mn-lt"/>
          <a:cs typeface="+mn-cs"/>
        </a:defRPr>
      </a:lvl3pPr>
      <a:lvl4pPr marL="1719263" indent="-246063" algn="l" defTabSz="982663" rtl="0" fontAlgn="base">
        <a:spcBef>
          <a:spcPct val="20000"/>
        </a:spcBef>
        <a:spcAft>
          <a:spcPct val="0"/>
        </a:spcAft>
        <a:buClr>
          <a:schemeClr val="folHlink"/>
        </a:buClr>
        <a:buSzPct val="50000"/>
        <a:buFont typeface="Wingdings" pitchFamily="2" charset="2"/>
        <a:buChar char="n"/>
        <a:defRPr sz="2100">
          <a:solidFill>
            <a:schemeClr val="tx1"/>
          </a:solidFill>
          <a:effectLst>
            <a:outerShdw blurRad="38100" dist="38100" dir="2700000" algn="tl">
              <a:srgbClr val="000000"/>
            </a:outerShdw>
          </a:effectLst>
          <a:latin typeface="+mn-lt"/>
          <a:cs typeface="+mn-cs"/>
        </a:defRPr>
      </a:lvl4pPr>
      <a:lvl5pPr marL="2209800" indent="-244475" algn="l" defTabSz="982663" rtl="0" fontAlgn="base">
        <a:spcBef>
          <a:spcPct val="20000"/>
        </a:spcBef>
        <a:spcAft>
          <a:spcPct val="0"/>
        </a:spcAft>
        <a:buClr>
          <a:schemeClr val="hlink"/>
        </a:buClr>
        <a:buFont typeface="Wingdings" pitchFamily="2" charset="2"/>
        <a:buBlip>
          <a:blip r:embed="rId15"/>
        </a:buBlip>
        <a:defRPr sz="2100">
          <a:solidFill>
            <a:schemeClr val="tx1"/>
          </a:solidFill>
          <a:effectLst>
            <a:outerShdw blurRad="38100" dist="38100" dir="2700000" algn="tl">
              <a:srgbClr val="000000"/>
            </a:outerShdw>
          </a:effectLst>
          <a:latin typeface="+mn-lt"/>
          <a:cs typeface="+mn-cs"/>
        </a:defRPr>
      </a:lvl5pPr>
      <a:lvl6pPr marL="2667000" indent="-244475" algn="l" defTabSz="982663" rtl="0" fontAlgn="base">
        <a:spcBef>
          <a:spcPct val="20000"/>
        </a:spcBef>
        <a:spcAft>
          <a:spcPct val="0"/>
        </a:spcAft>
        <a:buClr>
          <a:schemeClr val="hlink"/>
        </a:buClr>
        <a:buFont typeface="Wingdings" pitchFamily="2" charset="2"/>
        <a:buBlip>
          <a:blip r:embed="rId15"/>
        </a:buBlip>
        <a:defRPr sz="2100">
          <a:solidFill>
            <a:schemeClr val="tx1"/>
          </a:solidFill>
          <a:effectLst>
            <a:outerShdw blurRad="38100" dist="38100" dir="2700000" algn="tl">
              <a:srgbClr val="000000"/>
            </a:outerShdw>
          </a:effectLst>
          <a:latin typeface="+mn-lt"/>
          <a:cs typeface="+mn-cs"/>
        </a:defRPr>
      </a:lvl6pPr>
      <a:lvl7pPr marL="3124200" indent="-244475" algn="l" defTabSz="982663" rtl="0" fontAlgn="base">
        <a:spcBef>
          <a:spcPct val="20000"/>
        </a:spcBef>
        <a:spcAft>
          <a:spcPct val="0"/>
        </a:spcAft>
        <a:buClr>
          <a:schemeClr val="hlink"/>
        </a:buClr>
        <a:buFont typeface="Wingdings" pitchFamily="2" charset="2"/>
        <a:buBlip>
          <a:blip r:embed="rId15"/>
        </a:buBlip>
        <a:defRPr sz="2100">
          <a:solidFill>
            <a:schemeClr val="tx1"/>
          </a:solidFill>
          <a:effectLst>
            <a:outerShdw blurRad="38100" dist="38100" dir="2700000" algn="tl">
              <a:srgbClr val="000000"/>
            </a:outerShdw>
          </a:effectLst>
          <a:latin typeface="+mn-lt"/>
          <a:cs typeface="+mn-cs"/>
        </a:defRPr>
      </a:lvl7pPr>
      <a:lvl8pPr marL="3581400" indent="-244475" algn="l" defTabSz="982663" rtl="0" fontAlgn="base">
        <a:spcBef>
          <a:spcPct val="20000"/>
        </a:spcBef>
        <a:spcAft>
          <a:spcPct val="0"/>
        </a:spcAft>
        <a:buClr>
          <a:schemeClr val="hlink"/>
        </a:buClr>
        <a:buFont typeface="Wingdings" pitchFamily="2" charset="2"/>
        <a:buBlip>
          <a:blip r:embed="rId15"/>
        </a:buBlip>
        <a:defRPr sz="2100">
          <a:solidFill>
            <a:schemeClr val="tx1"/>
          </a:solidFill>
          <a:effectLst>
            <a:outerShdw blurRad="38100" dist="38100" dir="2700000" algn="tl">
              <a:srgbClr val="000000"/>
            </a:outerShdw>
          </a:effectLst>
          <a:latin typeface="+mn-lt"/>
          <a:cs typeface="+mn-cs"/>
        </a:defRPr>
      </a:lvl8pPr>
      <a:lvl9pPr marL="4038600" indent="-244475" algn="l" defTabSz="982663" rtl="0" fontAlgn="base">
        <a:spcBef>
          <a:spcPct val="20000"/>
        </a:spcBef>
        <a:spcAft>
          <a:spcPct val="0"/>
        </a:spcAft>
        <a:buClr>
          <a:schemeClr val="hlink"/>
        </a:buClr>
        <a:buFont typeface="Wingdings" pitchFamily="2" charset="2"/>
        <a:buBlip>
          <a:blip r:embed="rId15"/>
        </a:buBlip>
        <a:defRPr sz="21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8265" name="Picture 9" descr="micro cells1"/>
          <p:cNvPicPr>
            <a:picLocks noChangeAspect="1" noChangeArrowheads="1"/>
          </p:cNvPicPr>
          <p:nvPr/>
        </p:nvPicPr>
        <p:blipFill>
          <a:blip r:embed="rId3" cstate="print"/>
          <a:srcRect r="2711" b="3751"/>
          <a:stretch>
            <a:fillRect/>
          </a:stretch>
        </p:blipFill>
        <p:spPr bwMode="auto">
          <a:xfrm>
            <a:off x="4746625" y="3644900"/>
            <a:ext cx="5129213" cy="3670300"/>
          </a:xfrm>
          <a:prstGeom prst="rect">
            <a:avLst/>
          </a:prstGeom>
          <a:noFill/>
        </p:spPr>
      </p:pic>
      <p:pic>
        <p:nvPicPr>
          <p:cNvPr id="608264" name="Picture 8" descr="cells fluorescent"/>
          <p:cNvPicPr>
            <a:picLocks noChangeAspect="1" noChangeArrowheads="1"/>
          </p:cNvPicPr>
          <p:nvPr/>
        </p:nvPicPr>
        <p:blipFill>
          <a:blip r:embed="rId4" cstate="print"/>
          <a:srcRect/>
          <a:stretch>
            <a:fillRect/>
          </a:stretch>
        </p:blipFill>
        <p:spPr bwMode="auto">
          <a:xfrm>
            <a:off x="0" y="0"/>
            <a:ext cx="4862513" cy="3648075"/>
          </a:xfrm>
          <a:prstGeom prst="rect">
            <a:avLst/>
          </a:prstGeom>
          <a:noFill/>
        </p:spPr>
      </p:pic>
      <p:sp>
        <p:nvSpPr>
          <p:cNvPr id="608260" name="Rectangle 4"/>
          <p:cNvSpPr>
            <a:spLocks noGrp="1" noChangeArrowheads="1"/>
          </p:cNvSpPr>
          <p:nvPr>
            <p:ph type="ctrTitle"/>
          </p:nvPr>
        </p:nvSpPr>
        <p:spPr>
          <a:xfrm>
            <a:off x="0" y="1752600"/>
            <a:ext cx="8393113" cy="1852613"/>
          </a:xfrm>
        </p:spPr>
        <p:txBody>
          <a:bodyPr/>
          <a:lstStyle/>
          <a:p>
            <a:r>
              <a:rPr lang="en-US" sz="6600" dirty="0" smtClean="0">
                <a:solidFill>
                  <a:srgbClr val="FF0000"/>
                </a:solidFill>
              </a:rPr>
              <a:t>Cell Structures, Functions and Transport</a:t>
            </a:r>
            <a:endParaRPr lang="en-US" sz="6600" dirty="0">
              <a:solidFill>
                <a:srgbClr val="FF0000"/>
              </a:solidFill>
              <a:effectLst>
                <a:outerShdw blurRad="38100" dist="38100" dir="2700000" algn="tl">
                  <a:srgbClr val="FFFFFF"/>
                </a:outerShdw>
              </a:effectLst>
              <a:latin typeface="Rockwell Extra Bold" pitchFamily="18" charset="0"/>
            </a:endParaRPr>
          </a:p>
        </p:txBody>
      </p:sp>
      <p:pic>
        <p:nvPicPr>
          <p:cNvPr id="608263" name="Picture 7" descr="MicroscopeAndKid"/>
          <p:cNvPicPr>
            <a:picLocks noChangeAspect="1" noChangeArrowheads="1"/>
          </p:cNvPicPr>
          <p:nvPr/>
        </p:nvPicPr>
        <p:blipFill>
          <a:blip r:embed="rId5" cstate="print"/>
          <a:srcRect/>
          <a:stretch>
            <a:fillRect/>
          </a:stretch>
        </p:blipFill>
        <p:spPr bwMode="auto">
          <a:xfrm>
            <a:off x="8250238" y="1828800"/>
            <a:ext cx="1625600" cy="153670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sz="6100">
                <a:solidFill>
                  <a:schemeClr val="hlink"/>
                </a:solidFill>
                <a:latin typeface="Arial Black" pitchFamily="34" charset="0"/>
              </a:rPr>
              <a:t>Golgi Apparatus</a:t>
            </a:r>
          </a:p>
        </p:txBody>
      </p:sp>
      <p:sp>
        <p:nvSpPr>
          <p:cNvPr id="528388" name="Rectangle 4"/>
          <p:cNvSpPr>
            <a:spLocks noGrp="1" noChangeArrowheads="1"/>
          </p:cNvSpPr>
          <p:nvPr>
            <p:ph type="body" sz="half" idx="1"/>
          </p:nvPr>
        </p:nvSpPr>
        <p:spPr>
          <a:xfrm>
            <a:off x="493713" y="1706563"/>
            <a:ext cx="4360862" cy="4837112"/>
          </a:xfrm>
        </p:spPr>
        <p:txBody>
          <a:bodyPr/>
          <a:lstStyle/>
          <a:p>
            <a:r>
              <a:rPr lang="en-US" sz="3000"/>
              <a:t>Looks like a stack of plates</a:t>
            </a:r>
          </a:p>
          <a:p>
            <a:r>
              <a:rPr lang="en-US" sz="3000"/>
              <a:t>Stores, modifies and packages proteins</a:t>
            </a:r>
          </a:p>
          <a:p>
            <a:r>
              <a:rPr lang="en-US" sz="3000"/>
              <a:t>Molecules transported to and from the Golgi by means of </a:t>
            </a:r>
            <a:r>
              <a:rPr lang="en-US" sz="3000">
                <a:solidFill>
                  <a:srgbClr val="FF9933"/>
                </a:solidFill>
              </a:rPr>
              <a:t>vesicles</a:t>
            </a:r>
          </a:p>
        </p:txBody>
      </p:sp>
      <p:pic>
        <p:nvPicPr>
          <p:cNvPr id="528392" name="Picture 8" descr="GolgiPic copy"/>
          <p:cNvPicPr>
            <a:picLocks noGrp="1" noChangeAspect="1" noChangeArrowheads="1"/>
          </p:cNvPicPr>
          <p:nvPr>
            <p:ph sz="half" idx="2"/>
          </p:nvPr>
        </p:nvPicPr>
        <p:blipFill>
          <a:blip r:embed="rId3" cstate="print"/>
          <a:srcRect/>
          <a:stretch>
            <a:fillRect/>
          </a:stretch>
        </p:blipFill>
        <p:spPr>
          <a:xfrm>
            <a:off x="5021263" y="2193925"/>
            <a:ext cx="4854575" cy="2781300"/>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8388">
                                            <p:txEl>
                                              <p:pRg st="0" end="0"/>
                                            </p:txEl>
                                          </p:spTgt>
                                        </p:tgtEl>
                                        <p:attrNameLst>
                                          <p:attrName>style.visibility</p:attrName>
                                        </p:attrNameLst>
                                      </p:cBhvr>
                                      <p:to>
                                        <p:strVal val="visible"/>
                                      </p:to>
                                    </p:set>
                                    <p:anim calcmode="lin" valueType="num">
                                      <p:cBhvr additive="base">
                                        <p:cTn id="7" dur="500" fill="hold"/>
                                        <p:tgtEl>
                                          <p:spTgt spid="5283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83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28392"/>
                                        </p:tgtEl>
                                        <p:attrNameLst>
                                          <p:attrName>style.visibility</p:attrName>
                                        </p:attrNameLst>
                                      </p:cBhvr>
                                      <p:to>
                                        <p:strVal val="visible"/>
                                      </p:to>
                                    </p:set>
                                    <p:animEffect transition="in" filter="wipe(down)">
                                      <p:cBhvr>
                                        <p:cTn id="13" dur="500"/>
                                        <p:tgtEl>
                                          <p:spTgt spid="52839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28388">
                                            <p:txEl>
                                              <p:pRg st="1" end="1"/>
                                            </p:txEl>
                                          </p:spTgt>
                                        </p:tgtEl>
                                        <p:attrNameLst>
                                          <p:attrName>style.visibility</p:attrName>
                                        </p:attrNameLst>
                                      </p:cBhvr>
                                      <p:to>
                                        <p:strVal val="visible"/>
                                      </p:to>
                                    </p:set>
                                    <p:anim calcmode="lin" valueType="num">
                                      <p:cBhvr additive="base">
                                        <p:cTn id="18" dur="500" fill="hold"/>
                                        <p:tgtEl>
                                          <p:spTgt spid="52838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283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28388">
                                            <p:txEl>
                                              <p:pRg st="2" end="2"/>
                                            </p:txEl>
                                          </p:spTgt>
                                        </p:tgtEl>
                                        <p:attrNameLst>
                                          <p:attrName>style.visibility</p:attrName>
                                        </p:attrNameLst>
                                      </p:cBhvr>
                                      <p:to>
                                        <p:strVal val="visible"/>
                                      </p:to>
                                    </p:set>
                                    <p:anim calcmode="lin" valueType="num">
                                      <p:cBhvr additive="base">
                                        <p:cTn id="24" dur="500" fill="hold"/>
                                        <p:tgtEl>
                                          <p:spTgt spid="52838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2838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464" name="Picture 8" descr="LysosomePic copy"/>
          <p:cNvPicPr>
            <a:picLocks noGrp="1" noChangeAspect="1" noChangeArrowheads="1"/>
          </p:cNvPicPr>
          <p:nvPr>
            <p:ph sz="half" idx="2"/>
          </p:nvPr>
        </p:nvPicPr>
        <p:blipFill>
          <a:blip r:embed="rId3" cstate="print"/>
          <a:srcRect/>
          <a:stretch>
            <a:fillRect/>
          </a:stretch>
        </p:blipFill>
        <p:spPr>
          <a:xfrm>
            <a:off x="3455988" y="1544638"/>
            <a:ext cx="6008687" cy="4575175"/>
          </a:xfrm>
          <a:noFill/>
          <a:ln/>
        </p:spPr>
      </p:pic>
      <p:sp>
        <p:nvSpPr>
          <p:cNvPr id="531458" name="Rectangle 2"/>
          <p:cNvSpPr>
            <a:spLocks noGrp="1" noChangeArrowheads="1"/>
          </p:cNvSpPr>
          <p:nvPr>
            <p:ph type="title"/>
          </p:nvPr>
        </p:nvSpPr>
        <p:spPr/>
        <p:txBody>
          <a:bodyPr/>
          <a:lstStyle/>
          <a:p>
            <a:r>
              <a:rPr lang="en-US" sz="6100">
                <a:solidFill>
                  <a:schemeClr val="hlink"/>
                </a:solidFill>
                <a:latin typeface="Arial Black" pitchFamily="34" charset="0"/>
              </a:rPr>
              <a:t>Lysosomes</a:t>
            </a:r>
          </a:p>
        </p:txBody>
      </p:sp>
      <p:sp>
        <p:nvSpPr>
          <p:cNvPr id="531460" name="Rectangle 4"/>
          <p:cNvSpPr>
            <a:spLocks noGrp="1" noChangeArrowheads="1"/>
          </p:cNvSpPr>
          <p:nvPr>
            <p:ph type="body" sz="half" idx="1"/>
          </p:nvPr>
        </p:nvSpPr>
        <p:spPr>
          <a:xfrm>
            <a:off x="213519" y="1676400"/>
            <a:ext cx="3290887" cy="2686050"/>
          </a:xfrm>
        </p:spPr>
        <p:txBody>
          <a:bodyPr/>
          <a:lstStyle/>
          <a:p>
            <a:r>
              <a:rPr lang="en-US" sz="2600" dirty="0"/>
              <a:t>Garbage disposal of the cell</a:t>
            </a:r>
          </a:p>
          <a:p>
            <a:r>
              <a:rPr lang="en-US" sz="2600" dirty="0"/>
              <a:t>Contain digestive enzymes that break down wastes</a:t>
            </a:r>
          </a:p>
          <a:p>
            <a:pPr>
              <a:buFont typeface="Wingdings" pitchFamily="2" charset="2"/>
              <a:buNone/>
            </a:pPr>
            <a:endParaRPr lang="en-US" sz="2600" dirty="0">
              <a:solidFill>
                <a:srgbClr val="FF0066"/>
              </a:solidFill>
            </a:endParaRPr>
          </a:p>
        </p:txBody>
      </p:sp>
      <p:sp>
        <p:nvSpPr>
          <p:cNvPr id="531465" name="Text Box 9"/>
          <p:cNvSpPr txBox="1">
            <a:spLocks noChangeArrowheads="1"/>
          </p:cNvSpPr>
          <p:nvPr/>
        </p:nvSpPr>
        <p:spPr bwMode="auto">
          <a:xfrm>
            <a:off x="519113" y="5486400"/>
            <a:ext cx="3114675" cy="688975"/>
          </a:xfrm>
          <a:prstGeom prst="rect">
            <a:avLst/>
          </a:prstGeom>
          <a:noFill/>
          <a:ln w="12700">
            <a:solidFill>
              <a:schemeClr val="tx1"/>
            </a:solidFill>
            <a:miter lim="800000"/>
            <a:headEnd/>
            <a:tailEnd/>
          </a:ln>
          <a:effectLst/>
        </p:spPr>
        <p:txBody>
          <a:bodyPr lIns="98234" tIns="49117" rIns="98234" bIns="49117">
            <a:spAutoFit/>
          </a:bodyPr>
          <a:lstStyle/>
          <a:p>
            <a:pPr algn="ctr" defTabSz="982663" eaLnBrk="0" hangingPunct="0">
              <a:spcBef>
                <a:spcPct val="50000"/>
              </a:spcBef>
            </a:pPr>
            <a:r>
              <a:rPr lang="en-US" b="1">
                <a:solidFill>
                  <a:srgbClr val="FF0066"/>
                </a:solidFill>
              </a:rPr>
              <a:t>Which organelles do lysosomes work with?</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1460">
                                            <p:txEl>
                                              <p:pRg st="0" end="0"/>
                                            </p:txEl>
                                          </p:spTgt>
                                        </p:tgtEl>
                                        <p:attrNameLst>
                                          <p:attrName>style.visibility</p:attrName>
                                        </p:attrNameLst>
                                      </p:cBhvr>
                                      <p:to>
                                        <p:strVal val="visible"/>
                                      </p:to>
                                    </p:set>
                                    <p:anim calcmode="lin" valueType="num">
                                      <p:cBhvr additive="base">
                                        <p:cTn id="7" dur="500" fill="hold"/>
                                        <p:tgtEl>
                                          <p:spTgt spid="531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1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531464"/>
                                        </p:tgtEl>
                                        <p:attrNameLst>
                                          <p:attrName>style.visibility</p:attrName>
                                        </p:attrNameLst>
                                      </p:cBhvr>
                                      <p:to>
                                        <p:strVal val="visible"/>
                                      </p:to>
                                    </p:set>
                                    <p:anim calcmode="lin" valueType="num">
                                      <p:cBhvr>
                                        <p:cTn id="13" dur="500" fill="hold"/>
                                        <p:tgtEl>
                                          <p:spTgt spid="53146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3146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3146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3146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31460">
                                            <p:txEl>
                                              <p:pRg st="1" end="1"/>
                                            </p:txEl>
                                          </p:spTgt>
                                        </p:tgtEl>
                                        <p:attrNameLst>
                                          <p:attrName>style.visibility</p:attrName>
                                        </p:attrNameLst>
                                      </p:cBhvr>
                                      <p:to>
                                        <p:strVal val="visible"/>
                                      </p:to>
                                    </p:set>
                                    <p:anim calcmode="lin" valueType="num">
                                      <p:cBhvr additive="base">
                                        <p:cTn id="21" dur="500" fill="hold"/>
                                        <p:tgtEl>
                                          <p:spTgt spid="531460">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314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531465"/>
                                        </p:tgtEl>
                                        <p:attrNameLst>
                                          <p:attrName>style.visibility</p:attrName>
                                        </p:attrNameLst>
                                      </p:cBhvr>
                                      <p:to>
                                        <p:strVal val="visible"/>
                                      </p:to>
                                    </p:set>
                                    <p:animEffect transition="in" filter="fade">
                                      <p:cBhvr>
                                        <p:cTn id="27" dur="800" decel="100000"/>
                                        <p:tgtEl>
                                          <p:spTgt spid="531465"/>
                                        </p:tgtEl>
                                      </p:cBhvr>
                                    </p:animEffect>
                                    <p:anim calcmode="lin" valueType="num">
                                      <p:cBhvr>
                                        <p:cTn id="28" dur="800" decel="100000" fill="hold"/>
                                        <p:tgtEl>
                                          <p:spTgt spid="531465"/>
                                        </p:tgtEl>
                                        <p:attrNameLst>
                                          <p:attrName>style.rotation</p:attrName>
                                        </p:attrNameLst>
                                      </p:cBhvr>
                                      <p:tavLst>
                                        <p:tav tm="0">
                                          <p:val>
                                            <p:fltVal val="-90"/>
                                          </p:val>
                                        </p:tav>
                                        <p:tav tm="100000">
                                          <p:val>
                                            <p:fltVal val="0"/>
                                          </p:val>
                                        </p:tav>
                                      </p:tavLst>
                                    </p:anim>
                                    <p:anim calcmode="lin" valueType="num">
                                      <p:cBhvr>
                                        <p:cTn id="29" dur="800" decel="100000" fill="hold"/>
                                        <p:tgtEl>
                                          <p:spTgt spid="531465"/>
                                        </p:tgtEl>
                                        <p:attrNameLst>
                                          <p:attrName>ppt_x</p:attrName>
                                        </p:attrNameLst>
                                      </p:cBhvr>
                                      <p:tavLst>
                                        <p:tav tm="0">
                                          <p:val>
                                            <p:strVal val="#ppt_x+0.4"/>
                                          </p:val>
                                        </p:tav>
                                        <p:tav tm="100000">
                                          <p:val>
                                            <p:strVal val="#ppt_x-0.05"/>
                                          </p:val>
                                        </p:tav>
                                      </p:tavLst>
                                    </p:anim>
                                    <p:anim calcmode="lin" valueType="num">
                                      <p:cBhvr>
                                        <p:cTn id="30" dur="800" decel="100000" fill="hold"/>
                                        <p:tgtEl>
                                          <p:spTgt spid="53146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3146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3146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sz="6100">
                <a:solidFill>
                  <a:schemeClr val="hlink"/>
                </a:solidFill>
                <a:latin typeface="Arial Black" pitchFamily="34" charset="0"/>
              </a:rPr>
              <a:t>Mitochondria</a:t>
            </a:r>
          </a:p>
        </p:txBody>
      </p:sp>
      <p:sp>
        <p:nvSpPr>
          <p:cNvPr id="533508" name="Rectangle 4"/>
          <p:cNvSpPr>
            <a:spLocks noGrp="1" noChangeArrowheads="1"/>
          </p:cNvSpPr>
          <p:nvPr>
            <p:ph type="body" sz="half" idx="1"/>
          </p:nvPr>
        </p:nvSpPr>
        <p:spPr>
          <a:xfrm>
            <a:off x="493713" y="1706563"/>
            <a:ext cx="4360862" cy="4837112"/>
          </a:xfrm>
        </p:spPr>
        <p:txBody>
          <a:bodyPr/>
          <a:lstStyle/>
          <a:p>
            <a:pPr>
              <a:lnSpc>
                <a:spcPct val="90000"/>
              </a:lnSpc>
            </a:pPr>
            <a:r>
              <a:rPr lang="en-US" sz="3000"/>
              <a:t>“Powerhouse of the cell”</a:t>
            </a:r>
          </a:p>
          <a:p>
            <a:pPr>
              <a:lnSpc>
                <a:spcPct val="90000"/>
              </a:lnSpc>
            </a:pPr>
            <a:r>
              <a:rPr lang="en-US" sz="3000">
                <a:solidFill>
                  <a:srgbClr val="FF0066"/>
                </a:solidFill>
              </a:rPr>
              <a:t>Cellular respiration</a:t>
            </a:r>
            <a:r>
              <a:rPr lang="en-US" sz="3000"/>
              <a:t> occurs here to release energy for the cell to use</a:t>
            </a:r>
          </a:p>
          <a:p>
            <a:pPr>
              <a:lnSpc>
                <a:spcPct val="90000"/>
              </a:lnSpc>
            </a:pPr>
            <a:r>
              <a:rPr lang="en-US" sz="3000"/>
              <a:t>Bound by a double membrane</a:t>
            </a:r>
          </a:p>
          <a:p>
            <a:pPr>
              <a:lnSpc>
                <a:spcPct val="90000"/>
              </a:lnSpc>
            </a:pPr>
            <a:r>
              <a:rPr lang="en-US" sz="3000"/>
              <a:t>Has its own strand of DNA</a:t>
            </a:r>
          </a:p>
        </p:txBody>
      </p:sp>
      <p:pic>
        <p:nvPicPr>
          <p:cNvPr id="533510" name="Picture 6" descr="MitochondriaPic copy"/>
          <p:cNvPicPr>
            <a:picLocks noGrp="1" noChangeAspect="1" noChangeArrowheads="1"/>
          </p:cNvPicPr>
          <p:nvPr>
            <p:ph sz="half" idx="2"/>
          </p:nvPr>
        </p:nvPicPr>
        <p:blipFill>
          <a:blip r:embed="rId3" cstate="print"/>
          <a:srcRect/>
          <a:stretch>
            <a:fillRect/>
          </a:stretch>
        </p:blipFill>
        <p:spPr>
          <a:xfrm>
            <a:off x="5337175" y="1706563"/>
            <a:ext cx="3727450" cy="4837112"/>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3508">
                                            <p:txEl>
                                              <p:pRg st="0" end="0"/>
                                            </p:txEl>
                                          </p:spTgt>
                                        </p:tgtEl>
                                        <p:attrNameLst>
                                          <p:attrName>style.visibility</p:attrName>
                                        </p:attrNameLst>
                                      </p:cBhvr>
                                      <p:to>
                                        <p:strVal val="visible"/>
                                      </p:to>
                                    </p:set>
                                    <p:anim calcmode="lin" valueType="num">
                                      <p:cBhvr additive="base">
                                        <p:cTn id="7" dur="500" fill="hold"/>
                                        <p:tgtEl>
                                          <p:spTgt spid="533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3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33510"/>
                                        </p:tgtEl>
                                        <p:attrNameLst>
                                          <p:attrName>style.visibility</p:attrName>
                                        </p:attrNameLst>
                                      </p:cBhvr>
                                      <p:to>
                                        <p:strVal val="visible"/>
                                      </p:to>
                                    </p:set>
                                    <p:anim calcmode="lin" valueType="num">
                                      <p:cBhvr>
                                        <p:cTn id="13" dur="500" decel="50000" fill="hold">
                                          <p:stCondLst>
                                            <p:cond delay="0"/>
                                          </p:stCondLst>
                                        </p:cTn>
                                        <p:tgtEl>
                                          <p:spTgt spid="53351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3351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33510"/>
                                        </p:tgtEl>
                                        <p:attrNameLst>
                                          <p:attrName>ppt_w</p:attrName>
                                        </p:attrNameLst>
                                      </p:cBhvr>
                                      <p:tavLst>
                                        <p:tav tm="0">
                                          <p:val>
                                            <p:strVal val="#ppt_w*.05"/>
                                          </p:val>
                                        </p:tav>
                                        <p:tav tm="100000">
                                          <p:val>
                                            <p:strVal val="#ppt_w"/>
                                          </p:val>
                                        </p:tav>
                                      </p:tavLst>
                                    </p:anim>
                                    <p:anim calcmode="lin" valueType="num">
                                      <p:cBhvr>
                                        <p:cTn id="16" dur="1000" fill="hold"/>
                                        <p:tgtEl>
                                          <p:spTgt spid="53351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3351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3351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3351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335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33508">
                                            <p:txEl>
                                              <p:pRg st="1" end="1"/>
                                            </p:txEl>
                                          </p:spTgt>
                                        </p:tgtEl>
                                        <p:attrNameLst>
                                          <p:attrName>style.visibility</p:attrName>
                                        </p:attrNameLst>
                                      </p:cBhvr>
                                      <p:to>
                                        <p:strVal val="visible"/>
                                      </p:to>
                                    </p:set>
                                    <p:anim calcmode="lin" valueType="num">
                                      <p:cBhvr additive="base">
                                        <p:cTn id="25" dur="500" fill="hold"/>
                                        <p:tgtEl>
                                          <p:spTgt spid="53350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35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33508">
                                            <p:txEl>
                                              <p:pRg st="2" end="2"/>
                                            </p:txEl>
                                          </p:spTgt>
                                        </p:tgtEl>
                                        <p:attrNameLst>
                                          <p:attrName>style.visibility</p:attrName>
                                        </p:attrNameLst>
                                      </p:cBhvr>
                                      <p:to>
                                        <p:strVal val="visible"/>
                                      </p:to>
                                    </p:set>
                                    <p:anim calcmode="lin" valueType="num">
                                      <p:cBhvr additive="base">
                                        <p:cTn id="31" dur="500" fill="hold"/>
                                        <p:tgtEl>
                                          <p:spTgt spid="53350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35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33508">
                                            <p:txEl>
                                              <p:pRg st="3" end="3"/>
                                            </p:txEl>
                                          </p:spTgt>
                                        </p:tgtEl>
                                        <p:attrNameLst>
                                          <p:attrName>style.visibility</p:attrName>
                                        </p:attrNameLst>
                                      </p:cBhvr>
                                      <p:to>
                                        <p:strVal val="visible"/>
                                      </p:to>
                                    </p:set>
                                    <p:anim calcmode="lin" valueType="num">
                                      <p:cBhvr additive="base">
                                        <p:cTn id="37" dur="500" fill="hold"/>
                                        <p:tgtEl>
                                          <p:spTgt spid="533508">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3350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tochondria Inner Structure"/>
          <p:cNvPicPr>
            <a:picLocks noChangeAspect="1" noChangeArrowheads="1"/>
          </p:cNvPicPr>
          <p:nvPr/>
        </p:nvPicPr>
        <p:blipFill>
          <a:blip r:embed="rId2" cstate="print"/>
          <a:srcRect/>
          <a:stretch>
            <a:fillRect/>
          </a:stretch>
        </p:blipFill>
        <p:spPr>
          <a:xfrm>
            <a:off x="1585119" y="838200"/>
            <a:ext cx="6476999" cy="5486400"/>
          </a:xfrm>
          <a:prstGeom prst="rect">
            <a:avLst/>
          </a:prstGeom>
          <a:noFill/>
          <a:ln/>
        </p:spPr>
      </p:pic>
    </p:spTree>
  </p:cSld>
  <p:clrMapOvr>
    <a:masterClrMapping/>
  </p:clrMapOvr>
  <p:transition>
    <p:wheel spokes="2"/>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sz="6100">
                <a:solidFill>
                  <a:schemeClr val="hlink"/>
                </a:solidFill>
                <a:latin typeface="Arial Black" pitchFamily="34" charset="0"/>
              </a:rPr>
              <a:t>Centriole</a:t>
            </a:r>
          </a:p>
        </p:txBody>
      </p:sp>
      <p:sp>
        <p:nvSpPr>
          <p:cNvPr id="540676" name="Rectangle 4"/>
          <p:cNvSpPr>
            <a:spLocks noGrp="1" noChangeArrowheads="1"/>
          </p:cNvSpPr>
          <p:nvPr>
            <p:ph type="body" sz="half" idx="1"/>
          </p:nvPr>
        </p:nvSpPr>
        <p:spPr>
          <a:xfrm>
            <a:off x="493713" y="1706563"/>
            <a:ext cx="4360862" cy="2197100"/>
          </a:xfrm>
        </p:spPr>
        <p:txBody>
          <a:bodyPr/>
          <a:lstStyle/>
          <a:p>
            <a:r>
              <a:rPr lang="en-US" sz="3000"/>
              <a:t>Aids in cell division</a:t>
            </a:r>
          </a:p>
          <a:p>
            <a:r>
              <a:rPr lang="en-US" sz="3000"/>
              <a:t>Usually found only in animal cells</a:t>
            </a:r>
          </a:p>
          <a:p>
            <a:r>
              <a:rPr lang="en-US" sz="3000"/>
              <a:t>Made of microtubules</a:t>
            </a:r>
          </a:p>
          <a:p>
            <a:pPr>
              <a:buFont typeface="Wingdings" pitchFamily="2" charset="2"/>
              <a:buNone/>
            </a:pPr>
            <a:endParaRPr lang="en-US" sz="3000"/>
          </a:p>
        </p:txBody>
      </p:sp>
      <p:pic>
        <p:nvPicPr>
          <p:cNvPr id="540678" name="Picture 6" descr="centriole_b"/>
          <p:cNvPicPr>
            <a:picLocks noGrp="1" noChangeAspect="1" noChangeArrowheads="1"/>
          </p:cNvPicPr>
          <p:nvPr>
            <p:ph sz="half" idx="2"/>
          </p:nvPr>
        </p:nvPicPr>
        <p:blipFill>
          <a:blip r:embed="rId3" cstate="print"/>
          <a:srcRect/>
          <a:stretch>
            <a:fillRect/>
          </a:stretch>
        </p:blipFill>
        <p:spPr>
          <a:xfrm>
            <a:off x="5021263" y="2643188"/>
            <a:ext cx="4360862" cy="2963862"/>
          </a:xfrm>
          <a:noFill/>
          <a:ln/>
        </p:spPr>
      </p:pic>
      <p:sp>
        <p:nvSpPr>
          <p:cNvPr id="540679" name="Text Box 7"/>
          <p:cNvSpPr txBox="1">
            <a:spLocks noChangeArrowheads="1"/>
          </p:cNvSpPr>
          <p:nvPr/>
        </p:nvSpPr>
        <p:spPr bwMode="auto">
          <a:xfrm>
            <a:off x="904875" y="4632325"/>
            <a:ext cx="3786188" cy="777875"/>
          </a:xfrm>
          <a:prstGeom prst="rect">
            <a:avLst/>
          </a:prstGeom>
          <a:noFill/>
          <a:ln w="38100" cmpd="dbl">
            <a:solidFill>
              <a:schemeClr val="tx1"/>
            </a:solidFill>
            <a:miter lim="800000"/>
            <a:headEnd/>
            <a:tailEnd/>
          </a:ln>
          <a:effectLst/>
        </p:spPr>
        <p:txBody>
          <a:bodyPr lIns="98234" tIns="49117" rIns="98234" bIns="49117">
            <a:spAutoFit/>
          </a:bodyPr>
          <a:lstStyle/>
          <a:p>
            <a:pPr algn="ctr" defTabSz="982663" eaLnBrk="0" hangingPunct="0">
              <a:spcBef>
                <a:spcPct val="50000"/>
              </a:spcBef>
            </a:pPr>
            <a:r>
              <a:rPr lang="en-US" sz="2100" b="1">
                <a:solidFill>
                  <a:srgbClr val="00CC00"/>
                </a:solidFill>
              </a:rPr>
              <a:t>Where else have we talked about </a:t>
            </a:r>
            <a:r>
              <a:rPr lang="en-US" sz="2100" b="1">
                <a:solidFill>
                  <a:srgbClr val="FF0066"/>
                </a:solidFill>
              </a:rPr>
              <a:t>microtubules</a:t>
            </a:r>
            <a:r>
              <a:rPr lang="en-US" sz="2100" b="1">
                <a:solidFill>
                  <a:srgbClr val="00CC00"/>
                </a:solidFill>
              </a:rPr>
              <a:t>?</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0676">
                                            <p:txEl>
                                              <p:pRg st="0" end="0"/>
                                            </p:txEl>
                                          </p:spTgt>
                                        </p:tgtEl>
                                        <p:attrNameLst>
                                          <p:attrName>style.visibility</p:attrName>
                                        </p:attrNameLst>
                                      </p:cBhvr>
                                      <p:to>
                                        <p:strVal val="visible"/>
                                      </p:to>
                                    </p:set>
                                    <p:anim calcmode="lin" valueType="num">
                                      <p:cBhvr additive="base">
                                        <p:cTn id="7" dur="500" fill="hold"/>
                                        <p:tgtEl>
                                          <p:spTgt spid="5406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06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40678"/>
                                        </p:tgtEl>
                                        <p:attrNameLst>
                                          <p:attrName>style.visibility</p:attrName>
                                        </p:attrNameLst>
                                      </p:cBhvr>
                                      <p:to>
                                        <p:strVal val="visible"/>
                                      </p:to>
                                    </p:set>
                                    <p:animEffect transition="in" filter="diamond(in)">
                                      <p:cBhvr>
                                        <p:cTn id="13" dur="2000"/>
                                        <p:tgtEl>
                                          <p:spTgt spid="5406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40676">
                                            <p:txEl>
                                              <p:pRg st="1" end="1"/>
                                            </p:txEl>
                                          </p:spTgt>
                                        </p:tgtEl>
                                        <p:attrNameLst>
                                          <p:attrName>style.visibility</p:attrName>
                                        </p:attrNameLst>
                                      </p:cBhvr>
                                      <p:to>
                                        <p:strVal val="visible"/>
                                      </p:to>
                                    </p:set>
                                    <p:anim calcmode="lin" valueType="num">
                                      <p:cBhvr additive="base">
                                        <p:cTn id="18" dur="500" fill="hold"/>
                                        <p:tgtEl>
                                          <p:spTgt spid="54067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406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40676">
                                            <p:txEl>
                                              <p:pRg st="2" end="2"/>
                                            </p:txEl>
                                          </p:spTgt>
                                        </p:tgtEl>
                                        <p:attrNameLst>
                                          <p:attrName>style.visibility</p:attrName>
                                        </p:attrNameLst>
                                      </p:cBhvr>
                                      <p:to>
                                        <p:strVal val="visible"/>
                                      </p:to>
                                    </p:set>
                                    <p:anim calcmode="lin" valueType="num">
                                      <p:cBhvr additive="base">
                                        <p:cTn id="24" dur="500" fill="hold"/>
                                        <p:tgtEl>
                                          <p:spTgt spid="54067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406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540679"/>
                                        </p:tgtEl>
                                        <p:attrNameLst>
                                          <p:attrName>style.visibility</p:attrName>
                                        </p:attrNameLst>
                                      </p:cBhvr>
                                      <p:to>
                                        <p:strVal val="visible"/>
                                      </p:to>
                                    </p:set>
                                    <p:animEffect transition="in" filter="fade">
                                      <p:cBhvr>
                                        <p:cTn id="30" dur="800" decel="100000"/>
                                        <p:tgtEl>
                                          <p:spTgt spid="540679"/>
                                        </p:tgtEl>
                                      </p:cBhvr>
                                    </p:animEffect>
                                    <p:anim calcmode="lin" valueType="num">
                                      <p:cBhvr>
                                        <p:cTn id="31" dur="800" decel="100000" fill="hold"/>
                                        <p:tgtEl>
                                          <p:spTgt spid="540679"/>
                                        </p:tgtEl>
                                        <p:attrNameLst>
                                          <p:attrName>style.rotation</p:attrName>
                                        </p:attrNameLst>
                                      </p:cBhvr>
                                      <p:tavLst>
                                        <p:tav tm="0">
                                          <p:val>
                                            <p:fltVal val="-90"/>
                                          </p:val>
                                        </p:tav>
                                        <p:tav tm="100000">
                                          <p:val>
                                            <p:fltVal val="0"/>
                                          </p:val>
                                        </p:tav>
                                      </p:tavLst>
                                    </p:anim>
                                    <p:anim calcmode="lin" valueType="num">
                                      <p:cBhvr>
                                        <p:cTn id="32" dur="800" decel="100000" fill="hold"/>
                                        <p:tgtEl>
                                          <p:spTgt spid="540679"/>
                                        </p:tgtEl>
                                        <p:attrNameLst>
                                          <p:attrName>ppt_x</p:attrName>
                                        </p:attrNameLst>
                                      </p:cBhvr>
                                      <p:tavLst>
                                        <p:tav tm="0">
                                          <p:val>
                                            <p:strVal val="#ppt_x+0.4"/>
                                          </p:val>
                                        </p:tav>
                                        <p:tav tm="100000">
                                          <p:val>
                                            <p:strVal val="#ppt_x-0.05"/>
                                          </p:val>
                                        </p:tav>
                                      </p:tavLst>
                                    </p:anim>
                                    <p:anim calcmode="lin" valueType="num">
                                      <p:cBhvr>
                                        <p:cTn id="33" dur="800" decel="100000" fill="hold"/>
                                        <p:tgtEl>
                                          <p:spTgt spid="54067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4067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4067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Now let’s talk about structures only found in PLANT Cells!!</a:t>
            </a:r>
          </a:p>
          <a:p>
            <a:endParaRPr lang="en-US" dirty="0"/>
          </a:p>
        </p:txBody>
      </p:sp>
    </p:spTree>
  </p:cSld>
  <p:clrMapOvr>
    <a:masterClrMapping/>
  </p:clrMapOvr>
  <p:transition>
    <p:wheel spokes="2"/>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8" name="Picture 6" descr="chloroedit"/>
          <p:cNvPicPr>
            <a:picLocks noGrp="1" noChangeAspect="1" noChangeArrowheads="1"/>
          </p:cNvPicPr>
          <p:nvPr>
            <p:ph sz="half" idx="2"/>
          </p:nvPr>
        </p:nvPicPr>
        <p:blipFill>
          <a:blip r:embed="rId3" cstate="print"/>
          <a:srcRect t="5011"/>
          <a:stretch>
            <a:fillRect/>
          </a:stretch>
        </p:blipFill>
        <p:spPr>
          <a:xfrm>
            <a:off x="4362450" y="1941513"/>
            <a:ext cx="5513388" cy="4441825"/>
          </a:xfrm>
          <a:noFill/>
          <a:ln/>
        </p:spPr>
      </p:pic>
      <p:sp>
        <p:nvSpPr>
          <p:cNvPr id="535554" name="Rectangle 2"/>
          <p:cNvSpPr>
            <a:spLocks noGrp="1" noChangeArrowheads="1"/>
          </p:cNvSpPr>
          <p:nvPr>
            <p:ph type="title"/>
          </p:nvPr>
        </p:nvSpPr>
        <p:spPr/>
        <p:txBody>
          <a:bodyPr/>
          <a:lstStyle/>
          <a:p>
            <a:r>
              <a:rPr lang="en-US" sz="6100">
                <a:solidFill>
                  <a:schemeClr val="hlink"/>
                </a:solidFill>
                <a:latin typeface="Arial Black" pitchFamily="34" charset="0"/>
              </a:rPr>
              <a:t>Chloroplast</a:t>
            </a:r>
          </a:p>
        </p:txBody>
      </p:sp>
      <p:sp>
        <p:nvSpPr>
          <p:cNvPr id="535556" name="Rectangle 4"/>
          <p:cNvSpPr>
            <a:spLocks noGrp="1" noChangeArrowheads="1"/>
          </p:cNvSpPr>
          <p:nvPr>
            <p:ph type="body" sz="half" idx="1"/>
          </p:nvPr>
        </p:nvSpPr>
        <p:spPr>
          <a:xfrm>
            <a:off x="214313" y="1676400"/>
            <a:ext cx="4360862" cy="4837113"/>
          </a:xfrm>
        </p:spPr>
        <p:txBody>
          <a:bodyPr/>
          <a:lstStyle/>
          <a:p>
            <a:r>
              <a:rPr lang="en-US" sz="3000" dirty="0"/>
              <a:t>Found only in plant cells</a:t>
            </a:r>
          </a:p>
          <a:p>
            <a:r>
              <a:rPr lang="en-US" sz="3000" dirty="0"/>
              <a:t>Contains the green pigment </a:t>
            </a:r>
            <a:r>
              <a:rPr lang="en-US" sz="3000" dirty="0">
                <a:solidFill>
                  <a:srgbClr val="00CC00"/>
                </a:solidFill>
              </a:rPr>
              <a:t>chlorophyll</a:t>
            </a:r>
          </a:p>
          <a:p>
            <a:r>
              <a:rPr lang="en-US" sz="3000" dirty="0"/>
              <a:t>Site of food (</a:t>
            </a:r>
            <a:r>
              <a:rPr lang="en-US" sz="3000" dirty="0">
                <a:solidFill>
                  <a:srgbClr val="FF0066"/>
                </a:solidFill>
              </a:rPr>
              <a:t>glucose</a:t>
            </a:r>
            <a:r>
              <a:rPr lang="en-US" sz="3000" dirty="0"/>
              <a:t>) </a:t>
            </a:r>
            <a:r>
              <a:rPr lang="en-US" sz="3000" dirty="0" smtClean="0"/>
              <a:t>production (</a:t>
            </a:r>
            <a:r>
              <a:rPr lang="en-US" sz="3000" dirty="0" smtClean="0">
                <a:solidFill>
                  <a:srgbClr val="FF0000"/>
                </a:solidFill>
              </a:rPr>
              <a:t>Photosynthesis</a:t>
            </a:r>
            <a:r>
              <a:rPr lang="en-US" sz="3000" dirty="0" smtClean="0"/>
              <a:t>)</a:t>
            </a:r>
            <a:endParaRPr lang="en-US" sz="3000" dirty="0"/>
          </a:p>
          <a:p>
            <a:r>
              <a:rPr lang="en-US" sz="3000" dirty="0"/>
              <a:t>Bound by a double membrane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5556">
                                            <p:txEl>
                                              <p:pRg st="0" end="0"/>
                                            </p:txEl>
                                          </p:spTgt>
                                        </p:tgtEl>
                                        <p:attrNameLst>
                                          <p:attrName>style.visibility</p:attrName>
                                        </p:attrNameLst>
                                      </p:cBhvr>
                                      <p:to>
                                        <p:strVal val="visible"/>
                                      </p:to>
                                    </p:set>
                                    <p:anim calcmode="lin" valueType="num">
                                      <p:cBhvr additive="base">
                                        <p:cTn id="7" dur="500" fill="hold"/>
                                        <p:tgtEl>
                                          <p:spTgt spid="5355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5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535558"/>
                                        </p:tgtEl>
                                        <p:attrNameLst>
                                          <p:attrName>style.visibility</p:attrName>
                                        </p:attrNameLst>
                                      </p:cBhvr>
                                      <p:to>
                                        <p:strVal val="visible"/>
                                      </p:to>
                                    </p:set>
                                    <p:anim calcmode="lin" valueType="num">
                                      <p:cBhvr>
                                        <p:cTn id="13" dur="1000" fill="hold"/>
                                        <p:tgtEl>
                                          <p:spTgt spid="535558"/>
                                        </p:tgtEl>
                                        <p:attrNameLst>
                                          <p:attrName>ppt_w</p:attrName>
                                        </p:attrNameLst>
                                      </p:cBhvr>
                                      <p:tavLst>
                                        <p:tav tm="0">
                                          <p:val>
                                            <p:strVal val="#ppt_w+.3"/>
                                          </p:val>
                                        </p:tav>
                                        <p:tav tm="100000">
                                          <p:val>
                                            <p:strVal val="#ppt_w"/>
                                          </p:val>
                                        </p:tav>
                                      </p:tavLst>
                                    </p:anim>
                                    <p:anim calcmode="lin" valueType="num">
                                      <p:cBhvr>
                                        <p:cTn id="14" dur="1000" fill="hold"/>
                                        <p:tgtEl>
                                          <p:spTgt spid="535558"/>
                                        </p:tgtEl>
                                        <p:attrNameLst>
                                          <p:attrName>ppt_h</p:attrName>
                                        </p:attrNameLst>
                                      </p:cBhvr>
                                      <p:tavLst>
                                        <p:tav tm="0">
                                          <p:val>
                                            <p:strVal val="#ppt_h"/>
                                          </p:val>
                                        </p:tav>
                                        <p:tav tm="100000">
                                          <p:val>
                                            <p:strVal val="#ppt_h"/>
                                          </p:val>
                                        </p:tav>
                                      </p:tavLst>
                                    </p:anim>
                                    <p:animEffect transition="in" filter="fade">
                                      <p:cBhvr>
                                        <p:cTn id="15" dur="1000"/>
                                        <p:tgtEl>
                                          <p:spTgt spid="53555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35556">
                                            <p:txEl>
                                              <p:pRg st="1" end="1"/>
                                            </p:txEl>
                                          </p:spTgt>
                                        </p:tgtEl>
                                        <p:attrNameLst>
                                          <p:attrName>style.visibility</p:attrName>
                                        </p:attrNameLst>
                                      </p:cBhvr>
                                      <p:to>
                                        <p:strVal val="visible"/>
                                      </p:to>
                                    </p:set>
                                    <p:anim calcmode="lin" valueType="num">
                                      <p:cBhvr additive="base">
                                        <p:cTn id="20" dur="500" fill="hold"/>
                                        <p:tgtEl>
                                          <p:spTgt spid="535556">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35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35556">
                                            <p:txEl>
                                              <p:pRg st="2" end="2"/>
                                            </p:txEl>
                                          </p:spTgt>
                                        </p:tgtEl>
                                        <p:attrNameLst>
                                          <p:attrName>style.visibility</p:attrName>
                                        </p:attrNameLst>
                                      </p:cBhvr>
                                      <p:to>
                                        <p:strVal val="visible"/>
                                      </p:to>
                                    </p:set>
                                    <p:anim calcmode="lin" valueType="num">
                                      <p:cBhvr additive="base">
                                        <p:cTn id="26" dur="500" fill="hold"/>
                                        <p:tgtEl>
                                          <p:spTgt spid="535556">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355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35556">
                                            <p:txEl>
                                              <p:pRg st="3" end="3"/>
                                            </p:txEl>
                                          </p:spTgt>
                                        </p:tgtEl>
                                        <p:attrNameLst>
                                          <p:attrName>style.visibility</p:attrName>
                                        </p:attrNameLst>
                                      </p:cBhvr>
                                      <p:to>
                                        <p:strVal val="visible"/>
                                      </p:to>
                                    </p:set>
                                    <p:anim calcmode="lin" valueType="num">
                                      <p:cBhvr additive="base">
                                        <p:cTn id="32" dur="500" fill="hold"/>
                                        <p:tgtEl>
                                          <p:spTgt spid="535556">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3555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sz="6100">
                <a:solidFill>
                  <a:schemeClr val="hlink"/>
                </a:solidFill>
                <a:latin typeface="Arial Black" pitchFamily="34" charset="0"/>
              </a:rPr>
              <a:t>Cell Wall</a:t>
            </a:r>
          </a:p>
        </p:txBody>
      </p:sp>
      <p:sp>
        <p:nvSpPr>
          <p:cNvPr id="537604" name="Rectangle 4"/>
          <p:cNvSpPr>
            <a:spLocks noGrp="1" noChangeArrowheads="1"/>
          </p:cNvSpPr>
          <p:nvPr>
            <p:ph type="body" sz="half" idx="1"/>
          </p:nvPr>
        </p:nvSpPr>
        <p:spPr>
          <a:xfrm>
            <a:off x="493713" y="1706563"/>
            <a:ext cx="4360862" cy="4837112"/>
          </a:xfrm>
        </p:spPr>
        <p:txBody>
          <a:bodyPr/>
          <a:lstStyle/>
          <a:p>
            <a:r>
              <a:rPr lang="en-US" sz="3000"/>
              <a:t>Found in </a:t>
            </a:r>
            <a:r>
              <a:rPr lang="en-US" sz="3000">
                <a:solidFill>
                  <a:srgbClr val="00CC00"/>
                </a:solidFill>
              </a:rPr>
              <a:t>plant</a:t>
            </a:r>
            <a:r>
              <a:rPr lang="en-US" sz="3000"/>
              <a:t> and </a:t>
            </a:r>
            <a:r>
              <a:rPr lang="en-US" sz="3000">
                <a:solidFill>
                  <a:srgbClr val="CC3300"/>
                </a:solidFill>
              </a:rPr>
              <a:t>bacterial</a:t>
            </a:r>
            <a:r>
              <a:rPr lang="en-US" sz="3000"/>
              <a:t> cells</a:t>
            </a:r>
          </a:p>
          <a:p>
            <a:r>
              <a:rPr lang="en-US" sz="3000"/>
              <a:t>Rigid, protective barrier</a:t>
            </a:r>
          </a:p>
          <a:p>
            <a:r>
              <a:rPr lang="en-US" sz="3000"/>
              <a:t>Located </a:t>
            </a:r>
            <a:r>
              <a:rPr lang="en-US" sz="3000" u="sng"/>
              <a:t>outside</a:t>
            </a:r>
            <a:r>
              <a:rPr lang="en-US" sz="3000"/>
              <a:t> of the cell membrane</a:t>
            </a:r>
          </a:p>
          <a:p>
            <a:r>
              <a:rPr lang="en-US" sz="3000"/>
              <a:t>Made of cellulose (</a:t>
            </a:r>
            <a:r>
              <a:rPr lang="en-US" sz="3000">
                <a:solidFill>
                  <a:schemeClr val="folHlink"/>
                </a:solidFill>
              </a:rPr>
              <a:t>fiber</a:t>
            </a:r>
            <a:r>
              <a:rPr lang="en-US" sz="3000"/>
              <a:t>)</a:t>
            </a:r>
          </a:p>
        </p:txBody>
      </p:sp>
      <p:pic>
        <p:nvPicPr>
          <p:cNvPr id="537606" name="Picture 6" descr="cell_wall_pic"/>
          <p:cNvPicPr>
            <a:picLocks noGrp="1" noChangeAspect="1" noChangeArrowheads="1"/>
          </p:cNvPicPr>
          <p:nvPr>
            <p:ph sz="half" idx="2"/>
          </p:nvPr>
        </p:nvPicPr>
        <p:blipFill>
          <a:blip r:embed="rId3" cstate="print"/>
          <a:srcRect r="3693" b="4572"/>
          <a:stretch>
            <a:fillRect/>
          </a:stretch>
        </p:blipFill>
        <p:spPr>
          <a:xfrm>
            <a:off x="5016500" y="2286000"/>
            <a:ext cx="4859338" cy="4084638"/>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7604">
                                            <p:txEl>
                                              <p:pRg st="0" end="0"/>
                                            </p:txEl>
                                          </p:spTgt>
                                        </p:tgtEl>
                                        <p:attrNameLst>
                                          <p:attrName>style.visibility</p:attrName>
                                        </p:attrNameLst>
                                      </p:cBhvr>
                                      <p:to>
                                        <p:strVal val="visible"/>
                                      </p:to>
                                    </p:set>
                                    <p:anim calcmode="lin" valueType="num">
                                      <p:cBhvr additive="base">
                                        <p:cTn id="7" dur="500" fill="hold"/>
                                        <p:tgtEl>
                                          <p:spTgt spid="5376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76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537606"/>
                                        </p:tgtEl>
                                        <p:attrNameLst>
                                          <p:attrName>style.visibility</p:attrName>
                                        </p:attrNameLst>
                                      </p:cBhvr>
                                      <p:to>
                                        <p:strVal val="visible"/>
                                      </p:to>
                                    </p:set>
                                    <p:animEffect transition="in" filter="wedge">
                                      <p:cBhvr>
                                        <p:cTn id="13" dur="2000"/>
                                        <p:tgtEl>
                                          <p:spTgt spid="53760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37604">
                                            <p:txEl>
                                              <p:pRg st="1" end="1"/>
                                            </p:txEl>
                                          </p:spTgt>
                                        </p:tgtEl>
                                        <p:attrNameLst>
                                          <p:attrName>style.visibility</p:attrName>
                                        </p:attrNameLst>
                                      </p:cBhvr>
                                      <p:to>
                                        <p:strVal val="visible"/>
                                      </p:to>
                                    </p:set>
                                    <p:anim calcmode="lin" valueType="num">
                                      <p:cBhvr additive="base">
                                        <p:cTn id="18" dur="500" fill="hold"/>
                                        <p:tgtEl>
                                          <p:spTgt spid="53760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376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37604">
                                            <p:txEl>
                                              <p:pRg st="2" end="2"/>
                                            </p:txEl>
                                          </p:spTgt>
                                        </p:tgtEl>
                                        <p:attrNameLst>
                                          <p:attrName>style.visibility</p:attrName>
                                        </p:attrNameLst>
                                      </p:cBhvr>
                                      <p:to>
                                        <p:strVal val="visible"/>
                                      </p:to>
                                    </p:set>
                                    <p:anim calcmode="lin" valueType="num">
                                      <p:cBhvr additive="base">
                                        <p:cTn id="24" dur="500" fill="hold"/>
                                        <p:tgtEl>
                                          <p:spTgt spid="53760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376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37604">
                                            <p:txEl>
                                              <p:pRg st="3" end="3"/>
                                            </p:txEl>
                                          </p:spTgt>
                                        </p:tgtEl>
                                        <p:attrNameLst>
                                          <p:attrName>style.visibility</p:attrName>
                                        </p:attrNameLst>
                                      </p:cBhvr>
                                      <p:to>
                                        <p:strVal val="visible"/>
                                      </p:to>
                                    </p:set>
                                    <p:anim calcmode="lin" valueType="num">
                                      <p:cBhvr additive="base">
                                        <p:cTn id="30" dur="500" fill="hold"/>
                                        <p:tgtEl>
                                          <p:spTgt spid="53760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3760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n-US" sz="6100">
                <a:solidFill>
                  <a:schemeClr val="hlink"/>
                </a:solidFill>
                <a:latin typeface="Arial Black" pitchFamily="34" charset="0"/>
              </a:rPr>
              <a:t>Vacuoles</a:t>
            </a:r>
          </a:p>
        </p:txBody>
      </p:sp>
      <p:sp>
        <p:nvSpPr>
          <p:cNvPr id="543748" name="Rectangle 4"/>
          <p:cNvSpPr>
            <a:spLocks noGrp="1" noChangeArrowheads="1"/>
          </p:cNvSpPr>
          <p:nvPr>
            <p:ph type="body" sz="half" idx="1"/>
          </p:nvPr>
        </p:nvSpPr>
        <p:spPr>
          <a:xfrm>
            <a:off x="493713" y="1706563"/>
            <a:ext cx="4360862" cy="4837112"/>
          </a:xfrm>
        </p:spPr>
        <p:txBody>
          <a:bodyPr/>
          <a:lstStyle/>
          <a:p>
            <a:r>
              <a:rPr lang="en-US" sz="3000"/>
              <a:t>Large </a:t>
            </a:r>
            <a:r>
              <a:rPr lang="en-US" sz="3000" u="sng"/>
              <a:t>central</a:t>
            </a:r>
            <a:r>
              <a:rPr lang="en-US" sz="3000"/>
              <a:t> vacuole usually in </a:t>
            </a:r>
            <a:r>
              <a:rPr lang="en-US" sz="3000">
                <a:solidFill>
                  <a:srgbClr val="00CC00"/>
                </a:solidFill>
              </a:rPr>
              <a:t>plant</a:t>
            </a:r>
            <a:r>
              <a:rPr lang="en-US" sz="3000"/>
              <a:t> cells</a:t>
            </a:r>
          </a:p>
          <a:p>
            <a:r>
              <a:rPr lang="en-US" sz="3000"/>
              <a:t>Many smaller vacuoles in </a:t>
            </a:r>
            <a:r>
              <a:rPr lang="en-US" sz="3000">
                <a:solidFill>
                  <a:srgbClr val="FF0066"/>
                </a:solidFill>
              </a:rPr>
              <a:t>animal</a:t>
            </a:r>
            <a:r>
              <a:rPr lang="en-US" sz="3000"/>
              <a:t> cells</a:t>
            </a:r>
          </a:p>
          <a:p>
            <a:r>
              <a:rPr lang="en-US" sz="3000"/>
              <a:t>Storage container for water, food, </a:t>
            </a:r>
            <a:r>
              <a:rPr lang="en-US" sz="3000">
                <a:solidFill>
                  <a:schemeClr val="folHlink"/>
                </a:solidFill>
              </a:rPr>
              <a:t>enzymes</a:t>
            </a:r>
            <a:r>
              <a:rPr lang="en-US" sz="3000"/>
              <a:t>, wastes, pigments, etc.</a:t>
            </a:r>
          </a:p>
        </p:txBody>
      </p:sp>
      <p:pic>
        <p:nvPicPr>
          <p:cNvPr id="543750" name="Picture 6" descr="vacuole"/>
          <p:cNvPicPr>
            <a:picLocks noGrp="1" noChangeAspect="1" noChangeArrowheads="1"/>
          </p:cNvPicPr>
          <p:nvPr>
            <p:ph sz="half" idx="2"/>
          </p:nvPr>
        </p:nvPicPr>
        <p:blipFill>
          <a:blip r:embed="rId3" cstate="print"/>
          <a:srcRect/>
          <a:stretch>
            <a:fillRect/>
          </a:stretch>
        </p:blipFill>
        <p:spPr>
          <a:xfrm>
            <a:off x="5019675" y="1625600"/>
            <a:ext cx="4486275" cy="3697288"/>
          </a:xfrm>
          <a:noFill/>
          <a:ln/>
        </p:spPr>
      </p:pic>
      <p:sp>
        <p:nvSpPr>
          <p:cNvPr id="543751" name="Text Box 7"/>
          <p:cNvSpPr txBox="1">
            <a:spLocks noChangeArrowheads="1"/>
          </p:cNvSpPr>
          <p:nvPr/>
        </p:nvSpPr>
        <p:spPr bwMode="auto">
          <a:xfrm>
            <a:off x="5019675" y="5689600"/>
            <a:ext cx="4527550" cy="749300"/>
          </a:xfrm>
          <a:prstGeom prst="rect">
            <a:avLst/>
          </a:prstGeom>
          <a:noFill/>
          <a:ln w="9525">
            <a:solidFill>
              <a:schemeClr val="tx1"/>
            </a:solidFill>
            <a:prstDash val="lgDashDot"/>
            <a:miter lim="800000"/>
            <a:headEnd/>
            <a:tailEnd/>
          </a:ln>
          <a:effectLst/>
        </p:spPr>
        <p:txBody>
          <a:bodyPr lIns="98234" tIns="49117" rIns="98234" bIns="49117">
            <a:spAutoFit/>
          </a:bodyPr>
          <a:lstStyle/>
          <a:p>
            <a:pPr algn="ctr" defTabSz="982663" eaLnBrk="0" hangingPunct="0">
              <a:spcBef>
                <a:spcPct val="50000"/>
              </a:spcBef>
            </a:pPr>
            <a:r>
              <a:rPr lang="en-US" sz="2100">
                <a:solidFill>
                  <a:srgbClr val="FF3399"/>
                </a:solidFill>
              </a:rPr>
              <a:t>What type of microscope may have been used to take this picture?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3748">
                                            <p:txEl>
                                              <p:pRg st="0" end="0"/>
                                            </p:txEl>
                                          </p:spTgt>
                                        </p:tgtEl>
                                        <p:attrNameLst>
                                          <p:attrName>style.visibility</p:attrName>
                                        </p:attrNameLst>
                                      </p:cBhvr>
                                      <p:to>
                                        <p:strVal val="visible"/>
                                      </p:to>
                                    </p:set>
                                    <p:anim calcmode="lin" valueType="num">
                                      <p:cBhvr additive="base">
                                        <p:cTn id="7" dur="500" fill="hold"/>
                                        <p:tgtEl>
                                          <p:spTgt spid="5437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3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43750"/>
                                        </p:tgtEl>
                                        <p:attrNameLst>
                                          <p:attrName>style.visibility</p:attrName>
                                        </p:attrNameLst>
                                      </p:cBhvr>
                                      <p:to>
                                        <p:strVal val="visible"/>
                                      </p:to>
                                    </p:set>
                                    <p:animEffect transition="in" filter="blinds(horizontal)">
                                      <p:cBhvr>
                                        <p:cTn id="13" dur="500"/>
                                        <p:tgtEl>
                                          <p:spTgt spid="5437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43748">
                                            <p:txEl>
                                              <p:pRg st="1" end="1"/>
                                            </p:txEl>
                                          </p:spTgt>
                                        </p:tgtEl>
                                        <p:attrNameLst>
                                          <p:attrName>style.visibility</p:attrName>
                                        </p:attrNameLst>
                                      </p:cBhvr>
                                      <p:to>
                                        <p:strVal val="visible"/>
                                      </p:to>
                                    </p:set>
                                    <p:anim calcmode="lin" valueType="num">
                                      <p:cBhvr additive="base">
                                        <p:cTn id="18" dur="500" fill="hold"/>
                                        <p:tgtEl>
                                          <p:spTgt spid="54374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437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43748">
                                            <p:txEl>
                                              <p:pRg st="2" end="2"/>
                                            </p:txEl>
                                          </p:spTgt>
                                        </p:tgtEl>
                                        <p:attrNameLst>
                                          <p:attrName>style.visibility</p:attrName>
                                        </p:attrNameLst>
                                      </p:cBhvr>
                                      <p:to>
                                        <p:strVal val="visible"/>
                                      </p:to>
                                    </p:set>
                                    <p:anim calcmode="lin" valueType="num">
                                      <p:cBhvr additive="base">
                                        <p:cTn id="24" dur="500" fill="hold"/>
                                        <p:tgtEl>
                                          <p:spTgt spid="54374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437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543751"/>
                                        </p:tgtEl>
                                        <p:attrNameLst>
                                          <p:attrName>style.visibility</p:attrName>
                                        </p:attrNameLst>
                                      </p:cBhvr>
                                      <p:to>
                                        <p:strVal val="visible"/>
                                      </p:to>
                                    </p:set>
                                    <p:animEffect transition="in" filter="fade">
                                      <p:cBhvr>
                                        <p:cTn id="30" dur="800" decel="100000"/>
                                        <p:tgtEl>
                                          <p:spTgt spid="543751"/>
                                        </p:tgtEl>
                                      </p:cBhvr>
                                    </p:animEffect>
                                    <p:anim calcmode="lin" valueType="num">
                                      <p:cBhvr>
                                        <p:cTn id="31" dur="800" decel="100000" fill="hold"/>
                                        <p:tgtEl>
                                          <p:spTgt spid="543751"/>
                                        </p:tgtEl>
                                        <p:attrNameLst>
                                          <p:attrName>style.rotation</p:attrName>
                                        </p:attrNameLst>
                                      </p:cBhvr>
                                      <p:tavLst>
                                        <p:tav tm="0">
                                          <p:val>
                                            <p:fltVal val="-90"/>
                                          </p:val>
                                        </p:tav>
                                        <p:tav tm="100000">
                                          <p:val>
                                            <p:fltVal val="0"/>
                                          </p:val>
                                        </p:tav>
                                      </p:tavLst>
                                    </p:anim>
                                    <p:anim calcmode="lin" valueType="num">
                                      <p:cBhvr>
                                        <p:cTn id="32" dur="800" decel="100000" fill="hold"/>
                                        <p:tgtEl>
                                          <p:spTgt spid="543751"/>
                                        </p:tgtEl>
                                        <p:attrNameLst>
                                          <p:attrName>ppt_x</p:attrName>
                                        </p:attrNameLst>
                                      </p:cBhvr>
                                      <p:tavLst>
                                        <p:tav tm="0">
                                          <p:val>
                                            <p:strVal val="#ppt_x+0.4"/>
                                          </p:val>
                                        </p:tav>
                                        <p:tav tm="100000">
                                          <p:val>
                                            <p:strVal val="#ppt_x-0.05"/>
                                          </p:val>
                                        </p:tav>
                                      </p:tavLst>
                                    </p:anim>
                                    <p:anim calcmode="lin" valueType="num">
                                      <p:cBhvr>
                                        <p:cTn id="33" dur="800" decel="100000" fill="hold"/>
                                        <p:tgtEl>
                                          <p:spTgt spid="54375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4375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437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bio_ch7_4819"/>
          <p:cNvPicPr>
            <a:picLocks noChangeAspect="1" noChangeArrowheads="1"/>
          </p:cNvPicPr>
          <p:nvPr/>
        </p:nvPicPr>
        <p:blipFill>
          <a:blip r:embed="rId3" cstate="print"/>
          <a:srcRect/>
          <a:stretch>
            <a:fillRect/>
          </a:stretch>
        </p:blipFill>
        <p:spPr bwMode="auto">
          <a:xfrm>
            <a:off x="2386661" y="1828800"/>
            <a:ext cx="5061367" cy="3698240"/>
          </a:xfrm>
          <a:prstGeom prst="rect">
            <a:avLst/>
          </a:prstGeom>
          <a:noFill/>
        </p:spPr>
      </p:pic>
      <p:sp>
        <p:nvSpPr>
          <p:cNvPr id="86034" name="Text Box 18"/>
          <p:cNvSpPr txBox="1">
            <a:spLocks noChangeArrowheads="1"/>
          </p:cNvSpPr>
          <p:nvPr/>
        </p:nvSpPr>
        <p:spPr bwMode="auto">
          <a:xfrm>
            <a:off x="905285" y="812800"/>
            <a:ext cx="1316778" cy="330026"/>
          </a:xfrm>
          <a:prstGeom prst="rect">
            <a:avLst/>
          </a:prstGeom>
          <a:noFill/>
          <a:ln w="9525">
            <a:noFill/>
            <a:miter lim="800000"/>
            <a:headEnd/>
            <a:tailEnd/>
          </a:ln>
          <a:effectLst/>
        </p:spPr>
        <p:txBody>
          <a:bodyPr lIns="98234" tIns="49117" rIns="98234" bIns="49117">
            <a:spAutoFit/>
          </a:bodyPr>
          <a:lstStyle/>
          <a:p>
            <a:pPr algn="ctr">
              <a:spcBef>
                <a:spcPct val="50000"/>
              </a:spcBef>
            </a:pPr>
            <a:r>
              <a:rPr lang="en-US" sz="1500" b="1" dirty="0">
                <a:solidFill>
                  <a:schemeClr val="bg1"/>
                </a:solidFill>
              </a:rPr>
              <a:t>Section 7-2</a:t>
            </a:r>
          </a:p>
        </p:txBody>
      </p:sp>
      <p:sp>
        <p:nvSpPr>
          <p:cNvPr id="86035" name="Text Box 19"/>
          <p:cNvSpPr txBox="1">
            <a:spLocks noChangeArrowheads="1"/>
          </p:cNvSpPr>
          <p:nvPr/>
        </p:nvSpPr>
        <p:spPr bwMode="auto">
          <a:xfrm>
            <a:off x="2962751" y="318347"/>
            <a:ext cx="5514010" cy="422359"/>
          </a:xfrm>
          <a:prstGeom prst="rect">
            <a:avLst/>
          </a:prstGeom>
          <a:noFill/>
          <a:ln w="9525">
            <a:noFill/>
            <a:miter lim="800000"/>
            <a:headEnd/>
            <a:tailEnd/>
          </a:ln>
          <a:effectLst/>
        </p:spPr>
        <p:txBody>
          <a:bodyPr lIns="98234" tIns="49117" rIns="98234" bIns="49117">
            <a:spAutoFit/>
          </a:bodyPr>
          <a:lstStyle/>
          <a:p>
            <a:pPr>
              <a:spcBef>
                <a:spcPct val="50000"/>
              </a:spcBef>
            </a:pPr>
            <a:r>
              <a:rPr lang="en-US" sz="2100" dirty="0">
                <a:solidFill>
                  <a:schemeClr val="bg1"/>
                </a:solidFill>
                <a:latin typeface="Arial Black" pitchFamily="34" charset="0"/>
              </a:rPr>
              <a:t>Figure 7-5 Plant and Animal Cells</a:t>
            </a:r>
          </a:p>
        </p:txBody>
      </p:sp>
      <p:sp>
        <p:nvSpPr>
          <p:cNvPr id="86036" name="Text Box 20"/>
          <p:cNvSpPr txBox="1">
            <a:spLocks noChangeArrowheads="1"/>
          </p:cNvSpPr>
          <p:nvPr/>
        </p:nvSpPr>
        <p:spPr bwMode="auto">
          <a:xfrm>
            <a:off x="77156" y="6666654"/>
            <a:ext cx="1035591" cy="560858"/>
          </a:xfrm>
          <a:prstGeom prst="rect">
            <a:avLst/>
          </a:prstGeom>
          <a:noFill/>
          <a:ln w="9525">
            <a:noFill/>
            <a:miter lim="800000"/>
            <a:headEnd/>
            <a:tailEnd/>
          </a:ln>
          <a:effectLst/>
        </p:spPr>
        <p:txBody>
          <a:bodyPr lIns="98234" tIns="49117" rIns="98234" bIns="49117">
            <a:spAutoFit/>
          </a:bodyPr>
          <a:lstStyle/>
          <a:p>
            <a:pPr>
              <a:spcBef>
                <a:spcPct val="50000"/>
              </a:spcBef>
            </a:pPr>
            <a:r>
              <a:rPr lang="en-US" sz="1500" dirty="0">
                <a:solidFill>
                  <a:schemeClr val="bg1"/>
                </a:solidFill>
              </a:rPr>
              <a:t>Go to Section:</a:t>
            </a:r>
            <a:endParaRPr lang="en-US" sz="2600" dirty="0"/>
          </a:p>
        </p:txBody>
      </p:sp>
      <p:sp>
        <p:nvSpPr>
          <p:cNvPr id="86039" name="Text Box 23"/>
          <p:cNvSpPr txBox="1">
            <a:spLocks noChangeArrowheads="1"/>
          </p:cNvSpPr>
          <p:nvPr/>
        </p:nvSpPr>
        <p:spPr bwMode="auto">
          <a:xfrm>
            <a:off x="1399077" y="325121"/>
            <a:ext cx="7489177" cy="760913"/>
          </a:xfrm>
          <a:prstGeom prst="rect">
            <a:avLst/>
          </a:prstGeom>
          <a:noFill/>
          <a:ln w="9525">
            <a:noFill/>
            <a:miter lim="800000"/>
            <a:headEnd/>
            <a:tailEnd/>
          </a:ln>
          <a:effectLst/>
        </p:spPr>
        <p:txBody>
          <a:bodyPr lIns="98234" tIns="49117" rIns="98234" bIns="49117">
            <a:spAutoFit/>
          </a:bodyPr>
          <a:lstStyle/>
          <a:p>
            <a:pPr algn="ctr">
              <a:spcBef>
                <a:spcPct val="50000"/>
              </a:spcBef>
            </a:pPr>
            <a:r>
              <a:rPr lang="en-US" sz="4300" b="1" u="sng" dirty="0"/>
              <a:t>Plant Cell</a:t>
            </a:r>
          </a:p>
        </p:txBody>
      </p:sp>
      <p:sp>
        <p:nvSpPr>
          <p:cNvPr id="86040" name="Text Box 24"/>
          <p:cNvSpPr txBox="1">
            <a:spLocks noChangeArrowheads="1"/>
          </p:cNvSpPr>
          <p:nvPr/>
        </p:nvSpPr>
        <p:spPr bwMode="auto">
          <a:xfrm>
            <a:off x="1069882" y="2860041"/>
            <a:ext cx="2633557" cy="391159"/>
          </a:xfrm>
          <a:prstGeom prst="rect">
            <a:avLst/>
          </a:prstGeom>
          <a:noFill/>
          <a:ln w="9525">
            <a:noFill/>
            <a:miter lim="800000"/>
            <a:headEnd/>
            <a:tailEnd/>
          </a:ln>
          <a:effectLst/>
        </p:spPr>
        <p:txBody>
          <a:bodyPr lIns="98234" tIns="49117" rIns="98234" bIns="49117">
            <a:spAutoFit/>
          </a:bodyPr>
          <a:lstStyle/>
          <a:p>
            <a:pPr>
              <a:spcBef>
                <a:spcPct val="50000"/>
              </a:spcBef>
            </a:pPr>
            <a:r>
              <a:rPr lang="en-US" b="1" dirty="0">
                <a:solidFill>
                  <a:srgbClr val="FF0000"/>
                </a:solidFill>
              </a:rPr>
              <a:t>Cell Membrane</a:t>
            </a:r>
          </a:p>
        </p:txBody>
      </p:sp>
      <p:sp>
        <p:nvSpPr>
          <p:cNvPr id="86041" name="Text Box 25"/>
          <p:cNvSpPr txBox="1">
            <a:spLocks noChangeArrowheads="1"/>
          </p:cNvSpPr>
          <p:nvPr/>
        </p:nvSpPr>
        <p:spPr bwMode="auto">
          <a:xfrm>
            <a:off x="2798154" y="1478281"/>
            <a:ext cx="1316778" cy="391159"/>
          </a:xfrm>
          <a:prstGeom prst="rect">
            <a:avLst/>
          </a:prstGeom>
          <a:noFill/>
          <a:ln w="9525">
            <a:noFill/>
            <a:miter lim="800000"/>
            <a:headEnd/>
            <a:tailEnd/>
          </a:ln>
          <a:effectLst/>
        </p:spPr>
        <p:txBody>
          <a:bodyPr lIns="98234" tIns="49117" rIns="98234" bIns="49117">
            <a:spAutoFit/>
          </a:bodyPr>
          <a:lstStyle/>
          <a:p>
            <a:pPr>
              <a:spcBef>
                <a:spcPct val="50000"/>
              </a:spcBef>
            </a:pPr>
            <a:r>
              <a:rPr lang="en-US" b="1" dirty="0">
                <a:solidFill>
                  <a:srgbClr val="FF0000"/>
                </a:solidFill>
                <a:latin typeface="Arial Black" pitchFamily="34" charset="0"/>
              </a:rPr>
              <a:t>Vacuole</a:t>
            </a:r>
          </a:p>
        </p:txBody>
      </p:sp>
      <p:sp>
        <p:nvSpPr>
          <p:cNvPr id="86042" name="Line 26"/>
          <p:cNvSpPr>
            <a:spLocks noChangeShapeType="1"/>
          </p:cNvSpPr>
          <p:nvPr/>
        </p:nvSpPr>
        <p:spPr bwMode="auto">
          <a:xfrm flipH="1" flipV="1">
            <a:off x="5431711" y="3738880"/>
            <a:ext cx="1810570" cy="650240"/>
          </a:xfrm>
          <a:prstGeom prst="line">
            <a:avLst/>
          </a:prstGeom>
          <a:noFill/>
          <a:ln w="57150">
            <a:solidFill>
              <a:schemeClr val="bg1"/>
            </a:solidFill>
            <a:round/>
            <a:headEnd/>
            <a:tailEnd/>
          </a:ln>
          <a:effectLst/>
        </p:spPr>
        <p:txBody>
          <a:bodyPr lIns="98234" tIns="49117" rIns="98234" bIns="49117"/>
          <a:lstStyle/>
          <a:p>
            <a:endParaRPr lang="en-US"/>
          </a:p>
        </p:txBody>
      </p:sp>
      <p:sp>
        <p:nvSpPr>
          <p:cNvPr id="86043" name="Line 27"/>
          <p:cNvSpPr>
            <a:spLocks noChangeShapeType="1"/>
          </p:cNvSpPr>
          <p:nvPr/>
        </p:nvSpPr>
        <p:spPr bwMode="auto">
          <a:xfrm flipV="1">
            <a:off x="5349412" y="1788160"/>
            <a:ext cx="822987" cy="1056640"/>
          </a:xfrm>
          <a:prstGeom prst="line">
            <a:avLst/>
          </a:prstGeom>
          <a:noFill/>
          <a:ln w="57150">
            <a:solidFill>
              <a:schemeClr val="bg1"/>
            </a:solidFill>
            <a:round/>
            <a:headEnd/>
            <a:tailEnd/>
          </a:ln>
          <a:effectLst/>
        </p:spPr>
        <p:txBody>
          <a:bodyPr lIns="98234" tIns="49117" rIns="98234" bIns="49117"/>
          <a:lstStyle/>
          <a:p>
            <a:endParaRPr lang="en-US"/>
          </a:p>
        </p:txBody>
      </p:sp>
      <p:sp>
        <p:nvSpPr>
          <p:cNvPr id="86044" name="Line 28"/>
          <p:cNvSpPr>
            <a:spLocks noChangeShapeType="1"/>
          </p:cNvSpPr>
          <p:nvPr/>
        </p:nvSpPr>
        <p:spPr bwMode="auto">
          <a:xfrm flipV="1">
            <a:off x="2880453" y="3820160"/>
            <a:ext cx="740688" cy="894080"/>
          </a:xfrm>
          <a:prstGeom prst="line">
            <a:avLst/>
          </a:prstGeom>
          <a:noFill/>
          <a:ln w="76200">
            <a:solidFill>
              <a:schemeClr val="bg1"/>
            </a:solidFill>
            <a:round/>
            <a:headEnd/>
            <a:tailEnd/>
          </a:ln>
          <a:effectLst/>
        </p:spPr>
        <p:txBody>
          <a:bodyPr lIns="98234" tIns="49117" rIns="98234" bIns="49117"/>
          <a:lstStyle/>
          <a:p>
            <a:endParaRPr lang="en-US"/>
          </a:p>
        </p:txBody>
      </p:sp>
      <p:sp>
        <p:nvSpPr>
          <p:cNvPr id="86045" name="Line 29"/>
          <p:cNvSpPr>
            <a:spLocks noChangeShapeType="1"/>
          </p:cNvSpPr>
          <p:nvPr/>
        </p:nvSpPr>
        <p:spPr bwMode="auto">
          <a:xfrm flipV="1">
            <a:off x="3538842" y="3820160"/>
            <a:ext cx="905285" cy="1544320"/>
          </a:xfrm>
          <a:prstGeom prst="line">
            <a:avLst/>
          </a:prstGeom>
          <a:noFill/>
          <a:ln w="76200">
            <a:solidFill>
              <a:schemeClr val="bg1"/>
            </a:solidFill>
            <a:round/>
            <a:headEnd/>
            <a:tailEnd/>
          </a:ln>
          <a:effectLst/>
        </p:spPr>
        <p:txBody>
          <a:bodyPr lIns="98234" tIns="49117" rIns="98234" bIns="49117"/>
          <a:lstStyle/>
          <a:p>
            <a:endParaRPr lang="en-US"/>
          </a:p>
        </p:txBody>
      </p:sp>
      <p:sp>
        <p:nvSpPr>
          <p:cNvPr id="86046" name="Line 30"/>
          <p:cNvSpPr>
            <a:spLocks noChangeShapeType="1"/>
          </p:cNvSpPr>
          <p:nvPr/>
        </p:nvSpPr>
        <p:spPr bwMode="auto">
          <a:xfrm>
            <a:off x="5760906" y="3738880"/>
            <a:ext cx="1645973" cy="0"/>
          </a:xfrm>
          <a:prstGeom prst="line">
            <a:avLst/>
          </a:prstGeom>
          <a:noFill/>
          <a:ln w="76200">
            <a:solidFill>
              <a:schemeClr val="bg1"/>
            </a:solidFill>
            <a:round/>
            <a:headEnd/>
            <a:tailEnd/>
          </a:ln>
          <a:effectLst/>
        </p:spPr>
        <p:txBody>
          <a:bodyPr lIns="98234" tIns="49117" rIns="98234" bIns="49117"/>
          <a:lstStyle/>
          <a:p>
            <a:endParaRPr lang="en-US"/>
          </a:p>
        </p:txBody>
      </p:sp>
      <p:sp>
        <p:nvSpPr>
          <p:cNvPr id="86047" name="Line 31"/>
          <p:cNvSpPr>
            <a:spLocks noChangeShapeType="1"/>
          </p:cNvSpPr>
          <p:nvPr/>
        </p:nvSpPr>
        <p:spPr bwMode="auto">
          <a:xfrm flipV="1">
            <a:off x="5760906" y="2926080"/>
            <a:ext cx="1563674" cy="568960"/>
          </a:xfrm>
          <a:prstGeom prst="line">
            <a:avLst/>
          </a:prstGeom>
          <a:noFill/>
          <a:ln w="76200">
            <a:solidFill>
              <a:schemeClr val="bg1"/>
            </a:solidFill>
            <a:round/>
            <a:headEnd/>
            <a:tailEnd/>
          </a:ln>
          <a:effectLst/>
        </p:spPr>
        <p:txBody>
          <a:bodyPr lIns="98234" tIns="49117" rIns="98234" bIns="49117"/>
          <a:lstStyle/>
          <a:p>
            <a:endParaRPr lang="en-US"/>
          </a:p>
        </p:txBody>
      </p:sp>
      <p:sp>
        <p:nvSpPr>
          <p:cNvPr id="86048" name="Line 32"/>
          <p:cNvSpPr>
            <a:spLocks noChangeShapeType="1"/>
          </p:cNvSpPr>
          <p:nvPr/>
        </p:nvSpPr>
        <p:spPr bwMode="auto">
          <a:xfrm flipV="1">
            <a:off x="5760906" y="2275840"/>
            <a:ext cx="1563674" cy="650240"/>
          </a:xfrm>
          <a:prstGeom prst="line">
            <a:avLst/>
          </a:prstGeom>
          <a:noFill/>
          <a:ln w="76200">
            <a:solidFill>
              <a:schemeClr val="bg1"/>
            </a:solidFill>
            <a:round/>
            <a:headEnd/>
            <a:tailEnd/>
          </a:ln>
          <a:effectLst/>
        </p:spPr>
        <p:txBody>
          <a:bodyPr lIns="98234" tIns="49117" rIns="98234" bIns="49117"/>
          <a:lstStyle/>
          <a:p>
            <a:endParaRPr lang="en-US"/>
          </a:p>
        </p:txBody>
      </p:sp>
      <p:sp>
        <p:nvSpPr>
          <p:cNvPr id="86049" name="Line 33"/>
          <p:cNvSpPr>
            <a:spLocks noChangeShapeType="1"/>
          </p:cNvSpPr>
          <p:nvPr/>
        </p:nvSpPr>
        <p:spPr bwMode="auto">
          <a:xfrm>
            <a:off x="5349412" y="3901440"/>
            <a:ext cx="1563674" cy="1056640"/>
          </a:xfrm>
          <a:prstGeom prst="line">
            <a:avLst/>
          </a:prstGeom>
          <a:noFill/>
          <a:ln w="76200">
            <a:solidFill>
              <a:schemeClr val="bg1"/>
            </a:solidFill>
            <a:round/>
            <a:headEnd/>
            <a:tailEnd/>
          </a:ln>
          <a:effectLst/>
        </p:spPr>
        <p:txBody>
          <a:bodyPr lIns="98234" tIns="49117" rIns="98234" bIns="49117"/>
          <a:lstStyle/>
          <a:p>
            <a:endParaRPr lang="en-US"/>
          </a:p>
        </p:txBody>
      </p:sp>
      <p:sp>
        <p:nvSpPr>
          <p:cNvPr id="86050" name="Line 34"/>
          <p:cNvSpPr>
            <a:spLocks noChangeShapeType="1"/>
          </p:cNvSpPr>
          <p:nvPr/>
        </p:nvSpPr>
        <p:spPr bwMode="auto">
          <a:xfrm>
            <a:off x="5267113" y="4307840"/>
            <a:ext cx="822987" cy="1300480"/>
          </a:xfrm>
          <a:prstGeom prst="line">
            <a:avLst/>
          </a:prstGeom>
          <a:noFill/>
          <a:ln w="76200">
            <a:solidFill>
              <a:schemeClr val="bg1"/>
            </a:solidFill>
            <a:round/>
            <a:headEnd/>
            <a:tailEnd/>
          </a:ln>
          <a:effectLst/>
        </p:spPr>
        <p:txBody>
          <a:bodyPr lIns="98234" tIns="49117" rIns="98234" bIns="49117"/>
          <a:lstStyle/>
          <a:p>
            <a:endParaRPr lang="en-US"/>
          </a:p>
        </p:txBody>
      </p:sp>
      <p:sp>
        <p:nvSpPr>
          <p:cNvPr id="86051" name="Line 35"/>
          <p:cNvSpPr>
            <a:spLocks noChangeShapeType="1"/>
          </p:cNvSpPr>
          <p:nvPr/>
        </p:nvSpPr>
        <p:spPr bwMode="auto">
          <a:xfrm>
            <a:off x="1152181" y="3576320"/>
            <a:ext cx="2057466" cy="0"/>
          </a:xfrm>
          <a:prstGeom prst="line">
            <a:avLst/>
          </a:prstGeom>
          <a:noFill/>
          <a:ln w="76200">
            <a:solidFill>
              <a:schemeClr val="bg1"/>
            </a:solidFill>
            <a:round/>
            <a:headEnd/>
            <a:tailEnd/>
          </a:ln>
          <a:effectLst/>
        </p:spPr>
        <p:txBody>
          <a:bodyPr lIns="98234" tIns="49117" rIns="98234" bIns="49117"/>
          <a:lstStyle/>
          <a:p>
            <a:endParaRPr lang="en-US"/>
          </a:p>
        </p:txBody>
      </p:sp>
      <p:sp>
        <p:nvSpPr>
          <p:cNvPr id="86052" name="Line 36"/>
          <p:cNvSpPr>
            <a:spLocks noChangeShapeType="1"/>
          </p:cNvSpPr>
          <p:nvPr/>
        </p:nvSpPr>
        <p:spPr bwMode="auto">
          <a:xfrm>
            <a:off x="2057466" y="2275840"/>
            <a:ext cx="1399077" cy="731520"/>
          </a:xfrm>
          <a:prstGeom prst="line">
            <a:avLst/>
          </a:prstGeom>
          <a:noFill/>
          <a:ln w="76200">
            <a:solidFill>
              <a:schemeClr val="bg1"/>
            </a:solidFill>
            <a:round/>
            <a:headEnd/>
            <a:tailEnd/>
          </a:ln>
          <a:effectLst/>
        </p:spPr>
        <p:txBody>
          <a:bodyPr lIns="98234" tIns="49117" rIns="98234" bIns="49117"/>
          <a:lstStyle/>
          <a:p>
            <a:endParaRPr lang="en-US"/>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59" name="Rectangle 15"/>
          <p:cNvSpPr>
            <a:spLocks noGrp="1" noChangeArrowheads="1"/>
          </p:cNvSpPr>
          <p:nvPr>
            <p:ph type="title"/>
          </p:nvPr>
        </p:nvSpPr>
        <p:spPr/>
        <p:txBody>
          <a:bodyPr/>
          <a:lstStyle/>
          <a:p>
            <a:r>
              <a:rPr lang="en-US" sz="6100">
                <a:solidFill>
                  <a:schemeClr val="hlink"/>
                </a:solidFill>
                <a:latin typeface="Arial Black" pitchFamily="34" charset="0"/>
              </a:rPr>
              <a:t>Cell Organelles</a:t>
            </a:r>
          </a:p>
        </p:txBody>
      </p:sp>
      <p:sp>
        <p:nvSpPr>
          <p:cNvPr id="492560" name="Rectangle 16"/>
          <p:cNvSpPr>
            <a:spLocks noGrp="1" noChangeArrowheads="1"/>
          </p:cNvSpPr>
          <p:nvPr>
            <p:ph type="body" sz="half" idx="1"/>
          </p:nvPr>
        </p:nvSpPr>
        <p:spPr>
          <a:xfrm>
            <a:off x="493713" y="1706563"/>
            <a:ext cx="4360862" cy="4837112"/>
          </a:xfrm>
        </p:spPr>
        <p:txBody>
          <a:bodyPr/>
          <a:lstStyle/>
          <a:p>
            <a:pPr>
              <a:lnSpc>
                <a:spcPct val="90000"/>
              </a:lnSpc>
            </a:pPr>
            <a:r>
              <a:rPr lang="en-US" sz="3000" u="sng" dirty="0"/>
              <a:t>Organelle</a:t>
            </a:r>
            <a:r>
              <a:rPr lang="en-US" sz="3000" dirty="0"/>
              <a:t>= “little organ”</a:t>
            </a:r>
          </a:p>
          <a:p>
            <a:pPr>
              <a:lnSpc>
                <a:spcPct val="90000"/>
              </a:lnSpc>
            </a:pPr>
            <a:r>
              <a:rPr lang="en-US" sz="3000" dirty="0"/>
              <a:t>Found only inside </a:t>
            </a:r>
            <a:r>
              <a:rPr lang="en-US" sz="3000" b="1" dirty="0">
                <a:solidFill>
                  <a:schemeClr val="hlink"/>
                </a:solidFill>
              </a:rPr>
              <a:t>eukaryotic cells</a:t>
            </a:r>
          </a:p>
          <a:p>
            <a:pPr>
              <a:lnSpc>
                <a:spcPct val="90000"/>
              </a:lnSpc>
            </a:pPr>
            <a:r>
              <a:rPr lang="en-US" sz="3000" dirty="0"/>
              <a:t>All the stuff in between the organelles is </a:t>
            </a:r>
            <a:r>
              <a:rPr lang="en-US" sz="3000" u="sng" dirty="0" smtClean="0"/>
              <a:t>cytoplasm</a:t>
            </a:r>
            <a:endParaRPr lang="en-US" sz="3000" u="sng" dirty="0"/>
          </a:p>
          <a:p>
            <a:pPr>
              <a:lnSpc>
                <a:spcPct val="90000"/>
              </a:lnSpc>
            </a:pPr>
            <a:r>
              <a:rPr lang="en-US" sz="3000" dirty="0"/>
              <a:t>Everything in a cell except the nucleus is </a:t>
            </a:r>
            <a:r>
              <a:rPr lang="en-US" sz="3000" u="sng" dirty="0"/>
              <a:t>cytoplasm</a:t>
            </a:r>
          </a:p>
        </p:txBody>
      </p:sp>
      <p:pic>
        <p:nvPicPr>
          <p:cNvPr id="492562" name="Picture 18" descr="cell1"/>
          <p:cNvPicPr>
            <a:picLocks noGrp="1" noChangeAspect="1" noChangeArrowheads="1"/>
          </p:cNvPicPr>
          <p:nvPr>
            <p:ph sz="half" idx="2"/>
          </p:nvPr>
        </p:nvPicPr>
        <p:blipFill>
          <a:blip r:embed="rId3" cstate="print"/>
          <a:srcRect/>
          <a:stretch>
            <a:fillRect/>
          </a:stretch>
        </p:blipFill>
        <p:spPr>
          <a:xfrm>
            <a:off x="4602163" y="1381125"/>
            <a:ext cx="5022850" cy="5446713"/>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92559"/>
                                        </p:tgtEl>
                                        <p:attrNameLst>
                                          <p:attrName>style.visibility</p:attrName>
                                        </p:attrNameLst>
                                      </p:cBhvr>
                                      <p:to>
                                        <p:strVal val="visible"/>
                                      </p:to>
                                    </p:set>
                                    <p:animEffect transition="in" filter="fade">
                                      <p:cBhvr>
                                        <p:cTn id="7" dur="600">
                                          <p:stCondLst>
                                            <p:cond delay="0"/>
                                          </p:stCondLst>
                                        </p:cTn>
                                        <p:tgtEl>
                                          <p:spTgt spid="492559"/>
                                        </p:tgtEl>
                                      </p:cBhvr>
                                    </p:animEffect>
                                    <p:anim calcmode="lin" valueType="num">
                                      <p:cBhvr>
                                        <p:cTn id="8" dur="600" fill="hold">
                                          <p:stCondLst>
                                            <p:cond delay="0"/>
                                          </p:stCondLst>
                                        </p:cTn>
                                        <p:tgtEl>
                                          <p:spTgt spid="492559"/>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92559"/>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9255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92560">
                                            <p:txEl>
                                              <p:pRg st="0" end="0"/>
                                            </p:txEl>
                                          </p:spTgt>
                                        </p:tgtEl>
                                        <p:attrNameLst>
                                          <p:attrName>style.visibility</p:attrName>
                                        </p:attrNameLst>
                                      </p:cBhvr>
                                      <p:to>
                                        <p:strVal val="visible"/>
                                      </p:to>
                                    </p:set>
                                    <p:anim calcmode="lin" valueType="num">
                                      <p:cBhvr additive="base">
                                        <p:cTn id="15" dur="500" fill="hold"/>
                                        <p:tgtEl>
                                          <p:spTgt spid="49256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925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92562"/>
                                        </p:tgtEl>
                                        <p:attrNameLst>
                                          <p:attrName>style.visibility</p:attrName>
                                        </p:attrNameLst>
                                      </p:cBhvr>
                                      <p:to>
                                        <p:strVal val="visible"/>
                                      </p:to>
                                    </p:set>
                                    <p:animEffect transition="in" filter="blinds(horizontal)">
                                      <p:cBhvr>
                                        <p:cTn id="21" dur="500"/>
                                        <p:tgtEl>
                                          <p:spTgt spid="49256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92560">
                                            <p:txEl>
                                              <p:pRg st="1" end="1"/>
                                            </p:txEl>
                                          </p:spTgt>
                                        </p:tgtEl>
                                        <p:attrNameLst>
                                          <p:attrName>style.visibility</p:attrName>
                                        </p:attrNameLst>
                                      </p:cBhvr>
                                      <p:to>
                                        <p:strVal val="visible"/>
                                      </p:to>
                                    </p:set>
                                    <p:anim calcmode="lin" valueType="num">
                                      <p:cBhvr additive="base">
                                        <p:cTn id="26" dur="500" fill="hold"/>
                                        <p:tgtEl>
                                          <p:spTgt spid="492560">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925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92560">
                                            <p:txEl>
                                              <p:pRg st="2" end="2"/>
                                            </p:txEl>
                                          </p:spTgt>
                                        </p:tgtEl>
                                        <p:attrNameLst>
                                          <p:attrName>style.visibility</p:attrName>
                                        </p:attrNameLst>
                                      </p:cBhvr>
                                      <p:to>
                                        <p:strVal val="visible"/>
                                      </p:to>
                                    </p:set>
                                    <p:anim calcmode="lin" valueType="num">
                                      <p:cBhvr additive="base">
                                        <p:cTn id="32" dur="500" fill="hold"/>
                                        <p:tgtEl>
                                          <p:spTgt spid="492560">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925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92560">
                                            <p:txEl>
                                              <p:pRg st="3" end="3"/>
                                            </p:txEl>
                                          </p:spTgt>
                                        </p:tgtEl>
                                        <p:attrNameLst>
                                          <p:attrName>style.visibility</p:attrName>
                                        </p:attrNameLst>
                                      </p:cBhvr>
                                      <p:to>
                                        <p:strVal val="visible"/>
                                      </p:to>
                                    </p:set>
                                    <p:anim calcmode="lin" valueType="num">
                                      <p:cBhvr additive="base">
                                        <p:cTn id="38" dur="500" fill="hold"/>
                                        <p:tgtEl>
                                          <p:spTgt spid="492560">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9256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en-US" sz="4300" dirty="0"/>
              <a:t>Eukaryotic Cell Organelles and Function</a:t>
            </a:r>
          </a:p>
        </p:txBody>
      </p:sp>
      <p:sp>
        <p:nvSpPr>
          <p:cNvPr id="77827" name="Rectangle 3"/>
          <p:cNvSpPr>
            <a:spLocks noGrp="1" noChangeArrowheads="1"/>
          </p:cNvSpPr>
          <p:nvPr>
            <p:ph type="body" idx="1"/>
          </p:nvPr>
        </p:nvSpPr>
        <p:spPr/>
        <p:txBody>
          <a:bodyPr/>
          <a:lstStyle/>
          <a:p>
            <a:pPr marL="654893" indent="-654893">
              <a:buFont typeface="Wingdings" pitchFamily="2" charset="2"/>
              <a:buAutoNum type="arabicPeriod" startAt="7"/>
            </a:pPr>
            <a:r>
              <a:rPr lang="en-US" b="1" u="sng" dirty="0" smtClean="0"/>
              <a:t>Vacuoles</a:t>
            </a:r>
          </a:p>
          <a:p>
            <a:pPr marL="1064202" lvl="1" indent="-573032"/>
            <a:r>
              <a:rPr lang="en-US" u="sng" dirty="0" smtClean="0"/>
              <a:t>Function</a:t>
            </a:r>
            <a:r>
              <a:rPr lang="en-US" dirty="0" smtClean="0"/>
              <a:t>:  stores water</a:t>
            </a:r>
          </a:p>
          <a:p>
            <a:pPr marL="1473510" lvl="2" indent="-491170"/>
            <a:r>
              <a:rPr lang="en-US" dirty="0" smtClean="0"/>
              <a:t>This is what makes lettuce crisp</a:t>
            </a:r>
          </a:p>
          <a:p>
            <a:pPr marL="1882818" lvl="3" indent="-409308"/>
            <a:r>
              <a:rPr lang="en-US" dirty="0" smtClean="0"/>
              <a:t>When there is no water, the plant wilts</a:t>
            </a:r>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sz="6100">
                <a:solidFill>
                  <a:schemeClr val="hlink"/>
                </a:solidFill>
                <a:latin typeface="Arial Black" pitchFamily="34" charset="0"/>
              </a:rPr>
              <a:t>Quick Review</a:t>
            </a:r>
          </a:p>
        </p:txBody>
      </p:sp>
      <p:sp>
        <p:nvSpPr>
          <p:cNvPr id="547843" name="Rectangle 3"/>
          <p:cNvSpPr>
            <a:spLocks noGrp="1" noChangeArrowheads="1"/>
          </p:cNvSpPr>
          <p:nvPr>
            <p:ph type="body" idx="1"/>
          </p:nvPr>
        </p:nvSpPr>
        <p:spPr/>
        <p:txBody>
          <a:bodyPr/>
          <a:lstStyle/>
          <a:p>
            <a:r>
              <a:rPr lang="en-US" sz="2600"/>
              <a:t>Which organelle is the control center of the cell?  </a:t>
            </a:r>
          </a:p>
          <a:p>
            <a:pPr lvl="1">
              <a:buFont typeface="Wingdings" pitchFamily="2" charset="2"/>
              <a:buNone/>
            </a:pPr>
            <a:r>
              <a:rPr lang="en-US" sz="2300">
                <a:solidFill>
                  <a:schemeClr val="hlink"/>
                </a:solidFill>
              </a:rPr>
              <a:t>Nucleus</a:t>
            </a:r>
          </a:p>
          <a:p>
            <a:r>
              <a:rPr lang="en-US" sz="2600"/>
              <a:t>Which organelle holds the cell together?</a:t>
            </a:r>
          </a:p>
          <a:p>
            <a:pPr lvl="1">
              <a:buFont typeface="Wingdings" pitchFamily="2" charset="2"/>
              <a:buNone/>
            </a:pPr>
            <a:r>
              <a:rPr lang="en-US" sz="2300">
                <a:solidFill>
                  <a:schemeClr val="hlink"/>
                </a:solidFill>
              </a:rPr>
              <a:t>Cell membrane</a:t>
            </a:r>
          </a:p>
          <a:p>
            <a:r>
              <a:rPr lang="en-US" sz="2600"/>
              <a:t>Which organelles are not found in animal cells?</a:t>
            </a:r>
          </a:p>
          <a:p>
            <a:pPr lvl="1">
              <a:buFont typeface="Wingdings" pitchFamily="2" charset="2"/>
              <a:buNone/>
            </a:pPr>
            <a:r>
              <a:rPr lang="en-US" sz="2300">
                <a:solidFill>
                  <a:schemeClr val="hlink"/>
                </a:solidFill>
              </a:rPr>
              <a:t>Cell wall, central vacuole, chloroplasts</a:t>
            </a:r>
          </a:p>
          <a:p>
            <a:r>
              <a:rPr lang="en-US" sz="2600"/>
              <a:t>Which organelle helps plant cells make food?</a:t>
            </a:r>
          </a:p>
          <a:p>
            <a:pPr lvl="1">
              <a:buFont typeface="Wingdings" pitchFamily="2" charset="2"/>
              <a:buNone/>
            </a:pPr>
            <a:r>
              <a:rPr lang="en-US" sz="2300">
                <a:solidFill>
                  <a:schemeClr val="hlink"/>
                </a:solidFill>
              </a:rPr>
              <a:t>Chloroplasts</a:t>
            </a:r>
          </a:p>
          <a:p>
            <a:r>
              <a:rPr lang="en-US" sz="2600"/>
              <a:t>What does  E.R. stand for?</a:t>
            </a:r>
          </a:p>
          <a:p>
            <a:pPr lvl="1">
              <a:buFont typeface="Wingdings" pitchFamily="2" charset="2"/>
              <a:buNone/>
            </a:pPr>
            <a:r>
              <a:rPr lang="en-US" sz="2300">
                <a:solidFill>
                  <a:schemeClr val="hlink"/>
                </a:solidFill>
              </a:rPr>
              <a:t>Endoplasmic reticulum</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47842"/>
                                        </p:tgtEl>
                                        <p:attrNameLst>
                                          <p:attrName>style.visibility</p:attrName>
                                        </p:attrNameLst>
                                      </p:cBhvr>
                                      <p:to>
                                        <p:strVal val="visible"/>
                                      </p:to>
                                    </p:set>
                                    <p:animEffect transition="in" filter="fade">
                                      <p:cBhvr>
                                        <p:cTn id="7" dur="1000"/>
                                        <p:tgtEl>
                                          <p:spTgt spid="547842"/>
                                        </p:tgtEl>
                                      </p:cBhvr>
                                    </p:animEffect>
                                    <p:anim calcmode="lin" valueType="num">
                                      <p:cBhvr>
                                        <p:cTn id="8" dur="1000" fill="hold"/>
                                        <p:tgtEl>
                                          <p:spTgt spid="547842"/>
                                        </p:tgtEl>
                                        <p:attrNameLst>
                                          <p:attrName>ppt_x</p:attrName>
                                        </p:attrNameLst>
                                      </p:cBhvr>
                                      <p:tavLst>
                                        <p:tav tm="0">
                                          <p:val>
                                            <p:strVal val="#ppt_x"/>
                                          </p:val>
                                        </p:tav>
                                        <p:tav tm="100000">
                                          <p:val>
                                            <p:strVal val="#ppt_x"/>
                                          </p:val>
                                        </p:tav>
                                      </p:tavLst>
                                    </p:anim>
                                    <p:anim calcmode="lin" valueType="num">
                                      <p:cBhvr>
                                        <p:cTn id="9" dur="898" decel="100000" fill="hold"/>
                                        <p:tgtEl>
                                          <p:spTgt spid="54784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4784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47843">
                                            <p:txEl>
                                              <p:pRg st="0" end="0"/>
                                            </p:txEl>
                                          </p:spTgt>
                                        </p:tgtEl>
                                        <p:attrNameLst>
                                          <p:attrName>style.visibility</p:attrName>
                                        </p:attrNameLst>
                                      </p:cBhvr>
                                      <p:to>
                                        <p:strVal val="visible"/>
                                      </p:to>
                                    </p:set>
                                    <p:animEffect transition="in" filter="fade">
                                      <p:cBhvr>
                                        <p:cTn id="15" dur="1000"/>
                                        <p:tgtEl>
                                          <p:spTgt spid="547843">
                                            <p:txEl>
                                              <p:pRg st="0" end="0"/>
                                            </p:txEl>
                                          </p:spTgt>
                                        </p:tgtEl>
                                      </p:cBhvr>
                                    </p:animEffect>
                                    <p:anim calcmode="lin" valueType="num">
                                      <p:cBhvr>
                                        <p:cTn id="16" dur="1000" fill="hold"/>
                                        <p:tgtEl>
                                          <p:spTgt spid="54784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4784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478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47843">
                                            <p:txEl>
                                              <p:pRg st="1" end="1"/>
                                            </p:txEl>
                                          </p:spTgt>
                                        </p:tgtEl>
                                        <p:attrNameLst>
                                          <p:attrName>style.visibility</p:attrName>
                                        </p:attrNameLst>
                                      </p:cBhvr>
                                      <p:to>
                                        <p:strVal val="visible"/>
                                      </p:to>
                                    </p:set>
                                    <p:animEffect transition="in" filter="fade">
                                      <p:cBhvr>
                                        <p:cTn id="23" dur="1000"/>
                                        <p:tgtEl>
                                          <p:spTgt spid="547843">
                                            <p:txEl>
                                              <p:pRg st="1" end="1"/>
                                            </p:txEl>
                                          </p:spTgt>
                                        </p:tgtEl>
                                      </p:cBhvr>
                                    </p:animEffect>
                                    <p:anim calcmode="lin" valueType="num">
                                      <p:cBhvr>
                                        <p:cTn id="24" dur="1000" fill="hold"/>
                                        <p:tgtEl>
                                          <p:spTgt spid="54784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4784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478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47843">
                                            <p:txEl>
                                              <p:pRg st="2" end="2"/>
                                            </p:txEl>
                                          </p:spTgt>
                                        </p:tgtEl>
                                        <p:attrNameLst>
                                          <p:attrName>style.visibility</p:attrName>
                                        </p:attrNameLst>
                                      </p:cBhvr>
                                      <p:to>
                                        <p:strVal val="visible"/>
                                      </p:to>
                                    </p:set>
                                    <p:animEffect transition="in" filter="fade">
                                      <p:cBhvr>
                                        <p:cTn id="31" dur="1000"/>
                                        <p:tgtEl>
                                          <p:spTgt spid="547843">
                                            <p:txEl>
                                              <p:pRg st="2" end="2"/>
                                            </p:txEl>
                                          </p:spTgt>
                                        </p:tgtEl>
                                      </p:cBhvr>
                                    </p:animEffect>
                                    <p:anim calcmode="lin" valueType="num">
                                      <p:cBhvr>
                                        <p:cTn id="32" dur="1000" fill="hold"/>
                                        <p:tgtEl>
                                          <p:spTgt spid="54784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4784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478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47843">
                                            <p:txEl>
                                              <p:pRg st="3" end="3"/>
                                            </p:txEl>
                                          </p:spTgt>
                                        </p:tgtEl>
                                        <p:attrNameLst>
                                          <p:attrName>style.visibility</p:attrName>
                                        </p:attrNameLst>
                                      </p:cBhvr>
                                      <p:to>
                                        <p:strVal val="visible"/>
                                      </p:to>
                                    </p:set>
                                    <p:animEffect transition="in" filter="fade">
                                      <p:cBhvr>
                                        <p:cTn id="39" dur="1000"/>
                                        <p:tgtEl>
                                          <p:spTgt spid="547843">
                                            <p:txEl>
                                              <p:pRg st="3" end="3"/>
                                            </p:txEl>
                                          </p:spTgt>
                                        </p:tgtEl>
                                      </p:cBhvr>
                                    </p:animEffect>
                                    <p:anim calcmode="lin" valueType="num">
                                      <p:cBhvr>
                                        <p:cTn id="40" dur="1000" fill="hold"/>
                                        <p:tgtEl>
                                          <p:spTgt spid="547843">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4784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478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47843">
                                            <p:txEl>
                                              <p:pRg st="4" end="4"/>
                                            </p:txEl>
                                          </p:spTgt>
                                        </p:tgtEl>
                                        <p:attrNameLst>
                                          <p:attrName>style.visibility</p:attrName>
                                        </p:attrNameLst>
                                      </p:cBhvr>
                                      <p:to>
                                        <p:strVal val="visible"/>
                                      </p:to>
                                    </p:set>
                                    <p:animEffect transition="in" filter="fade">
                                      <p:cBhvr>
                                        <p:cTn id="47" dur="1000"/>
                                        <p:tgtEl>
                                          <p:spTgt spid="547843">
                                            <p:txEl>
                                              <p:pRg st="4" end="4"/>
                                            </p:txEl>
                                          </p:spTgt>
                                        </p:tgtEl>
                                      </p:cBhvr>
                                    </p:animEffect>
                                    <p:anim calcmode="lin" valueType="num">
                                      <p:cBhvr>
                                        <p:cTn id="48" dur="1000" fill="hold"/>
                                        <p:tgtEl>
                                          <p:spTgt spid="547843">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54784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54784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547843">
                                            <p:txEl>
                                              <p:pRg st="5" end="5"/>
                                            </p:txEl>
                                          </p:spTgt>
                                        </p:tgtEl>
                                        <p:attrNameLst>
                                          <p:attrName>style.visibility</p:attrName>
                                        </p:attrNameLst>
                                      </p:cBhvr>
                                      <p:to>
                                        <p:strVal val="visible"/>
                                      </p:to>
                                    </p:set>
                                    <p:animEffect transition="in" filter="fade">
                                      <p:cBhvr>
                                        <p:cTn id="55" dur="1000"/>
                                        <p:tgtEl>
                                          <p:spTgt spid="547843">
                                            <p:txEl>
                                              <p:pRg st="5" end="5"/>
                                            </p:txEl>
                                          </p:spTgt>
                                        </p:tgtEl>
                                      </p:cBhvr>
                                    </p:animEffect>
                                    <p:anim calcmode="lin" valueType="num">
                                      <p:cBhvr>
                                        <p:cTn id="56" dur="1000" fill="hold"/>
                                        <p:tgtEl>
                                          <p:spTgt spid="547843">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547843">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54784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547843">
                                            <p:txEl>
                                              <p:pRg st="6" end="6"/>
                                            </p:txEl>
                                          </p:spTgt>
                                        </p:tgtEl>
                                        <p:attrNameLst>
                                          <p:attrName>style.visibility</p:attrName>
                                        </p:attrNameLst>
                                      </p:cBhvr>
                                      <p:to>
                                        <p:strVal val="visible"/>
                                      </p:to>
                                    </p:set>
                                    <p:animEffect transition="in" filter="fade">
                                      <p:cBhvr>
                                        <p:cTn id="63" dur="1000"/>
                                        <p:tgtEl>
                                          <p:spTgt spid="547843">
                                            <p:txEl>
                                              <p:pRg st="6" end="6"/>
                                            </p:txEl>
                                          </p:spTgt>
                                        </p:tgtEl>
                                      </p:cBhvr>
                                    </p:animEffect>
                                    <p:anim calcmode="lin" valueType="num">
                                      <p:cBhvr>
                                        <p:cTn id="64" dur="1000" fill="hold"/>
                                        <p:tgtEl>
                                          <p:spTgt spid="547843">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547843">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54784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547843">
                                            <p:txEl>
                                              <p:pRg st="7" end="7"/>
                                            </p:txEl>
                                          </p:spTgt>
                                        </p:tgtEl>
                                        <p:attrNameLst>
                                          <p:attrName>style.visibility</p:attrName>
                                        </p:attrNameLst>
                                      </p:cBhvr>
                                      <p:to>
                                        <p:strVal val="visible"/>
                                      </p:to>
                                    </p:set>
                                    <p:animEffect transition="in" filter="fade">
                                      <p:cBhvr>
                                        <p:cTn id="71" dur="1000"/>
                                        <p:tgtEl>
                                          <p:spTgt spid="547843">
                                            <p:txEl>
                                              <p:pRg st="7" end="7"/>
                                            </p:txEl>
                                          </p:spTgt>
                                        </p:tgtEl>
                                      </p:cBhvr>
                                    </p:animEffect>
                                    <p:anim calcmode="lin" valueType="num">
                                      <p:cBhvr>
                                        <p:cTn id="72" dur="1000" fill="hold"/>
                                        <p:tgtEl>
                                          <p:spTgt spid="547843">
                                            <p:txEl>
                                              <p:pRg st="7" end="7"/>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547843">
                                            <p:txEl>
                                              <p:pRg st="7" end="7"/>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54784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547843">
                                            <p:txEl>
                                              <p:pRg st="8" end="8"/>
                                            </p:txEl>
                                          </p:spTgt>
                                        </p:tgtEl>
                                        <p:attrNameLst>
                                          <p:attrName>style.visibility</p:attrName>
                                        </p:attrNameLst>
                                      </p:cBhvr>
                                      <p:to>
                                        <p:strVal val="visible"/>
                                      </p:to>
                                    </p:set>
                                    <p:animEffect transition="in" filter="fade">
                                      <p:cBhvr>
                                        <p:cTn id="79" dur="1000"/>
                                        <p:tgtEl>
                                          <p:spTgt spid="547843">
                                            <p:txEl>
                                              <p:pRg st="8" end="8"/>
                                            </p:txEl>
                                          </p:spTgt>
                                        </p:tgtEl>
                                      </p:cBhvr>
                                    </p:animEffect>
                                    <p:anim calcmode="lin" valueType="num">
                                      <p:cBhvr>
                                        <p:cTn id="80" dur="1000" fill="hold"/>
                                        <p:tgtEl>
                                          <p:spTgt spid="547843">
                                            <p:txEl>
                                              <p:pRg st="8" end="8"/>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547843">
                                            <p:txEl>
                                              <p:pRg st="8" end="8"/>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54784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547843">
                                            <p:txEl>
                                              <p:pRg st="9" end="9"/>
                                            </p:txEl>
                                          </p:spTgt>
                                        </p:tgtEl>
                                        <p:attrNameLst>
                                          <p:attrName>style.visibility</p:attrName>
                                        </p:attrNameLst>
                                      </p:cBhvr>
                                      <p:to>
                                        <p:strVal val="visible"/>
                                      </p:to>
                                    </p:set>
                                    <p:animEffect transition="in" filter="fade">
                                      <p:cBhvr>
                                        <p:cTn id="87" dur="1000"/>
                                        <p:tgtEl>
                                          <p:spTgt spid="547843">
                                            <p:txEl>
                                              <p:pRg st="9" end="9"/>
                                            </p:txEl>
                                          </p:spTgt>
                                        </p:tgtEl>
                                      </p:cBhvr>
                                    </p:animEffect>
                                    <p:anim calcmode="lin" valueType="num">
                                      <p:cBhvr>
                                        <p:cTn id="88" dur="1000" fill="hold"/>
                                        <p:tgtEl>
                                          <p:spTgt spid="547843">
                                            <p:txEl>
                                              <p:pRg st="9" end="9"/>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547843">
                                            <p:txEl>
                                              <p:pRg st="9" end="9"/>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54784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2" grpId="0"/>
      <p:bldP spid="54784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Oval 4"/>
          <p:cNvSpPr>
            <a:spLocks noChangeArrowheads="1"/>
          </p:cNvSpPr>
          <p:nvPr/>
        </p:nvSpPr>
        <p:spPr bwMode="auto">
          <a:xfrm>
            <a:off x="1069882" y="1544320"/>
            <a:ext cx="5184815" cy="5283200"/>
          </a:xfrm>
          <a:prstGeom prst="ellipse">
            <a:avLst/>
          </a:prstGeom>
          <a:solidFill>
            <a:schemeClr val="bg1"/>
          </a:solidFill>
          <a:ln w="9525">
            <a:solidFill>
              <a:schemeClr val="tx1"/>
            </a:solidFill>
            <a:round/>
            <a:headEnd/>
            <a:tailEnd/>
          </a:ln>
          <a:effectLst/>
        </p:spPr>
        <p:txBody>
          <a:bodyPr wrap="none" lIns="98234" tIns="49117" rIns="98234" bIns="49117" anchor="ctr"/>
          <a:lstStyle/>
          <a:p>
            <a:endParaRPr lang="en-US"/>
          </a:p>
        </p:txBody>
      </p:sp>
      <p:sp>
        <p:nvSpPr>
          <p:cNvPr id="163845" name="Oval 5"/>
          <p:cNvSpPr>
            <a:spLocks noChangeArrowheads="1"/>
          </p:cNvSpPr>
          <p:nvPr/>
        </p:nvSpPr>
        <p:spPr bwMode="auto">
          <a:xfrm>
            <a:off x="3621141" y="1544320"/>
            <a:ext cx="5431711" cy="5201920"/>
          </a:xfrm>
          <a:prstGeom prst="ellipse">
            <a:avLst/>
          </a:prstGeom>
          <a:noFill/>
          <a:ln w="9525">
            <a:solidFill>
              <a:schemeClr val="tx1"/>
            </a:solidFill>
            <a:round/>
            <a:headEnd/>
            <a:tailEnd/>
          </a:ln>
          <a:effectLst/>
        </p:spPr>
        <p:txBody>
          <a:bodyPr wrap="none" lIns="98234" tIns="49117" rIns="98234" bIns="49117" anchor="ctr"/>
          <a:lstStyle/>
          <a:p>
            <a:endParaRPr lang="en-US"/>
          </a:p>
        </p:txBody>
      </p:sp>
      <p:sp>
        <p:nvSpPr>
          <p:cNvPr id="163846" name="Text Box 6"/>
          <p:cNvSpPr txBox="1">
            <a:spLocks noChangeArrowheads="1"/>
          </p:cNvSpPr>
          <p:nvPr/>
        </p:nvSpPr>
        <p:spPr bwMode="auto">
          <a:xfrm>
            <a:off x="1563674" y="325120"/>
            <a:ext cx="6830788" cy="560858"/>
          </a:xfrm>
          <a:prstGeom prst="rect">
            <a:avLst/>
          </a:prstGeom>
          <a:noFill/>
          <a:ln w="9525">
            <a:noFill/>
            <a:miter lim="800000"/>
            <a:headEnd/>
            <a:tailEnd/>
          </a:ln>
          <a:effectLst/>
        </p:spPr>
        <p:txBody>
          <a:bodyPr lIns="98234" tIns="49117" rIns="98234" bIns="49117">
            <a:spAutoFit/>
          </a:bodyPr>
          <a:lstStyle/>
          <a:p>
            <a:pPr algn="ctr">
              <a:spcBef>
                <a:spcPct val="50000"/>
              </a:spcBef>
            </a:pPr>
            <a:r>
              <a:rPr lang="en-US" sz="3000" dirty="0"/>
              <a:t>Comparing Plant and Animal Cells</a:t>
            </a:r>
          </a:p>
        </p:txBody>
      </p:sp>
      <p:sp>
        <p:nvSpPr>
          <p:cNvPr id="163847" name="Text Box 7"/>
          <p:cNvSpPr txBox="1">
            <a:spLocks noChangeArrowheads="1"/>
          </p:cNvSpPr>
          <p:nvPr/>
        </p:nvSpPr>
        <p:spPr bwMode="auto">
          <a:xfrm>
            <a:off x="2139765" y="894080"/>
            <a:ext cx="2880453" cy="499303"/>
          </a:xfrm>
          <a:prstGeom prst="rect">
            <a:avLst/>
          </a:prstGeom>
          <a:noFill/>
          <a:ln w="9525">
            <a:noFill/>
            <a:miter lim="800000"/>
            <a:headEnd/>
            <a:tailEnd/>
          </a:ln>
          <a:effectLst/>
        </p:spPr>
        <p:txBody>
          <a:bodyPr lIns="98234" tIns="49117" rIns="98234" bIns="49117">
            <a:spAutoFit/>
          </a:bodyPr>
          <a:lstStyle/>
          <a:p>
            <a:pPr algn="ctr">
              <a:spcBef>
                <a:spcPct val="50000"/>
              </a:spcBef>
            </a:pPr>
            <a:r>
              <a:rPr lang="en-US" sz="2600" b="1" dirty="0"/>
              <a:t>Plant</a:t>
            </a:r>
          </a:p>
        </p:txBody>
      </p:sp>
      <p:sp>
        <p:nvSpPr>
          <p:cNvPr id="163848" name="Text Box 8"/>
          <p:cNvSpPr txBox="1">
            <a:spLocks noChangeArrowheads="1"/>
          </p:cNvSpPr>
          <p:nvPr/>
        </p:nvSpPr>
        <p:spPr bwMode="auto">
          <a:xfrm>
            <a:off x="5020218" y="894080"/>
            <a:ext cx="2880453" cy="499303"/>
          </a:xfrm>
          <a:prstGeom prst="rect">
            <a:avLst/>
          </a:prstGeom>
          <a:noFill/>
          <a:ln w="9525">
            <a:noFill/>
            <a:miter lim="800000"/>
            <a:headEnd/>
            <a:tailEnd/>
          </a:ln>
          <a:effectLst/>
        </p:spPr>
        <p:txBody>
          <a:bodyPr lIns="98234" tIns="49117" rIns="98234" bIns="49117">
            <a:spAutoFit/>
          </a:bodyPr>
          <a:lstStyle/>
          <a:p>
            <a:pPr algn="ctr">
              <a:spcBef>
                <a:spcPct val="50000"/>
              </a:spcBef>
            </a:pPr>
            <a:r>
              <a:rPr lang="en-US" sz="2600" b="1" dirty="0"/>
              <a:t>Animal</a:t>
            </a:r>
          </a:p>
        </p:txBody>
      </p:sp>
    </p:spTree>
  </p:cSld>
  <p:clrMapOvr>
    <a:masterClrMapping/>
  </p:clrMapOvr>
  <p:transition>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sz="6100">
                <a:solidFill>
                  <a:schemeClr val="hlink"/>
                </a:solidFill>
                <a:latin typeface="Arial Black" pitchFamily="34" charset="0"/>
              </a:rPr>
              <a:t>Cell Membrane</a:t>
            </a:r>
          </a:p>
        </p:txBody>
      </p:sp>
      <p:sp>
        <p:nvSpPr>
          <p:cNvPr id="538628" name="Rectangle 4"/>
          <p:cNvSpPr>
            <a:spLocks noGrp="1" noChangeArrowheads="1"/>
          </p:cNvSpPr>
          <p:nvPr>
            <p:ph type="body" sz="half" idx="1"/>
          </p:nvPr>
        </p:nvSpPr>
        <p:spPr>
          <a:xfrm>
            <a:off x="493713" y="1706563"/>
            <a:ext cx="8066087" cy="1870075"/>
          </a:xfrm>
        </p:spPr>
        <p:txBody>
          <a:bodyPr/>
          <a:lstStyle/>
          <a:p>
            <a:r>
              <a:rPr lang="en-US" sz="3000"/>
              <a:t>Boundary of the cell</a:t>
            </a:r>
          </a:p>
          <a:p>
            <a:r>
              <a:rPr lang="en-US" sz="3000"/>
              <a:t>Made of a phospho</a:t>
            </a:r>
            <a:r>
              <a:rPr lang="en-US" sz="3000">
                <a:solidFill>
                  <a:srgbClr val="FF9933"/>
                </a:solidFill>
              </a:rPr>
              <a:t>lipid</a:t>
            </a:r>
            <a:r>
              <a:rPr lang="en-US" sz="3000"/>
              <a:t> </a:t>
            </a:r>
            <a:r>
              <a:rPr lang="en-US" sz="3000">
                <a:solidFill>
                  <a:schemeClr val="accent1"/>
                </a:solidFill>
              </a:rPr>
              <a:t>bi</a:t>
            </a:r>
            <a:r>
              <a:rPr lang="en-US" sz="3000"/>
              <a:t>layer</a:t>
            </a:r>
          </a:p>
        </p:txBody>
      </p:sp>
      <p:pic>
        <p:nvPicPr>
          <p:cNvPr id="538630" name="Picture 6" descr="PlasmaMembrane_1"/>
          <p:cNvPicPr>
            <a:picLocks noGrp="1" noChangeAspect="1" noChangeArrowheads="1"/>
          </p:cNvPicPr>
          <p:nvPr>
            <p:ph sz="half" idx="2"/>
          </p:nvPr>
        </p:nvPicPr>
        <p:blipFill>
          <a:blip r:embed="rId3" cstate="print"/>
          <a:srcRect r="7594"/>
          <a:stretch>
            <a:fillRect/>
          </a:stretch>
        </p:blipFill>
        <p:spPr>
          <a:xfrm>
            <a:off x="2119313" y="2960688"/>
            <a:ext cx="7756525" cy="4291012"/>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8628">
                                            <p:txEl>
                                              <p:pRg st="0" end="0"/>
                                            </p:txEl>
                                          </p:spTgt>
                                        </p:tgtEl>
                                        <p:attrNameLst>
                                          <p:attrName>style.visibility</p:attrName>
                                        </p:attrNameLst>
                                      </p:cBhvr>
                                      <p:to>
                                        <p:strVal val="visible"/>
                                      </p:to>
                                    </p:set>
                                    <p:anim calcmode="lin" valueType="num">
                                      <p:cBhvr additive="base">
                                        <p:cTn id="7" dur="500" fill="hold"/>
                                        <p:tgtEl>
                                          <p:spTgt spid="5386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86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38630"/>
                                        </p:tgtEl>
                                        <p:attrNameLst>
                                          <p:attrName>style.visibility</p:attrName>
                                        </p:attrNameLst>
                                      </p:cBhvr>
                                      <p:to>
                                        <p:strVal val="visible"/>
                                      </p:to>
                                    </p:set>
                                    <p:anim calcmode="lin" valueType="num">
                                      <p:cBhvr>
                                        <p:cTn id="13" dur="500" fill="hold"/>
                                        <p:tgtEl>
                                          <p:spTgt spid="538630"/>
                                        </p:tgtEl>
                                        <p:attrNameLst>
                                          <p:attrName>ppt_w</p:attrName>
                                        </p:attrNameLst>
                                      </p:cBhvr>
                                      <p:tavLst>
                                        <p:tav tm="0">
                                          <p:val>
                                            <p:fltVal val="0"/>
                                          </p:val>
                                        </p:tav>
                                        <p:tav tm="100000">
                                          <p:val>
                                            <p:strVal val="#ppt_w"/>
                                          </p:val>
                                        </p:tav>
                                      </p:tavLst>
                                    </p:anim>
                                    <p:anim calcmode="lin" valueType="num">
                                      <p:cBhvr>
                                        <p:cTn id="14" dur="500" fill="hold"/>
                                        <p:tgtEl>
                                          <p:spTgt spid="53863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38628">
                                            <p:txEl>
                                              <p:pRg st="1" end="1"/>
                                            </p:txEl>
                                          </p:spTgt>
                                        </p:tgtEl>
                                        <p:attrNameLst>
                                          <p:attrName>style.visibility</p:attrName>
                                        </p:attrNameLst>
                                      </p:cBhvr>
                                      <p:to>
                                        <p:strVal val="visible"/>
                                      </p:to>
                                    </p:set>
                                    <p:anim calcmode="lin" valueType="num">
                                      <p:cBhvr additive="base">
                                        <p:cTn id="19" dur="500" fill="hold"/>
                                        <p:tgtEl>
                                          <p:spTgt spid="53862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862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US" sz="6100">
                <a:solidFill>
                  <a:schemeClr val="hlink"/>
                </a:solidFill>
                <a:latin typeface="Arial Black" pitchFamily="34" charset="0"/>
              </a:rPr>
              <a:t>Nucleus</a:t>
            </a:r>
          </a:p>
        </p:txBody>
      </p:sp>
      <p:sp>
        <p:nvSpPr>
          <p:cNvPr id="519179" name="Rectangle 11"/>
          <p:cNvSpPr>
            <a:spLocks noGrp="1" noChangeArrowheads="1"/>
          </p:cNvSpPr>
          <p:nvPr>
            <p:ph type="body" sz="half" idx="1"/>
          </p:nvPr>
        </p:nvSpPr>
        <p:spPr>
          <a:xfrm>
            <a:off x="493713" y="1706563"/>
            <a:ext cx="4360862" cy="4837112"/>
          </a:xfrm>
        </p:spPr>
        <p:txBody>
          <a:bodyPr/>
          <a:lstStyle/>
          <a:p>
            <a:r>
              <a:rPr lang="en-US" sz="3000"/>
              <a:t>Control center of the cell</a:t>
            </a:r>
          </a:p>
          <a:p>
            <a:r>
              <a:rPr lang="en-US" sz="3000"/>
              <a:t>Contains </a:t>
            </a:r>
            <a:r>
              <a:rPr lang="en-US" sz="3000" b="1">
                <a:solidFill>
                  <a:schemeClr val="folHlink"/>
                </a:solidFill>
              </a:rPr>
              <a:t>DNA</a:t>
            </a:r>
          </a:p>
          <a:p>
            <a:r>
              <a:rPr lang="en-US" sz="3000"/>
              <a:t>Surrounded by a double membrane</a:t>
            </a:r>
          </a:p>
          <a:p>
            <a:r>
              <a:rPr lang="en-US" sz="3000"/>
              <a:t>Usually the easiest organelle to see under a microscope</a:t>
            </a:r>
          </a:p>
          <a:p>
            <a:r>
              <a:rPr lang="en-US" sz="3000"/>
              <a:t>Usually one per cell</a:t>
            </a:r>
          </a:p>
        </p:txBody>
      </p:sp>
      <p:pic>
        <p:nvPicPr>
          <p:cNvPr id="519181" name="Picture 13" descr="cellnucleus"/>
          <p:cNvPicPr>
            <a:picLocks noGrp="1" noChangeAspect="1" noChangeArrowheads="1"/>
          </p:cNvPicPr>
          <p:nvPr>
            <p:ph sz="half" idx="2"/>
          </p:nvPr>
        </p:nvPicPr>
        <p:blipFill>
          <a:blip r:embed="rId3" cstate="print"/>
          <a:srcRect/>
          <a:stretch>
            <a:fillRect/>
          </a:stretch>
        </p:blipFill>
        <p:spPr>
          <a:xfrm>
            <a:off x="4940300" y="1804988"/>
            <a:ext cx="4935538" cy="4522787"/>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9179">
                                            <p:txEl>
                                              <p:pRg st="0" end="0"/>
                                            </p:txEl>
                                          </p:spTgt>
                                        </p:tgtEl>
                                        <p:attrNameLst>
                                          <p:attrName>style.visibility</p:attrName>
                                        </p:attrNameLst>
                                      </p:cBhvr>
                                      <p:to>
                                        <p:strVal val="visible"/>
                                      </p:to>
                                    </p:set>
                                    <p:anim calcmode="lin" valueType="num">
                                      <p:cBhvr additive="base">
                                        <p:cTn id="7" dur="500" fill="hold"/>
                                        <p:tgtEl>
                                          <p:spTgt spid="519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9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19181"/>
                                        </p:tgtEl>
                                        <p:attrNameLst>
                                          <p:attrName>style.visibility</p:attrName>
                                        </p:attrNameLst>
                                      </p:cBhvr>
                                      <p:to>
                                        <p:strVal val="visible"/>
                                      </p:to>
                                    </p:set>
                                    <p:animEffect transition="in" filter="randombar(horizontal)">
                                      <p:cBhvr>
                                        <p:cTn id="13" dur="500"/>
                                        <p:tgtEl>
                                          <p:spTgt spid="51918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19179">
                                            <p:txEl>
                                              <p:pRg st="1" end="1"/>
                                            </p:txEl>
                                          </p:spTgt>
                                        </p:tgtEl>
                                        <p:attrNameLst>
                                          <p:attrName>style.visibility</p:attrName>
                                        </p:attrNameLst>
                                      </p:cBhvr>
                                      <p:to>
                                        <p:strVal val="visible"/>
                                      </p:to>
                                    </p:set>
                                    <p:anim calcmode="lin" valueType="num">
                                      <p:cBhvr additive="base">
                                        <p:cTn id="18" dur="500" fill="hold"/>
                                        <p:tgtEl>
                                          <p:spTgt spid="51917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19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19179">
                                            <p:txEl>
                                              <p:pRg st="2" end="2"/>
                                            </p:txEl>
                                          </p:spTgt>
                                        </p:tgtEl>
                                        <p:attrNameLst>
                                          <p:attrName>style.visibility</p:attrName>
                                        </p:attrNameLst>
                                      </p:cBhvr>
                                      <p:to>
                                        <p:strVal val="visible"/>
                                      </p:to>
                                    </p:set>
                                    <p:anim calcmode="lin" valueType="num">
                                      <p:cBhvr additive="base">
                                        <p:cTn id="24" dur="500" fill="hold"/>
                                        <p:tgtEl>
                                          <p:spTgt spid="51917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19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19179">
                                            <p:txEl>
                                              <p:pRg st="3" end="3"/>
                                            </p:txEl>
                                          </p:spTgt>
                                        </p:tgtEl>
                                        <p:attrNameLst>
                                          <p:attrName>style.visibility</p:attrName>
                                        </p:attrNameLst>
                                      </p:cBhvr>
                                      <p:to>
                                        <p:strVal val="visible"/>
                                      </p:to>
                                    </p:set>
                                    <p:anim calcmode="lin" valueType="num">
                                      <p:cBhvr additive="base">
                                        <p:cTn id="30" dur="500" fill="hold"/>
                                        <p:tgtEl>
                                          <p:spTgt spid="51917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19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19179">
                                            <p:txEl>
                                              <p:pRg st="4" end="4"/>
                                            </p:txEl>
                                          </p:spTgt>
                                        </p:tgtEl>
                                        <p:attrNameLst>
                                          <p:attrName>style.visibility</p:attrName>
                                        </p:attrNameLst>
                                      </p:cBhvr>
                                      <p:to>
                                        <p:strVal val="visible"/>
                                      </p:to>
                                    </p:set>
                                    <p:anim calcmode="lin" valueType="num">
                                      <p:cBhvr additive="base">
                                        <p:cTn id="36" dur="500" fill="hold"/>
                                        <p:tgtEl>
                                          <p:spTgt spid="51917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191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609600" indent="-609600">
              <a:buFont typeface="Wingdings" pitchFamily="2" charset="2"/>
              <a:buAutoNum type="arabicPeriod"/>
            </a:pPr>
            <a:r>
              <a:rPr lang="en-US" b="1" u="sng" dirty="0" smtClean="0"/>
              <a:t>Nucleus</a:t>
            </a:r>
          </a:p>
          <a:p>
            <a:pPr marL="990600" lvl="1" indent="-533400"/>
            <a:r>
              <a:rPr lang="en-US" u="sng" dirty="0" smtClean="0"/>
              <a:t>Nickname</a:t>
            </a:r>
            <a:r>
              <a:rPr lang="en-US" dirty="0" smtClean="0"/>
              <a:t>:  “The Control Center”</a:t>
            </a:r>
          </a:p>
          <a:p>
            <a:pPr marL="990600" lvl="1" indent="-533400"/>
            <a:r>
              <a:rPr lang="en-US" u="sng" dirty="0" smtClean="0"/>
              <a:t>Function</a:t>
            </a:r>
            <a:r>
              <a:rPr lang="en-US" dirty="0" smtClean="0"/>
              <a:t>:  holds the DNA</a:t>
            </a:r>
          </a:p>
          <a:p>
            <a:pPr marL="990600" lvl="1" indent="-533400"/>
            <a:r>
              <a:rPr lang="en-US" u="sng" dirty="0" smtClean="0"/>
              <a:t>Parts</a:t>
            </a:r>
            <a:r>
              <a:rPr lang="en-US" dirty="0" smtClean="0"/>
              <a:t>:</a:t>
            </a:r>
          </a:p>
          <a:p>
            <a:pPr marL="1371600" lvl="2" indent="-457200">
              <a:buFont typeface="Wingdings" pitchFamily="2" charset="2"/>
              <a:buAutoNum type="arabicPeriod"/>
            </a:pPr>
            <a:r>
              <a:rPr lang="en-US" u="sng" dirty="0" smtClean="0"/>
              <a:t>Nucleolus</a:t>
            </a:r>
            <a:r>
              <a:rPr lang="en-US" dirty="0" smtClean="0"/>
              <a:t>:  dark spot in the middle of the nucleus that helps make </a:t>
            </a:r>
            <a:r>
              <a:rPr lang="en-US" dirty="0" err="1" smtClean="0"/>
              <a:t>ribosomes</a:t>
            </a:r>
            <a:endParaRPr lang="en-US" dirty="0"/>
          </a:p>
        </p:txBody>
      </p:sp>
    </p:spTree>
  </p:cSld>
  <p:clrMapOvr>
    <a:masterClrMapping/>
  </p:clrMapOvr>
  <p:transition>
    <p:wheel spokes="2"/>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1800" dirty="0"/>
          </a:p>
        </p:txBody>
      </p:sp>
      <p:pic>
        <p:nvPicPr>
          <p:cNvPr id="4" name="Picture 2" descr="bio_ch7_4819b"/>
          <p:cNvPicPr>
            <a:picLocks noGrp="1" noChangeAspect="1" noChangeArrowheads="1"/>
          </p:cNvPicPr>
          <p:nvPr>
            <p:ph idx="1"/>
          </p:nvPr>
        </p:nvPicPr>
        <p:blipFill>
          <a:blip r:embed="rId2" cstate="print"/>
          <a:srcRect/>
          <a:stretch>
            <a:fillRect/>
          </a:stretch>
        </p:blipFill>
        <p:spPr bwMode="auto">
          <a:xfrm>
            <a:off x="2728119" y="2133600"/>
            <a:ext cx="4953000" cy="4114800"/>
          </a:xfrm>
          <a:prstGeom prst="rect">
            <a:avLst/>
          </a:prstGeom>
          <a:noFill/>
        </p:spPr>
      </p:pic>
      <p:sp>
        <p:nvSpPr>
          <p:cNvPr id="5" name="Rectangle 4"/>
          <p:cNvSpPr/>
          <p:nvPr/>
        </p:nvSpPr>
        <p:spPr>
          <a:xfrm>
            <a:off x="2728119" y="2286000"/>
            <a:ext cx="1506182" cy="384721"/>
          </a:xfrm>
          <a:prstGeom prst="rect">
            <a:avLst/>
          </a:prstGeom>
        </p:spPr>
        <p:txBody>
          <a:bodyPr wrap="none">
            <a:spAutoFit/>
          </a:bodyPr>
          <a:lstStyle/>
          <a:p>
            <a:pPr>
              <a:spcBef>
                <a:spcPct val="50000"/>
              </a:spcBef>
            </a:pPr>
            <a:r>
              <a:rPr lang="en-US" b="1" dirty="0" smtClean="0">
                <a:solidFill>
                  <a:srgbClr val="FF0000"/>
                </a:solidFill>
                <a:latin typeface="Arial Black" pitchFamily="34" charset="0"/>
              </a:rPr>
              <a:t>Nucleolus</a:t>
            </a:r>
            <a:endParaRPr lang="en-US" b="1" dirty="0">
              <a:solidFill>
                <a:srgbClr val="FF0000"/>
              </a:solidFill>
              <a:latin typeface="Arial Black" pitchFamily="34" charset="0"/>
            </a:endParaRPr>
          </a:p>
        </p:txBody>
      </p:sp>
      <p:sp>
        <p:nvSpPr>
          <p:cNvPr id="6" name="Rectangle 5"/>
          <p:cNvSpPr/>
          <p:nvPr/>
        </p:nvSpPr>
        <p:spPr>
          <a:xfrm>
            <a:off x="7376319" y="2743200"/>
            <a:ext cx="1920719" cy="384721"/>
          </a:xfrm>
          <a:prstGeom prst="rect">
            <a:avLst/>
          </a:prstGeom>
        </p:spPr>
        <p:txBody>
          <a:bodyPr wrap="none">
            <a:spAutoFit/>
          </a:bodyPr>
          <a:lstStyle/>
          <a:p>
            <a:pPr>
              <a:spcBef>
                <a:spcPct val="50000"/>
              </a:spcBef>
            </a:pPr>
            <a:r>
              <a:rPr lang="en-US" b="1" dirty="0" smtClean="0">
                <a:solidFill>
                  <a:srgbClr val="FF0000"/>
                </a:solidFill>
              </a:rPr>
              <a:t>Cell Membrane</a:t>
            </a:r>
            <a:endParaRPr lang="en-US" b="1" dirty="0">
              <a:solidFill>
                <a:srgbClr val="FF0000"/>
              </a:solidFill>
            </a:endParaRPr>
          </a:p>
        </p:txBody>
      </p:sp>
    </p:spTree>
  </p:cSld>
  <p:clrMapOvr>
    <a:masterClrMapping/>
  </p:clrMapOvr>
  <p:transition>
    <p:wheel spokes="2"/>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sz="6100">
                <a:solidFill>
                  <a:schemeClr val="hlink"/>
                </a:solidFill>
                <a:latin typeface="Arial Black" pitchFamily="34" charset="0"/>
              </a:rPr>
              <a:t>Cytoskeleton</a:t>
            </a:r>
          </a:p>
        </p:txBody>
      </p:sp>
      <p:sp>
        <p:nvSpPr>
          <p:cNvPr id="545796" name="Rectangle 4"/>
          <p:cNvSpPr>
            <a:spLocks noGrp="1" noChangeArrowheads="1"/>
          </p:cNvSpPr>
          <p:nvPr>
            <p:ph type="body" sz="half" idx="1"/>
          </p:nvPr>
        </p:nvSpPr>
        <p:spPr>
          <a:xfrm>
            <a:off x="493713" y="1706563"/>
            <a:ext cx="4360862" cy="4837112"/>
          </a:xfrm>
        </p:spPr>
        <p:txBody>
          <a:bodyPr/>
          <a:lstStyle/>
          <a:p>
            <a:r>
              <a:rPr lang="en-US" sz="3000" dirty="0"/>
              <a:t>Acts as </a:t>
            </a:r>
            <a:r>
              <a:rPr lang="en-US" sz="3000" b="1" dirty="0">
                <a:solidFill>
                  <a:srgbClr val="00CC00"/>
                </a:solidFill>
              </a:rPr>
              <a:t>skeleton</a:t>
            </a:r>
            <a:r>
              <a:rPr lang="en-US" sz="3000" dirty="0"/>
              <a:t> and </a:t>
            </a:r>
            <a:r>
              <a:rPr lang="en-US" sz="3000" b="1" dirty="0">
                <a:solidFill>
                  <a:srgbClr val="FF0066"/>
                </a:solidFill>
              </a:rPr>
              <a:t>muscle</a:t>
            </a:r>
          </a:p>
          <a:p>
            <a:r>
              <a:rPr lang="en-US" sz="3000" dirty="0">
                <a:solidFill>
                  <a:srgbClr val="00CC00"/>
                </a:solidFill>
              </a:rPr>
              <a:t>Provides shape and structure</a:t>
            </a:r>
          </a:p>
          <a:p>
            <a:r>
              <a:rPr lang="en-US" sz="3000" dirty="0">
                <a:solidFill>
                  <a:srgbClr val="FF0066"/>
                </a:solidFill>
              </a:rPr>
              <a:t>Helps move organelles around the cell</a:t>
            </a:r>
          </a:p>
          <a:p>
            <a:r>
              <a:rPr lang="en-US" sz="3000" dirty="0"/>
              <a:t>Made of </a:t>
            </a:r>
            <a:r>
              <a:rPr lang="en-US" sz="3000" dirty="0" smtClean="0"/>
              <a:t>two </a:t>
            </a:r>
            <a:r>
              <a:rPr lang="en-US" sz="3000" dirty="0"/>
              <a:t>types of filaments</a:t>
            </a:r>
          </a:p>
        </p:txBody>
      </p:sp>
      <p:pic>
        <p:nvPicPr>
          <p:cNvPr id="31746" name="Picture 2" descr="http://www.nslc.wustl.edu/courses/Bio2960/labs/04Microscopy/Cytoskel.gif"/>
          <p:cNvPicPr>
            <a:picLocks noGrp="1" noChangeAspect="1" noChangeArrowheads="1"/>
          </p:cNvPicPr>
          <p:nvPr>
            <p:ph sz="half" idx="2"/>
          </p:nvPr>
        </p:nvPicPr>
        <p:blipFill>
          <a:blip r:embed="rId3" cstate="print"/>
          <a:srcRect/>
          <a:stretch>
            <a:fillRect/>
          </a:stretch>
        </p:blipFill>
        <p:spPr bwMode="auto">
          <a:xfrm>
            <a:off x="4709319" y="1600200"/>
            <a:ext cx="4953000" cy="4038600"/>
          </a:xfrm>
          <a:prstGeom prst="rect">
            <a:avLst/>
          </a:prstGeom>
          <a:noFill/>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5796">
                                            <p:txEl>
                                              <p:pRg st="0" end="0"/>
                                            </p:txEl>
                                          </p:spTgt>
                                        </p:tgtEl>
                                        <p:attrNameLst>
                                          <p:attrName>style.visibility</p:attrName>
                                        </p:attrNameLst>
                                      </p:cBhvr>
                                      <p:to>
                                        <p:strVal val="visible"/>
                                      </p:to>
                                    </p:set>
                                    <p:anim calcmode="lin" valueType="num">
                                      <p:cBhvr additive="base">
                                        <p:cTn id="7" dur="500" fill="hold"/>
                                        <p:tgtEl>
                                          <p:spTgt spid="5457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57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5796">
                                            <p:txEl>
                                              <p:pRg st="1" end="1"/>
                                            </p:txEl>
                                          </p:spTgt>
                                        </p:tgtEl>
                                        <p:attrNameLst>
                                          <p:attrName>style.visibility</p:attrName>
                                        </p:attrNameLst>
                                      </p:cBhvr>
                                      <p:to>
                                        <p:strVal val="visible"/>
                                      </p:to>
                                    </p:set>
                                    <p:anim calcmode="lin" valueType="num">
                                      <p:cBhvr additive="base">
                                        <p:cTn id="13" dur="500" fill="hold"/>
                                        <p:tgtEl>
                                          <p:spTgt spid="5457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57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45796">
                                            <p:txEl>
                                              <p:pRg st="2" end="2"/>
                                            </p:txEl>
                                          </p:spTgt>
                                        </p:tgtEl>
                                        <p:attrNameLst>
                                          <p:attrName>style.visibility</p:attrName>
                                        </p:attrNameLst>
                                      </p:cBhvr>
                                      <p:to>
                                        <p:strVal val="visible"/>
                                      </p:to>
                                    </p:set>
                                    <p:anim calcmode="lin" valueType="num">
                                      <p:cBhvr additive="base">
                                        <p:cTn id="19" dur="500" fill="hold"/>
                                        <p:tgtEl>
                                          <p:spTgt spid="5457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57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45796">
                                            <p:txEl>
                                              <p:pRg st="3" end="3"/>
                                            </p:txEl>
                                          </p:spTgt>
                                        </p:tgtEl>
                                        <p:attrNameLst>
                                          <p:attrName>style.visibility</p:attrName>
                                        </p:attrNameLst>
                                      </p:cBhvr>
                                      <p:to>
                                        <p:strVal val="visible"/>
                                      </p:to>
                                    </p:set>
                                    <p:anim calcmode="lin" valueType="num">
                                      <p:cBhvr additive="base">
                                        <p:cTn id="25" dur="500" fill="hold"/>
                                        <p:tgtEl>
                                          <p:spTgt spid="54579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579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8" name="Rectangle 4"/>
          <p:cNvSpPr>
            <a:spLocks noGrp="1" noChangeArrowheads="1"/>
          </p:cNvSpPr>
          <p:nvPr>
            <p:ph type="title"/>
          </p:nvPr>
        </p:nvSpPr>
        <p:spPr/>
        <p:txBody>
          <a:bodyPr/>
          <a:lstStyle/>
          <a:p>
            <a:r>
              <a:rPr lang="en-US" sz="6100">
                <a:solidFill>
                  <a:schemeClr val="hlink"/>
                </a:solidFill>
                <a:latin typeface="Arial Black" pitchFamily="34" charset="0"/>
              </a:rPr>
              <a:t>Endoplasmic Reticulum</a:t>
            </a:r>
          </a:p>
        </p:txBody>
      </p:sp>
      <p:sp>
        <p:nvSpPr>
          <p:cNvPr id="523269" name="Rectangle 5"/>
          <p:cNvSpPr>
            <a:spLocks noGrp="1" noChangeArrowheads="1"/>
          </p:cNvSpPr>
          <p:nvPr>
            <p:ph type="body" sz="half" idx="1"/>
          </p:nvPr>
        </p:nvSpPr>
        <p:spPr>
          <a:xfrm>
            <a:off x="493713" y="1706563"/>
            <a:ext cx="4360862" cy="4837112"/>
          </a:xfrm>
        </p:spPr>
        <p:txBody>
          <a:bodyPr/>
          <a:lstStyle/>
          <a:p>
            <a:pPr>
              <a:lnSpc>
                <a:spcPct val="90000"/>
              </a:lnSpc>
            </a:pPr>
            <a:r>
              <a:rPr lang="en-US" sz="3000" dirty="0"/>
              <a:t>A.k.a. “ER”</a:t>
            </a:r>
          </a:p>
          <a:p>
            <a:pPr>
              <a:lnSpc>
                <a:spcPct val="90000"/>
              </a:lnSpc>
            </a:pPr>
            <a:r>
              <a:rPr lang="en-US" sz="3000" dirty="0"/>
              <a:t>Connected to nuclear membrane</a:t>
            </a:r>
          </a:p>
          <a:p>
            <a:pPr>
              <a:lnSpc>
                <a:spcPct val="90000"/>
              </a:lnSpc>
            </a:pPr>
            <a:r>
              <a:rPr lang="en-US" sz="3000" dirty="0"/>
              <a:t>Highway of the cell</a:t>
            </a:r>
          </a:p>
          <a:p>
            <a:pPr>
              <a:lnSpc>
                <a:spcPct val="90000"/>
              </a:lnSpc>
            </a:pPr>
            <a:r>
              <a:rPr lang="en-US" sz="3000" dirty="0">
                <a:solidFill>
                  <a:srgbClr val="FF0066"/>
                </a:solidFill>
              </a:rPr>
              <a:t>Rough ER</a:t>
            </a:r>
            <a:r>
              <a:rPr lang="en-US" sz="3000" dirty="0"/>
              <a:t>: studded with </a:t>
            </a:r>
            <a:r>
              <a:rPr lang="en-US" sz="3000" dirty="0" err="1"/>
              <a:t>ribosomes</a:t>
            </a:r>
            <a:r>
              <a:rPr lang="en-US" sz="3000" dirty="0"/>
              <a:t>; it makes proteins</a:t>
            </a:r>
          </a:p>
          <a:p>
            <a:pPr>
              <a:lnSpc>
                <a:spcPct val="90000"/>
              </a:lnSpc>
            </a:pPr>
            <a:r>
              <a:rPr lang="en-US" sz="3000" dirty="0">
                <a:solidFill>
                  <a:srgbClr val="669900"/>
                </a:solidFill>
              </a:rPr>
              <a:t>Smooth ER</a:t>
            </a:r>
            <a:r>
              <a:rPr lang="en-US" sz="3000" dirty="0"/>
              <a:t>: no </a:t>
            </a:r>
            <a:r>
              <a:rPr lang="en-US" sz="3000" dirty="0" err="1"/>
              <a:t>ribosomes</a:t>
            </a:r>
            <a:r>
              <a:rPr lang="en-US" sz="3000" dirty="0"/>
              <a:t>; it makes </a:t>
            </a:r>
            <a:r>
              <a:rPr lang="en-US" sz="3000" dirty="0" smtClean="0"/>
              <a:t>lipids uses enzymes</a:t>
            </a:r>
            <a:endParaRPr lang="en-US" sz="3000" dirty="0"/>
          </a:p>
        </p:txBody>
      </p:sp>
      <p:pic>
        <p:nvPicPr>
          <p:cNvPr id="523271" name="Picture 7" descr="rer"/>
          <p:cNvPicPr>
            <a:picLocks noGrp="1" noChangeAspect="1" noChangeArrowheads="1"/>
          </p:cNvPicPr>
          <p:nvPr>
            <p:ph sz="half" idx="2"/>
          </p:nvPr>
        </p:nvPicPr>
        <p:blipFill>
          <a:blip r:embed="rId3" cstate="print"/>
          <a:srcRect/>
          <a:stretch>
            <a:fillRect/>
          </a:stretch>
        </p:blipFill>
        <p:spPr>
          <a:xfrm>
            <a:off x="4778375" y="1957388"/>
            <a:ext cx="5097463" cy="4435475"/>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3269">
                                            <p:txEl>
                                              <p:pRg st="0" end="0"/>
                                            </p:txEl>
                                          </p:spTgt>
                                        </p:tgtEl>
                                        <p:attrNameLst>
                                          <p:attrName>style.visibility</p:attrName>
                                        </p:attrNameLst>
                                      </p:cBhvr>
                                      <p:to>
                                        <p:strVal val="visible"/>
                                      </p:to>
                                    </p:set>
                                    <p:anim calcmode="lin" valueType="num">
                                      <p:cBhvr additive="base">
                                        <p:cTn id="7" dur="500" fill="hold"/>
                                        <p:tgtEl>
                                          <p:spTgt spid="5232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32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23271"/>
                                        </p:tgtEl>
                                        <p:attrNameLst>
                                          <p:attrName>style.visibility</p:attrName>
                                        </p:attrNameLst>
                                      </p:cBhvr>
                                      <p:to>
                                        <p:strVal val="visible"/>
                                      </p:to>
                                    </p:set>
                                    <p:anim calcmode="lin" valueType="num">
                                      <p:cBhvr>
                                        <p:cTn id="13" dur="500" fill="hold"/>
                                        <p:tgtEl>
                                          <p:spTgt spid="523271"/>
                                        </p:tgtEl>
                                        <p:attrNameLst>
                                          <p:attrName>ppt_w</p:attrName>
                                        </p:attrNameLst>
                                      </p:cBhvr>
                                      <p:tavLst>
                                        <p:tav tm="0">
                                          <p:val>
                                            <p:fltVal val="0"/>
                                          </p:val>
                                        </p:tav>
                                        <p:tav tm="100000">
                                          <p:val>
                                            <p:strVal val="#ppt_w"/>
                                          </p:val>
                                        </p:tav>
                                      </p:tavLst>
                                    </p:anim>
                                    <p:anim calcmode="lin" valueType="num">
                                      <p:cBhvr>
                                        <p:cTn id="14" dur="500" fill="hold"/>
                                        <p:tgtEl>
                                          <p:spTgt spid="52327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23269">
                                            <p:txEl>
                                              <p:pRg st="1" end="1"/>
                                            </p:txEl>
                                          </p:spTgt>
                                        </p:tgtEl>
                                        <p:attrNameLst>
                                          <p:attrName>style.visibility</p:attrName>
                                        </p:attrNameLst>
                                      </p:cBhvr>
                                      <p:to>
                                        <p:strVal val="visible"/>
                                      </p:to>
                                    </p:set>
                                    <p:anim calcmode="lin" valueType="num">
                                      <p:cBhvr additive="base">
                                        <p:cTn id="19" dur="500" fill="hold"/>
                                        <p:tgtEl>
                                          <p:spTgt spid="52326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32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23269">
                                            <p:txEl>
                                              <p:pRg st="2" end="2"/>
                                            </p:txEl>
                                          </p:spTgt>
                                        </p:tgtEl>
                                        <p:attrNameLst>
                                          <p:attrName>style.visibility</p:attrName>
                                        </p:attrNameLst>
                                      </p:cBhvr>
                                      <p:to>
                                        <p:strVal val="visible"/>
                                      </p:to>
                                    </p:set>
                                    <p:anim calcmode="lin" valueType="num">
                                      <p:cBhvr additive="base">
                                        <p:cTn id="25" dur="500" fill="hold"/>
                                        <p:tgtEl>
                                          <p:spTgt spid="52326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32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23269">
                                            <p:txEl>
                                              <p:pRg st="3" end="3"/>
                                            </p:txEl>
                                          </p:spTgt>
                                        </p:tgtEl>
                                        <p:attrNameLst>
                                          <p:attrName>style.visibility</p:attrName>
                                        </p:attrNameLst>
                                      </p:cBhvr>
                                      <p:to>
                                        <p:strVal val="visible"/>
                                      </p:to>
                                    </p:set>
                                    <p:anim calcmode="lin" valueType="num">
                                      <p:cBhvr additive="base">
                                        <p:cTn id="31" dur="500" fill="hold"/>
                                        <p:tgtEl>
                                          <p:spTgt spid="52326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32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23269">
                                            <p:txEl>
                                              <p:pRg st="4" end="4"/>
                                            </p:txEl>
                                          </p:spTgt>
                                        </p:tgtEl>
                                        <p:attrNameLst>
                                          <p:attrName>style.visibility</p:attrName>
                                        </p:attrNameLst>
                                      </p:cBhvr>
                                      <p:to>
                                        <p:strVal val="visible"/>
                                      </p:to>
                                    </p:set>
                                    <p:anim calcmode="lin" valueType="num">
                                      <p:cBhvr additive="base">
                                        <p:cTn id="37" dur="500" fill="hold"/>
                                        <p:tgtEl>
                                          <p:spTgt spid="52326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326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lang="en-US" sz="6100">
                <a:solidFill>
                  <a:schemeClr val="hlink"/>
                </a:solidFill>
                <a:latin typeface="Arial Black" pitchFamily="34" charset="0"/>
              </a:rPr>
              <a:t>Ribosome</a:t>
            </a:r>
          </a:p>
        </p:txBody>
      </p:sp>
      <p:sp>
        <p:nvSpPr>
          <p:cNvPr id="525316" name="Rectangle 4"/>
          <p:cNvSpPr>
            <a:spLocks noGrp="1" noChangeArrowheads="1"/>
          </p:cNvSpPr>
          <p:nvPr>
            <p:ph type="body" sz="half" idx="1"/>
          </p:nvPr>
        </p:nvSpPr>
        <p:spPr>
          <a:xfrm>
            <a:off x="493713" y="1706563"/>
            <a:ext cx="4360862" cy="4837112"/>
          </a:xfrm>
        </p:spPr>
        <p:txBody>
          <a:bodyPr/>
          <a:lstStyle/>
          <a:p>
            <a:r>
              <a:rPr lang="en-US" sz="3000" dirty="0"/>
              <a:t>Site of protein </a:t>
            </a:r>
            <a:r>
              <a:rPr lang="en-US" sz="3000" dirty="0">
                <a:solidFill>
                  <a:schemeClr val="folHlink"/>
                </a:solidFill>
              </a:rPr>
              <a:t>synthesis</a:t>
            </a:r>
          </a:p>
          <a:p>
            <a:r>
              <a:rPr lang="en-US" sz="3000" dirty="0"/>
              <a:t>Found attached to rough ER or floating free in </a:t>
            </a:r>
            <a:r>
              <a:rPr lang="en-US" sz="3000" dirty="0" smtClean="0"/>
              <a:t>cytoplasm</a:t>
            </a:r>
            <a:endParaRPr lang="en-US" sz="3000" dirty="0"/>
          </a:p>
          <a:p>
            <a:r>
              <a:rPr lang="en-US" sz="3000" dirty="0"/>
              <a:t>Produced in a part of the nucleus called the </a:t>
            </a:r>
            <a:r>
              <a:rPr lang="en-US" sz="3000" dirty="0">
                <a:solidFill>
                  <a:srgbClr val="FF0066"/>
                </a:solidFill>
              </a:rPr>
              <a:t>nucleolus</a:t>
            </a:r>
          </a:p>
        </p:txBody>
      </p:sp>
      <p:pic>
        <p:nvPicPr>
          <p:cNvPr id="525318" name="Picture 6" descr="ribosome"/>
          <p:cNvPicPr>
            <a:picLocks noGrp="1" noChangeAspect="1" noChangeArrowheads="1"/>
          </p:cNvPicPr>
          <p:nvPr>
            <p:ph sz="quarter" idx="2"/>
          </p:nvPr>
        </p:nvPicPr>
        <p:blipFill>
          <a:blip r:embed="rId3" cstate="print"/>
          <a:srcRect/>
          <a:stretch>
            <a:fillRect/>
          </a:stretch>
        </p:blipFill>
        <p:spPr>
          <a:xfrm>
            <a:off x="4940300" y="1952625"/>
            <a:ext cx="4441825" cy="3554413"/>
          </a:xfrm>
          <a:noFill/>
          <a:ln/>
        </p:spPr>
      </p:pic>
      <p:graphicFrame>
        <p:nvGraphicFramePr>
          <p:cNvPr id="525354" name="Group 42"/>
          <p:cNvGraphicFramePr>
            <a:graphicFrameLocks noGrp="1"/>
          </p:cNvGraphicFramePr>
          <p:nvPr>
            <p:ph sz="quarter" idx="3"/>
          </p:nvPr>
        </p:nvGraphicFramePr>
        <p:xfrm>
          <a:off x="5351463" y="5608638"/>
          <a:ext cx="4030662" cy="927100"/>
        </p:xfrm>
        <a:graphic>
          <a:graphicData uri="http://schemas.openxmlformats.org/drawingml/2006/table">
            <a:tbl>
              <a:tblPr/>
              <a:tblGrid>
                <a:gridCol w="4030662"/>
              </a:tblGrid>
              <a:tr h="927100">
                <a:tc>
                  <a:txBody>
                    <a:bodyPr/>
                    <a:lstStyle/>
                    <a:p>
                      <a:pPr marL="0" marR="0" lvl="0" indent="0" algn="ctr" defTabSz="982663"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That looks familiar…what is a </a:t>
                      </a:r>
                      <a:r>
                        <a:rPr kumimoji="0" lang="en-US" sz="2100" b="1" i="0" u="none" strike="noStrike" cap="none" normalizeH="0" baseline="0" smtClean="0">
                          <a:ln>
                            <a:noFill/>
                          </a:ln>
                          <a:solidFill>
                            <a:srgbClr val="FF9933"/>
                          </a:solidFill>
                          <a:effectLst>
                            <a:outerShdw blurRad="38100" dist="38100" dir="2700000" algn="tl">
                              <a:srgbClr val="000000"/>
                            </a:outerShdw>
                          </a:effectLst>
                          <a:latin typeface="Arial" charset="0"/>
                          <a:cs typeface="Arial" charset="0"/>
                        </a:rPr>
                        <a:t>polypeptide</a:t>
                      </a:r>
                      <a:r>
                        <a:rPr kumimoji="0" lang="en-US" sz="21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marL="98234" marR="98234" marT="49117" marB="491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5316">
                                            <p:txEl>
                                              <p:pRg st="0" end="0"/>
                                            </p:txEl>
                                          </p:spTgt>
                                        </p:tgtEl>
                                        <p:attrNameLst>
                                          <p:attrName>style.visibility</p:attrName>
                                        </p:attrNameLst>
                                      </p:cBhvr>
                                      <p:to>
                                        <p:strVal val="visible"/>
                                      </p:to>
                                    </p:set>
                                    <p:anim calcmode="lin" valueType="num">
                                      <p:cBhvr additive="base">
                                        <p:cTn id="7" dur="500" fill="hold"/>
                                        <p:tgtEl>
                                          <p:spTgt spid="525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5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5316">
                                            <p:txEl>
                                              <p:pRg st="1" end="1"/>
                                            </p:txEl>
                                          </p:spTgt>
                                        </p:tgtEl>
                                        <p:attrNameLst>
                                          <p:attrName>style.visibility</p:attrName>
                                        </p:attrNameLst>
                                      </p:cBhvr>
                                      <p:to>
                                        <p:strVal val="visible"/>
                                      </p:to>
                                    </p:set>
                                    <p:anim calcmode="lin" valueType="num">
                                      <p:cBhvr additive="base">
                                        <p:cTn id="13" dur="500" fill="hold"/>
                                        <p:tgtEl>
                                          <p:spTgt spid="525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5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5316">
                                            <p:txEl>
                                              <p:pRg st="2" end="2"/>
                                            </p:txEl>
                                          </p:spTgt>
                                        </p:tgtEl>
                                        <p:attrNameLst>
                                          <p:attrName>style.visibility</p:attrName>
                                        </p:attrNameLst>
                                      </p:cBhvr>
                                      <p:to>
                                        <p:strVal val="visible"/>
                                      </p:to>
                                    </p:set>
                                    <p:anim calcmode="lin" valueType="num">
                                      <p:cBhvr additive="base">
                                        <p:cTn id="19" dur="500" fill="hold"/>
                                        <p:tgtEl>
                                          <p:spTgt spid="525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5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253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25354"/>
                                        </p:tgtEl>
                                        <p:attrNameLst>
                                          <p:attrName>style.visibility</p:attrName>
                                        </p:attrNameLst>
                                      </p:cBhvr>
                                      <p:to>
                                        <p:strVal val="visible"/>
                                      </p:to>
                                    </p:set>
                                    <p:animEffect transition="in" filter="dissolve">
                                      <p:cBhvr>
                                        <p:cTn id="29" dur="500"/>
                                        <p:tgtEl>
                                          <p:spTgt spid="525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uiExpand="1" build="p"/>
    </p:bld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826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826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6462</TotalTime>
  <Words>920</Words>
  <Application>Microsoft Office PowerPoint</Application>
  <PresentationFormat>Custom</PresentationFormat>
  <Paragraphs>132</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Digital Dots</vt:lpstr>
      <vt:lpstr>Cell Structures, Functions and Transport</vt:lpstr>
      <vt:lpstr>Cell Organelles</vt:lpstr>
      <vt:lpstr>Cell Membrane</vt:lpstr>
      <vt:lpstr>Nucleus</vt:lpstr>
      <vt:lpstr>Slide 5</vt:lpstr>
      <vt:lpstr>Slide 6</vt:lpstr>
      <vt:lpstr>Cytoskeleton</vt:lpstr>
      <vt:lpstr>Endoplasmic Reticulum</vt:lpstr>
      <vt:lpstr>Ribosome</vt:lpstr>
      <vt:lpstr>Golgi Apparatus</vt:lpstr>
      <vt:lpstr>Lysosomes</vt:lpstr>
      <vt:lpstr>Mitochondria</vt:lpstr>
      <vt:lpstr>Slide 13</vt:lpstr>
      <vt:lpstr>Centriole</vt:lpstr>
      <vt:lpstr>Slide 15</vt:lpstr>
      <vt:lpstr>Chloroplast</vt:lpstr>
      <vt:lpstr>Cell Wall</vt:lpstr>
      <vt:lpstr>Vacuoles</vt:lpstr>
      <vt:lpstr>Slide 19</vt:lpstr>
      <vt:lpstr>Eukaryotic Cell Organelles and Function</vt:lpstr>
      <vt:lpstr>Quick Review</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Organelles</dc:title>
  <dc:creator>Jessica Beauchemin</dc:creator>
  <cp:lastModifiedBy>Administrator</cp:lastModifiedBy>
  <cp:revision>40</cp:revision>
  <cp:lastPrinted>1601-01-01T00:00:00Z</cp:lastPrinted>
  <dcterms:created xsi:type="dcterms:W3CDTF">2005-03-03T01:39:46Z</dcterms:created>
  <dcterms:modified xsi:type="dcterms:W3CDTF">2009-09-15T13:46:58Z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