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1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5F5F5F"/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7" autoAdjust="0"/>
  </p:normalViewPr>
  <p:slideViewPr>
    <p:cSldViewPr>
      <p:cViewPr varScale="1">
        <p:scale>
          <a:sx n="65" d="100"/>
          <a:sy n="65" d="100"/>
        </p:scale>
        <p:origin x="-108" y="-216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27A8410-7FDC-4ABD-9BB2-EC6F52DE1E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7AE5405C-B84C-408B-97BB-77637A92F5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F171FC2F-3F20-4E29-979A-8B45AA6573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B6A95A-7639-4ACB-A4E7-F0BE12C8EA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7F5AEB-2A76-4E1A-BDA0-1177A503FE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B401E-EAE3-4B57-912F-65016E6908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41B93-7DE0-45CC-A973-2829FEE9D2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F00AD-5AB5-499D-BFC7-9FD97ADEA1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CC65E-3FD2-4921-A498-6F69253930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590F57-1532-4EB0-B0A4-8FF097949C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13915-AB3C-441F-9677-1FD0FD5D2D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CC45-3020-4239-82DD-C2B26F3114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71D2A-842F-4FFF-B29D-80945E5E3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B3BF1FB8-4D38-4E0B-BE63-237A5C0DE9B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838200"/>
            <a:ext cx="7924800" cy="1752600"/>
          </a:xfrm>
        </p:spPr>
        <p:txBody>
          <a:bodyPr/>
          <a:lstStyle/>
          <a:p>
            <a:r>
              <a:rPr lang="en-US" sz="3500" dirty="0" smtClean="0"/>
              <a:t>Measurement</a:t>
            </a:r>
            <a:endParaRPr lang="en-US" sz="350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9144000" cy="1298575"/>
          </a:xfrm>
        </p:spPr>
        <p:txBody>
          <a:bodyPr/>
          <a:lstStyle/>
          <a:p>
            <a:r>
              <a:rPr lang="en-US" dirty="0" smtClean="0"/>
              <a:t>SI Units</a:t>
            </a:r>
            <a:endParaRPr lang="en-US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114800"/>
          </a:xfrm>
        </p:spPr>
        <p:txBody>
          <a:bodyPr/>
          <a:lstStyle/>
          <a:p>
            <a:pPr algn="l"/>
            <a:r>
              <a:rPr lang="en-US" sz="3200" dirty="0" smtClean="0"/>
              <a:t>Scientists use the same international system for measurement called SI units</a:t>
            </a:r>
          </a:p>
          <a:p>
            <a:pPr lvl="1" algn="l"/>
            <a:r>
              <a:rPr lang="en-US" sz="2800" dirty="0" smtClean="0"/>
              <a:t>Short for </a:t>
            </a:r>
            <a:r>
              <a:rPr lang="en-US" sz="2800" dirty="0" err="1" smtClean="0"/>
              <a:t>Systeme</a:t>
            </a:r>
            <a:r>
              <a:rPr lang="en-US" sz="2800" dirty="0" smtClean="0"/>
              <a:t> </a:t>
            </a:r>
            <a:r>
              <a:rPr lang="en-US" sz="2800" dirty="0" err="1" smtClean="0"/>
              <a:t>Internationale</a:t>
            </a:r>
            <a:r>
              <a:rPr lang="en-US" sz="2800" dirty="0" smtClean="0"/>
              <a:t> </a:t>
            </a:r>
            <a:r>
              <a:rPr lang="en-US" sz="2800" dirty="0" err="1" smtClean="0"/>
              <a:t>d’Unites</a:t>
            </a:r>
            <a:r>
              <a:rPr lang="en-US" sz="2800" dirty="0" smtClean="0"/>
              <a:t> (French)</a:t>
            </a:r>
          </a:p>
          <a:p>
            <a:pPr lvl="1" algn="l"/>
            <a:r>
              <a:rPr lang="en-US" sz="2800" dirty="0" smtClean="0"/>
              <a:t>Helps scientists compare research from around the world</a:t>
            </a:r>
          </a:p>
          <a:p>
            <a:pPr lvl="1" algn="l"/>
            <a:r>
              <a:rPr lang="en-US" sz="2800" dirty="0" smtClean="0"/>
              <a:t>Built on 7 metric base units</a:t>
            </a:r>
            <a:endParaRPr lang="en-US" sz="28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 Units</a:t>
            </a:r>
            <a:endParaRPr lang="en-US" dirty="0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533400" y="1905000"/>
            <a:ext cx="8001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F5F5F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Big 5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0" y="2590800"/>
          <a:ext cx="62484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3124200"/>
              </a:tblGrid>
              <a:tr h="5943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Measurement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Unit</a:t>
                      </a:r>
                      <a:endParaRPr lang="en-US" sz="2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Length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Meters (m)</a:t>
                      </a:r>
                      <a:endParaRPr lang="en-US" sz="2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Kilograms</a:t>
                      </a:r>
                      <a:r>
                        <a:rPr lang="en-US" sz="2800" baseline="0" dirty="0" smtClean="0"/>
                        <a:t> (kg)</a:t>
                      </a:r>
                      <a:endParaRPr lang="en-US" sz="2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Time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Seconds</a:t>
                      </a:r>
                      <a:r>
                        <a:rPr lang="en-US" sz="2800" baseline="0" dirty="0" smtClean="0"/>
                        <a:t> (s)</a:t>
                      </a:r>
                      <a:endParaRPr lang="en-US" sz="2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Amount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Moles (mol)</a:t>
                      </a:r>
                      <a:endParaRPr lang="en-US" sz="2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Temperature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Kelvin (K)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Prefixes </a:t>
            </a:r>
            <a:endParaRPr lang="en-US" dirty="0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267200"/>
          </a:xfrm>
        </p:spPr>
        <p:txBody>
          <a:bodyPr/>
          <a:lstStyle/>
          <a:p>
            <a:pPr algn="l"/>
            <a:r>
              <a:rPr lang="en-US" sz="2000" dirty="0" smtClean="0"/>
              <a:t>Metric prefixes are made to make base units larger or smaller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 smtClean="0"/>
              <a:t>REMEMBER:</a:t>
            </a:r>
          </a:p>
          <a:p>
            <a:pPr>
              <a:buNone/>
            </a:pPr>
            <a:r>
              <a:rPr lang="en-US" sz="2000" u="sng" dirty="0" smtClean="0"/>
              <a:t>K</a:t>
            </a:r>
            <a:r>
              <a:rPr lang="en-US" sz="2000" dirty="0" smtClean="0"/>
              <a:t>ing </a:t>
            </a:r>
            <a:r>
              <a:rPr lang="en-US" sz="2000" u="sng" dirty="0" smtClean="0"/>
              <a:t>H</a:t>
            </a:r>
            <a:r>
              <a:rPr lang="en-US" sz="2000" dirty="0" smtClean="0"/>
              <a:t>enry </a:t>
            </a:r>
            <a:r>
              <a:rPr lang="en-US" sz="2000" u="sng" dirty="0" smtClean="0"/>
              <a:t>D</a:t>
            </a:r>
            <a:r>
              <a:rPr lang="en-US" sz="2000" dirty="0" smtClean="0"/>
              <a:t>ied </a:t>
            </a:r>
            <a:r>
              <a:rPr lang="en-US" sz="2000" u="sng" dirty="0" smtClean="0"/>
              <a:t>B</a:t>
            </a:r>
            <a:r>
              <a:rPr lang="en-US" sz="2000" dirty="0" smtClean="0"/>
              <a:t>y </a:t>
            </a:r>
            <a:r>
              <a:rPr lang="en-US" sz="2000" u="sng" dirty="0" smtClean="0"/>
              <a:t>D</a:t>
            </a:r>
            <a:r>
              <a:rPr lang="en-US" sz="2000" dirty="0" smtClean="0"/>
              <a:t>rinking </a:t>
            </a:r>
            <a:r>
              <a:rPr lang="en-US" sz="2000" u="sng" dirty="0" smtClean="0"/>
              <a:t>C</a:t>
            </a:r>
            <a:r>
              <a:rPr lang="en-US" sz="2000" dirty="0" smtClean="0"/>
              <a:t>hocolate </a:t>
            </a:r>
            <a:r>
              <a:rPr lang="en-US" sz="2000" u="sng" dirty="0" smtClean="0"/>
              <a:t>M</a:t>
            </a:r>
            <a:r>
              <a:rPr lang="en-US" sz="2000" dirty="0" smtClean="0"/>
              <a:t>ilk</a:t>
            </a:r>
            <a:endParaRPr lang="en-US" sz="20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3276600"/>
          <a:ext cx="7848600" cy="3235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56658"/>
                <a:gridCol w="1772265"/>
                <a:gridCol w="421967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Prefix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Unit Abbreviation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Meaning (__ plug in a base unit of g,</a:t>
                      </a:r>
                      <a:r>
                        <a:rPr lang="en-US" baseline="0" dirty="0" smtClean="0"/>
                        <a:t> L, or m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 __ = 1 k__</a:t>
                      </a:r>
                      <a:r>
                        <a:rPr lang="en-US" baseline="0" dirty="0" smtClean="0"/>
                        <a:t> (i.e. 1000 m = 1 km)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Hecto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__</a:t>
                      </a:r>
                      <a:r>
                        <a:rPr lang="en-US" baseline="0" dirty="0" smtClean="0"/>
                        <a:t> = 1 h__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___ = 1 </a:t>
                      </a:r>
                      <a:r>
                        <a:rPr lang="en-US" dirty="0" err="1" smtClean="0"/>
                        <a:t>da</a:t>
                      </a:r>
                      <a:r>
                        <a:rPr lang="en-US" dirty="0" smtClean="0"/>
                        <a:t>___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Base (No</a:t>
                      </a:r>
                      <a:r>
                        <a:rPr lang="en-US" baseline="0" dirty="0" smtClean="0"/>
                        <a:t> Prefix)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 or L</a:t>
                      </a:r>
                      <a:r>
                        <a:rPr lang="en-US" baseline="0" dirty="0" smtClean="0"/>
                        <a:t> or 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Base unit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___</a:t>
                      </a:r>
                      <a:r>
                        <a:rPr lang="en-US" baseline="0" dirty="0" smtClean="0"/>
                        <a:t> = 10 d ___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Centi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___ = 100 c ___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Milli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___ = 1000 m ___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Conversions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77200" cy="4267200"/>
          </a:xfrm>
        </p:spPr>
        <p:txBody>
          <a:bodyPr/>
          <a:lstStyle/>
          <a:p>
            <a:pPr algn="l"/>
            <a:r>
              <a:rPr lang="en-US" sz="2400" b="1" dirty="0" smtClean="0"/>
              <a:t>Temperature Scales</a:t>
            </a:r>
          </a:p>
          <a:p>
            <a:pPr lvl="1" algn="l"/>
            <a:r>
              <a:rPr lang="en-US" sz="2000" b="1" dirty="0" smtClean="0"/>
              <a:t>Fahrenheit</a:t>
            </a:r>
            <a:r>
              <a:rPr lang="en-US" sz="2000" dirty="0" smtClean="0"/>
              <a:t> (°F)</a:t>
            </a:r>
          </a:p>
          <a:p>
            <a:pPr lvl="2" algn="l"/>
            <a:r>
              <a:rPr lang="en-US" sz="2000" dirty="0" smtClean="0"/>
              <a:t>Daily temp… not scientific</a:t>
            </a:r>
          </a:p>
          <a:p>
            <a:pPr lvl="1" algn="l"/>
            <a:r>
              <a:rPr lang="en-US" sz="2000" b="1" dirty="0" smtClean="0"/>
              <a:t>Celsius</a:t>
            </a:r>
            <a:r>
              <a:rPr lang="en-US" sz="2000" dirty="0" smtClean="0"/>
              <a:t> (°C)</a:t>
            </a:r>
          </a:p>
          <a:p>
            <a:pPr lvl="2" algn="l"/>
            <a:r>
              <a:rPr lang="en-US" sz="2000" dirty="0" smtClean="0"/>
              <a:t>Freezing point of water = 0°C</a:t>
            </a:r>
          </a:p>
          <a:p>
            <a:pPr lvl="2" algn="l"/>
            <a:r>
              <a:rPr lang="en-US" sz="2000" dirty="0" smtClean="0"/>
              <a:t>Boiling point of water = 100°C</a:t>
            </a:r>
          </a:p>
          <a:p>
            <a:pPr lvl="1" algn="l"/>
            <a:r>
              <a:rPr lang="en-US" sz="2000" b="1" dirty="0" smtClean="0"/>
              <a:t>Kelvin</a:t>
            </a:r>
            <a:r>
              <a:rPr lang="en-US" sz="2000" dirty="0" smtClean="0"/>
              <a:t> (K)</a:t>
            </a:r>
          </a:p>
          <a:p>
            <a:pPr lvl="2" algn="l"/>
            <a:r>
              <a:rPr lang="en-US" sz="2000" dirty="0" smtClean="0"/>
              <a:t>SI unit of Temperature</a:t>
            </a:r>
          </a:p>
          <a:p>
            <a:pPr algn="l"/>
            <a:r>
              <a:rPr lang="en-US" sz="2400" b="1" dirty="0" smtClean="0"/>
              <a:t>Absolute Zero</a:t>
            </a:r>
          </a:p>
          <a:p>
            <a:pPr lvl="1" algn="l"/>
            <a:r>
              <a:rPr lang="en-US" sz="2000" dirty="0" smtClean="0"/>
              <a:t>0 K</a:t>
            </a:r>
          </a:p>
          <a:p>
            <a:pPr lvl="1" algn="l"/>
            <a:r>
              <a:rPr lang="en-US" sz="2000" dirty="0" smtClean="0"/>
              <a:t>When all motion stops</a:t>
            </a:r>
          </a:p>
          <a:p>
            <a:pPr lvl="1" algn="l"/>
            <a:r>
              <a:rPr lang="en-US" sz="2000" dirty="0" smtClean="0"/>
              <a:t>We have gotten to a millionth of a degree but never 0 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Conversions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981200"/>
            <a:ext cx="5791200" cy="4267200"/>
          </a:xfrm>
        </p:spPr>
        <p:txBody>
          <a:bodyPr/>
          <a:lstStyle/>
          <a:p>
            <a:pPr algn="l"/>
            <a:r>
              <a:rPr lang="en-US" sz="2800" dirty="0" smtClean="0"/>
              <a:t>1 °C = 1 K</a:t>
            </a:r>
          </a:p>
          <a:p>
            <a:pPr algn="l">
              <a:buNone/>
            </a:pPr>
            <a:endParaRPr lang="en-US" sz="2800" dirty="0" smtClean="0"/>
          </a:p>
          <a:p>
            <a:pPr algn="l"/>
            <a:r>
              <a:rPr lang="en-US" sz="2800" dirty="0" smtClean="0"/>
              <a:t>Changing FROM °C </a:t>
            </a:r>
            <a:r>
              <a:rPr lang="en-US" sz="2800" dirty="0" smtClean="0">
                <a:sym typeface="Wingdings" pitchFamily="2" charset="2"/>
              </a:rPr>
              <a:t> K</a:t>
            </a:r>
          </a:p>
          <a:p>
            <a:pPr>
              <a:buNone/>
            </a:pPr>
            <a:r>
              <a:rPr lang="en-US" sz="2800" dirty="0" smtClean="0"/>
              <a:t>°C + 273 = K</a:t>
            </a:r>
          </a:p>
          <a:p>
            <a:pPr algn="l"/>
            <a:endParaRPr lang="en-US" sz="2800" dirty="0" smtClean="0"/>
          </a:p>
          <a:p>
            <a:pPr algn="l"/>
            <a:r>
              <a:rPr lang="en-US" sz="2800" dirty="0" smtClean="0"/>
              <a:t>Changing FROM Kelvin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°C</a:t>
            </a:r>
          </a:p>
          <a:p>
            <a:pPr>
              <a:buNone/>
            </a:pPr>
            <a:r>
              <a:rPr lang="en-US" sz="2800" dirty="0" smtClean="0"/>
              <a:t>K-273 = °C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the Following…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05000"/>
            <a:ext cx="7315200" cy="4343400"/>
          </a:xfrm>
        </p:spPr>
        <p:txBody>
          <a:bodyPr/>
          <a:lstStyle/>
          <a:p>
            <a:pPr algn="l"/>
            <a:r>
              <a:rPr lang="en-US" sz="2400" dirty="0" smtClean="0"/>
              <a:t>25 ° C = ______ K</a:t>
            </a:r>
            <a:br>
              <a:rPr lang="en-US" sz="2400" dirty="0" smtClean="0"/>
            </a:br>
            <a:endParaRPr lang="en-US" sz="2400" dirty="0" smtClean="0"/>
          </a:p>
          <a:p>
            <a:pPr algn="l"/>
            <a:r>
              <a:rPr lang="en-US" sz="2400" dirty="0" smtClean="0"/>
              <a:t>123 ° C = _______ K</a:t>
            </a:r>
            <a:br>
              <a:rPr lang="en-US" sz="2400" dirty="0" smtClean="0"/>
            </a:br>
            <a:endParaRPr lang="en-US" sz="2400" dirty="0" smtClean="0"/>
          </a:p>
          <a:p>
            <a:pPr algn="l"/>
            <a:r>
              <a:rPr lang="en-US" sz="2400" dirty="0" smtClean="0"/>
              <a:t>853 K = _______ ° C</a:t>
            </a:r>
            <a:br>
              <a:rPr lang="en-US" sz="2400" dirty="0" smtClean="0"/>
            </a:br>
            <a:endParaRPr lang="en-US" sz="2400" dirty="0" smtClean="0"/>
          </a:p>
          <a:p>
            <a:pPr algn="l"/>
            <a:r>
              <a:rPr lang="en-US" sz="2400" dirty="0" smtClean="0"/>
              <a:t>87.89 K =  _______ °C</a:t>
            </a:r>
            <a:br>
              <a:rPr lang="en-US" sz="2400" dirty="0" smtClean="0"/>
            </a:br>
            <a:endParaRPr lang="en-US" sz="2400" dirty="0" smtClean="0"/>
          </a:p>
          <a:p>
            <a:pPr algn="l"/>
            <a:r>
              <a:rPr lang="en-US" sz="2400" dirty="0" smtClean="0"/>
              <a:t>0 °C = _____ K</a:t>
            </a:r>
            <a:br>
              <a:rPr lang="en-US" sz="2400" dirty="0" smtClean="0"/>
            </a:br>
            <a:endParaRPr lang="en-US" sz="2400" dirty="0" smtClean="0"/>
          </a:p>
          <a:p>
            <a:pPr algn="l"/>
            <a:r>
              <a:rPr lang="en-US" sz="2400" dirty="0" smtClean="0"/>
              <a:t>0 K = ______ °C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298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2667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396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590800" y="35052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580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42672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-185.11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51054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273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0" y="58674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-273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819150"/>
            <a:ext cx="8458200" cy="990600"/>
          </a:xfrm>
        </p:spPr>
        <p:txBody>
          <a:bodyPr/>
          <a:lstStyle/>
          <a:p>
            <a:r>
              <a:rPr lang="en-US" dirty="0" smtClean="0"/>
              <a:t>Density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7162800" cy="4267200"/>
          </a:xfrm>
        </p:spPr>
        <p:txBody>
          <a:bodyPr/>
          <a:lstStyle/>
          <a:p>
            <a:pPr algn="l"/>
            <a:r>
              <a:rPr lang="en-US" sz="2000" dirty="0" smtClean="0">
                <a:latin typeface="Arial Rounded MT Bold" pitchFamily="34" charset="0"/>
              </a:rPr>
              <a:t>Density – ratio of mass of an object to its volume</a:t>
            </a:r>
          </a:p>
          <a:p>
            <a:pPr algn="l"/>
            <a:endParaRPr lang="en-US" sz="2000" dirty="0">
              <a:latin typeface="Arial Rounded MT Bold" pitchFamily="34" charset="0"/>
            </a:endParaRPr>
          </a:p>
          <a:p>
            <a:pPr algn="l"/>
            <a:r>
              <a:rPr lang="en-US" sz="2000" dirty="0" smtClean="0">
                <a:latin typeface="Arial Rounded MT Bold" pitchFamily="34" charset="0"/>
              </a:rPr>
              <a:t>Density = 	</a:t>
            </a:r>
            <a:r>
              <a:rPr lang="en-US" sz="2000" u="sng" dirty="0" smtClean="0">
                <a:latin typeface="Arial Rounded MT Bold" pitchFamily="34" charset="0"/>
              </a:rPr>
              <a:t>Mass</a:t>
            </a:r>
          </a:p>
          <a:p>
            <a:pPr algn="l">
              <a:buNone/>
            </a:pPr>
            <a:r>
              <a:rPr lang="en-US" sz="2000" dirty="0" smtClean="0">
                <a:latin typeface="Arial Rounded MT Bold" pitchFamily="34" charset="0"/>
              </a:rPr>
              <a:t>			Volume</a:t>
            </a:r>
          </a:p>
          <a:p>
            <a:pPr algn="l">
              <a:buNone/>
            </a:pPr>
            <a:endParaRPr lang="en-US" sz="2000" dirty="0">
              <a:latin typeface="Arial Rounded MT Bold" pitchFamily="34" charset="0"/>
            </a:endParaRPr>
          </a:p>
          <a:p>
            <a:pPr algn="l">
              <a:buNone/>
            </a:pPr>
            <a:endParaRPr lang="en-US" sz="2000" dirty="0" smtClean="0">
              <a:latin typeface="Arial Rounded MT Bold" pitchFamily="34" charset="0"/>
            </a:endParaRPr>
          </a:p>
          <a:p>
            <a:pPr algn="l"/>
            <a:r>
              <a:rPr lang="en-US" sz="2000" dirty="0" smtClean="0">
                <a:latin typeface="Arial Rounded MT Bold" pitchFamily="34" charset="0"/>
              </a:rPr>
              <a:t>The density of water = 1.0 g/</a:t>
            </a:r>
            <a:r>
              <a:rPr lang="en-US" sz="2000" dirty="0" err="1" smtClean="0">
                <a:latin typeface="Arial Rounded MT Bold" pitchFamily="34" charset="0"/>
              </a:rPr>
              <a:t>mL</a:t>
            </a:r>
            <a:endParaRPr lang="en-US" sz="2000" dirty="0" smtClean="0">
              <a:latin typeface="Arial Rounded MT Bold" pitchFamily="34" charset="0"/>
            </a:endParaRPr>
          </a:p>
          <a:p>
            <a:pPr lvl="1" algn="l"/>
            <a:r>
              <a:rPr lang="en-US" sz="1800" dirty="0" smtClean="0">
                <a:latin typeface="Arial Rounded MT Bold" pitchFamily="34" charset="0"/>
              </a:rPr>
              <a:t>If density is &gt; 1, object will sink</a:t>
            </a:r>
          </a:p>
          <a:p>
            <a:pPr lvl="1" algn="l"/>
            <a:r>
              <a:rPr lang="en-US" sz="1800" dirty="0" smtClean="0">
                <a:latin typeface="Arial Rounded MT Bold" pitchFamily="34" charset="0"/>
              </a:rPr>
              <a:t>If density is &lt; 1, object will float</a:t>
            </a:r>
          </a:p>
        </p:txBody>
      </p:sp>
      <p:sp>
        <p:nvSpPr>
          <p:cNvPr id="6" name="Isosceles Triangle 5"/>
          <p:cNvSpPr/>
          <p:nvPr/>
        </p:nvSpPr>
        <p:spPr bwMode="auto">
          <a:xfrm>
            <a:off x="5791200" y="2438400"/>
            <a:ext cx="2362200" cy="1981200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>
            <a:stCxn id="6" idx="1"/>
            <a:endCxn id="6" idx="5"/>
          </p:cNvCxnSpPr>
          <p:nvPr/>
        </p:nvCxnSpPr>
        <p:spPr bwMode="auto">
          <a:xfrm rot="10800000" flipH="1">
            <a:off x="6381750" y="3429000"/>
            <a:ext cx="11811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0" name="Straight Connector 9"/>
          <p:cNvCxnSpPr>
            <a:stCxn id="6" idx="3"/>
          </p:cNvCxnSpPr>
          <p:nvPr/>
        </p:nvCxnSpPr>
        <p:spPr bwMode="auto">
          <a:xfrm rot="5400000" flipH="1">
            <a:off x="6457950" y="3905250"/>
            <a:ext cx="990600" cy="381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6629400" y="3048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Mass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810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Volume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3810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Density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81600" y="4495800"/>
            <a:ext cx="342900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Common Units</a:t>
            </a:r>
            <a:r>
              <a:rPr lang="en-US" u="sng" dirty="0" smtClean="0"/>
              <a:t>:</a:t>
            </a:r>
          </a:p>
          <a:p>
            <a:endParaRPr lang="en-US" u="sng" dirty="0" smtClean="0"/>
          </a:p>
          <a:p>
            <a:r>
              <a:rPr lang="en-US" b="1" dirty="0" smtClean="0"/>
              <a:t>Mass</a:t>
            </a:r>
            <a:r>
              <a:rPr lang="en-US" dirty="0" smtClean="0"/>
              <a:t>: g, kg, lbs</a:t>
            </a:r>
          </a:p>
          <a:p>
            <a:endParaRPr lang="en-US" dirty="0" smtClean="0"/>
          </a:p>
          <a:p>
            <a:r>
              <a:rPr lang="en-US" b="1" dirty="0" smtClean="0"/>
              <a:t>Volume</a:t>
            </a:r>
            <a:r>
              <a:rPr lang="en-US" dirty="0" smtClean="0"/>
              <a:t>: L, </a:t>
            </a:r>
            <a:r>
              <a:rPr lang="en-US" dirty="0" err="1" smtClean="0"/>
              <a:t>mL</a:t>
            </a:r>
            <a:r>
              <a:rPr lang="en-US" dirty="0" smtClean="0"/>
              <a:t>, gal., qt., cm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 </a:t>
            </a:r>
          </a:p>
          <a:p>
            <a:r>
              <a:rPr lang="en-US" b="1" dirty="0" smtClean="0"/>
              <a:t>Density</a:t>
            </a:r>
            <a:r>
              <a:rPr lang="en-US" dirty="0" smtClean="0"/>
              <a:t>: g/</a:t>
            </a:r>
            <a:r>
              <a:rPr lang="en-US" dirty="0" err="1" smtClean="0"/>
              <a:t>mL</a:t>
            </a:r>
            <a:r>
              <a:rPr lang="en-US" dirty="0" smtClean="0"/>
              <a:t>; lbs/gal; g/cm</a:t>
            </a:r>
            <a:r>
              <a:rPr lang="en-US" baseline="30000" dirty="0" smtClean="0"/>
              <a:t>3</a:t>
            </a:r>
            <a:endParaRPr lang="en-US" dirty="0"/>
          </a:p>
          <a:p>
            <a:endParaRPr lang="en-US" baseline="30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47</TotalTime>
  <Words>329</Words>
  <Application>Microsoft Office PowerPoint</Application>
  <PresentationFormat>On-screen Show (4:3)</PresentationFormat>
  <Paragraphs>104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Presentation for science fair project</vt:lpstr>
      <vt:lpstr>Measurement</vt:lpstr>
      <vt:lpstr>SI Units</vt:lpstr>
      <vt:lpstr>SI Units</vt:lpstr>
      <vt:lpstr>Metric Prefixes </vt:lpstr>
      <vt:lpstr>Temperature Conversions</vt:lpstr>
      <vt:lpstr>Temperature Conversions</vt:lpstr>
      <vt:lpstr>Convert the Following…</vt:lpstr>
      <vt:lpstr>Density</vt:lpstr>
    </vt:vector>
  </TitlesOfParts>
  <Manager/>
  <Company>LWHS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</dc:title>
  <dc:subject/>
  <dc:creator>Administrator</dc:creator>
  <cp:keywords/>
  <dc:description/>
  <cp:lastModifiedBy>Administrator</cp:lastModifiedBy>
  <cp:revision>6</cp:revision>
  <cp:lastPrinted>1601-01-01T00:00:00Z</cp:lastPrinted>
  <dcterms:created xsi:type="dcterms:W3CDTF">2010-03-11T18:42:24Z</dcterms:created>
  <dcterms:modified xsi:type="dcterms:W3CDTF">2010-03-11T20:32:46Z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