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3CC1610-F744-44DD-9151-39223B9D52DA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715BCDD-A620-424E-AA63-24E751833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Photosynthesis</a:t>
            </a:r>
            <a:endParaRPr lang="en-US" dirty="0"/>
          </a:p>
        </p:txBody>
      </p:sp>
      <p:pic>
        <p:nvPicPr>
          <p:cNvPr id="6" name="Content Placeholder 5" descr="http://www.biologyjunction.com/images/transpul2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90800"/>
            <a:ext cx="7162800" cy="3352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31943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www.biologyjunction.com/images/modphotopigments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43000"/>
            <a:ext cx="6705600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938306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VII. </a:t>
            </a:r>
            <a:r>
              <a:rPr lang="en-US" sz="3600" b="1" dirty="0"/>
              <a:t>Overview of </a:t>
            </a:r>
            <a:r>
              <a:rPr lang="en-US" sz="3600" b="1" dirty="0" smtClean="0"/>
              <a:t>Photosynthesis</a:t>
            </a:r>
            <a:r>
              <a:rPr lang="en-US" sz="3600" b="1" dirty="0"/>
              <a:t>       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/>
              <a:t>6CO</a:t>
            </a:r>
            <a:r>
              <a:rPr lang="en-US" sz="3600" b="1" baseline="-25000" dirty="0"/>
              <a:t>2</a:t>
            </a:r>
            <a:r>
              <a:rPr lang="en-US" sz="3600" b="1" dirty="0"/>
              <a:t> + 6H</a:t>
            </a:r>
            <a:r>
              <a:rPr lang="en-US" sz="3600" b="1" baseline="-25000" dirty="0"/>
              <a:t>2</a:t>
            </a:r>
            <a:r>
              <a:rPr lang="en-US" sz="3600" b="1" dirty="0"/>
              <a:t>O C</a:t>
            </a:r>
            <a:r>
              <a:rPr lang="en-US" sz="3600" b="1" baseline="-25000" dirty="0"/>
              <a:t>6</a:t>
            </a:r>
            <a:r>
              <a:rPr lang="en-US" sz="3600" b="1" dirty="0"/>
              <a:t>H</a:t>
            </a:r>
            <a:r>
              <a:rPr lang="en-US" sz="3600" b="1" baseline="-25000" dirty="0"/>
              <a:t>12</a:t>
            </a:r>
            <a:r>
              <a:rPr lang="en-US" sz="3600" b="1" dirty="0"/>
              <a:t>O</a:t>
            </a:r>
            <a:r>
              <a:rPr lang="en-US" sz="3600" b="1" baseline="-25000" dirty="0"/>
              <a:t>6</a:t>
            </a:r>
            <a:r>
              <a:rPr lang="en-US" sz="3600" b="1" dirty="0"/>
              <a:t> + </a:t>
            </a:r>
            <a:r>
              <a:rPr lang="en-US" sz="3600" b="1" dirty="0" smtClean="0"/>
              <a:t>6O</a:t>
            </a:r>
            <a:r>
              <a:rPr lang="en-US" sz="3600" b="1" baseline="-25000" dirty="0" smtClean="0"/>
              <a:t>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Photosynthesis is not a simple one step reaction but a biochemical pathway involving many steps </a:t>
            </a:r>
            <a:endParaRPr lang="en-US" dirty="0"/>
          </a:p>
          <a:p>
            <a:pPr lvl="0"/>
            <a:r>
              <a:rPr lang="en-US" b="1" dirty="0"/>
              <a:t>This complex reaction can be broken down into  two reaction systems --- </a:t>
            </a:r>
            <a:r>
              <a:rPr lang="en-US" b="1" i="1" dirty="0"/>
              <a:t>light dependent </a:t>
            </a:r>
            <a:r>
              <a:rPr lang="en-US" b="1" dirty="0"/>
              <a:t>&amp;</a:t>
            </a:r>
            <a:r>
              <a:rPr lang="en-US" b="1" i="1" dirty="0"/>
              <a:t> light independent </a:t>
            </a:r>
            <a:r>
              <a:rPr lang="en-US" b="1" dirty="0"/>
              <a:t>or</a:t>
            </a:r>
            <a:r>
              <a:rPr lang="en-US" b="1" i="1" dirty="0"/>
              <a:t> dark reactions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8394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Light Reaction: 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    H</a:t>
            </a:r>
            <a:r>
              <a:rPr lang="en-US" b="1" baseline="-25000" dirty="0"/>
              <a:t>2</a:t>
            </a:r>
            <a:r>
              <a:rPr lang="en-US" b="1" dirty="0"/>
              <a:t>O O</a:t>
            </a:r>
            <a:r>
              <a:rPr lang="en-US" b="1" baseline="-25000" dirty="0"/>
              <a:t>2</a:t>
            </a:r>
            <a:r>
              <a:rPr lang="en-US" b="1" dirty="0"/>
              <a:t> + ATP + NADPH</a:t>
            </a:r>
            <a:r>
              <a:rPr lang="en-US" b="1" baseline="-25000" dirty="0"/>
              <a:t>2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b="1" u="sng" dirty="0" smtClean="0"/>
              <a:t>Water</a:t>
            </a:r>
            <a:r>
              <a:rPr lang="en-US" sz="2400" b="1" dirty="0" smtClean="0"/>
              <a:t> </a:t>
            </a:r>
            <a:r>
              <a:rPr lang="en-US" sz="2400" b="1" dirty="0"/>
              <a:t>is split, giving off </a:t>
            </a:r>
            <a:r>
              <a:rPr lang="en-US" sz="2400" b="1" u="sng" dirty="0"/>
              <a:t>oxygen</a:t>
            </a:r>
            <a:r>
              <a:rPr lang="en-US" sz="2400" b="1" dirty="0"/>
              <a:t>.</a:t>
            </a:r>
            <a:r>
              <a:rPr lang="en-US" sz="2000" dirty="0"/>
              <a:t> </a:t>
            </a:r>
            <a:endParaRPr lang="en-US" sz="1800" dirty="0"/>
          </a:p>
          <a:p>
            <a:pPr lvl="1"/>
            <a:r>
              <a:rPr lang="en-US" sz="2400" b="1" dirty="0"/>
              <a:t>This system depends on sunlight for activation energy.</a:t>
            </a:r>
            <a:r>
              <a:rPr lang="en-US" sz="2000" dirty="0"/>
              <a:t> </a:t>
            </a:r>
            <a:endParaRPr lang="en-US" sz="1800" dirty="0"/>
          </a:p>
          <a:p>
            <a:r>
              <a:rPr lang="en-US" b="1" dirty="0"/>
              <a:t>Electrons are passed through a series of carriers and 1 </a:t>
            </a:r>
            <a:r>
              <a:rPr lang="en-US" b="1" u="sng" dirty="0"/>
              <a:t>ATP</a:t>
            </a:r>
            <a:r>
              <a:rPr lang="en-US" b="1" dirty="0"/>
              <a:t> (energy) and </a:t>
            </a:r>
            <a:r>
              <a:rPr lang="en-US" sz="3200" u="sng" dirty="0"/>
              <a:t>NADPH</a:t>
            </a:r>
            <a:r>
              <a:rPr lang="en-US" sz="3200" u="sng" baseline="-25000" dirty="0"/>
              <a:t>2</a:t>
            </a:r>
            <a:r>
              <a:rPr lang="en-US" sz="3200" b="1" baseline="-25000" dirty="0"/>
              <a:t> </a:t>
            </a:r>
            <a:r>
              <a:rPr lang="en-US" b="1" dirty="0"/>
              <a:t>is produced.</a:t>
            </a:r>
            <a:r>
              <a:rPr lang="en-US" sz="20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8127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Dark Reaction: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 ATP </a:t>
            </a:r>
            <a:r>
              <a:rPr lang="en-US" b="1"/>
              <a:t>+ </a:t>
            </a:r>
            <a:r>
              <a:rPr lang="en-US" b="1" smtClean="0"/>
              <a:t>NADPH </a:t>
            </a:r>
            <a:r>
              <a:rPr lang="en-US" b="1" dirty="0"/>
              <a:t>+ CO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 smtClean="0"/>
              <a:t>+C</a:t>
            </a:r>
            <a:r>
              <a:rPr lang="en-US" b="1" baseline="-25000" dirty="0" smtClean="0"/>
              <a:t>6</a:t>
            </a:r>
            <a:r>
              <a:rPr lang="en-US" b="1" dirty="0" smtClean="0"/>
              <a:t>H</a:t>
            </a:r>
            <a:r>
              <a:rPr lang="en-US" b="1" baseline="-25000" dirty="0" smtClean="0"/>
              <a:t>12</a:t>
            </a:r>
            <a:r>
              <a:rPr lang="en-US" b="1" dirty="0" smtClean="0"/>
              <a:t>O</a:t>
            </a:r>
            <a:r>
              <a:rPr lang="en-US" b="1" baseline="-25000" dirty="0" smtClean="0"/>
              <a:t>6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lvl="1"/>
            <a:r>
              <a:rPr lang="en-US" sz="2400" b="1" u="sng" dirty="0"/>
              <a:t>Carbon dioxide</a:t>
            </a:r>
            <a:r>
              <a:rPr lang="en-US" sz="2400" b="1" dirty="0"/>
              <a:t> is split, providing carbon to make sugars.</a:t>
            </a:r>
            <a:r>
              <a:rPr lang="en-US" sz="2000" dirty="0"/>
              <a:t> </a:t>
            </a:r>
            <a:endParaRPr lang="en-US" sz="1800" dirty="0"/>
          </a:p>
          <a:p>
            <a:pPr lvl="1"/>
            <a:r>
              <a:rPr lang="en-US" sz="2400" b="1" dirty="0"/>
              <a:t>The ultimate product is </a:t>
            </a:r>
            <a:r>
              <a:rPr lang="en-US" sz="2400" b="1" u="sng" dirty="0"/>
              <a:t>glucose</a:t>
            </a:r>
            <a:r>
              <a:rPr lang="en-US" sz="2400" b="1" dirty="0"/>
              <a:t>.</a:t>
            </a:r>
            <a:r>
              <a:rPr lang="en-US" sz="2000" dirty="0"/>
              <a:t> </a:t>
            </a:r>
            <a:endParaRPr lang="en-US" sz="1800" dirty="0"/>
          </a:p>
          <a:p>
            <a:pPr lvl="1"/>
            <a:r>
              <a:rPr lang="en-US" sz="2400" b="1" dirty="0"/>
              <a:t>While this system depends on the </a:t>
            </a:r>
            <a:r>
              <a:rPr lang="en-US" sz="2400" b="1" u="sng" dirty="0"/>
              <a:t>products</a:t>
            </a:r>
            <a:r>
              <a:rPr lang="en-US" sz="2400" b="1" dirty="0"/>
              <a:t> from the light reactions, it does not directly require light energy.</a:t>
            </a:r>
            <a:r>
              <a:rPr lang="en-US" sz="2000" dirty="0"/>
              <a:t> </a:t>
            </a:r>
            <a:endParaRPr lang="en-US" sz="1800" dirty="0"/>
          </a:p>
          <a:p>
            <a:pPr lvl="1"/>
            <a:r>
              <a:rPr lang="en-US" sz="2400" b="1" dirty="0"/>
              <a:t>Includes the </a:t>
            </a:r>
            <a:r>
              <a:rPr lang="en-US" sz="2400" b="1" i="1" dirty="0"/>
              <a:t>Calvin Cycle</a:t>
            </a:r>
            <a:r>
              <a:rPr lang="en-US" sz="2400" b="1" dirty="0"/>
              <a:t>.</a:t>
            </a:r>
            <a:r>
              <a:rPr lang="en-US" sz="2000" dirty="0"/>
              <a:t> </a:t>
            </a:r>
            <a:endParaRPr lang="en-US" sz="1800" dirty="0"/>
          </a:p>
          <a:p>
            <a:pPr lvl="1"/>
            <a:r>
              <a:rPr lang="en-US" sz="2400" b="1" dirty="0"/>
              <a:t>Takes place in the </a:t>
            </a:r>
            <a:r>
              <a:rPr lang="en-US" sz="2400" b="1" dirty="0" err="1"/>
              <a:t>stroma</a:t>
            </a:r>
            <a:r>
              <a:rPr lang="en-US" sz="2400" b="1" dirty="0"/>
              <a:t>.</a:t>
            </a:r>
            <a:r>
              <a:rPr lang="en-US" sz="2000" dirty="0"/>
              <a:t> 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085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www.biologyjunction.com/images/c033f1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71600"/>
            <a:ext cx="6629399" cy="40259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90600" y="1969532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895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VIII. Calvin Cycle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The energy stored in ATP and NADPH during the Light Reactions is used in the Calvin cycle </a:t>
            </a:r>
            <a:endParaRPr lang="en-US" dirty="0"/>
          </a:p>
          <a:p>
            <a:pPr lvl="0"/>
            <a:r>
              <a:rPr lang="en-US" b="1" dirty="0"/>
              <a:t>The Calvin cycle has </a:t>
            </a:r>
            <a:r>
              <a:rPr lang="en-US" b="1" i="1" dirty="0"/>
              <a:t>3 main steps</a:t>
            </a:r>
            <a:r>
              <a:rPr lang="en-US" b="1" dirty="0"/>
              <a:t> occurring within the </a:t>
            </a:r>
            <a:r>
              <a:rPr lang="en-US" b="1" i="1" dirty="0" err="1"/>
              <a:t>stroma</a:t>
            </a:r>
            <a:r>
              <a:rPr lang="en-US" b="1" dirty="0"/>
              <a:t> of the Chloroplast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379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CO2 diffuses into the </a:t>
            </a:r>
            <a:r>
              <a:rPr lang="en-US" b="1" dirty="0" err="1"/>
              <a:t>stroma</a:t>
            </a:r>
            <a:r>
              <a:rPr lang="en-US" b="1" dirty="0"/>
              <a:t> from surrounding cytosol </a:t>
            </a:r>
            <a:endParaRPr lang="en-US" dirty="0"/>
          </a:p>
          <a:p>
            <a:pPr lvl="0"/>
            <a:r>
              <a:rPr lang="en-US" b="1" dirty="0"/>
              <a:t>An enzyme combines a CO2 molecule with a five-carbon sugar </a:t>
            </a:r>
            <a:endParaRPr lang="en-US" dirty="0"/>
          </a:p>
          <a:p>
            <a:pPr lvl="0"/>
            <a:r>
              <a:rPr lang="en-US" b="1" dirty="0"/>
              <a:t>The six-carbon molecule produced then splits immediately into a pair of three-carbon molecules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807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Each molecule receives a phosphate group from a molecule of ATP </a:t>
            </a:r>
            <a:endParaRPr lang="en-US" dirty="0"/>
          </a:p>
          <a:p>
            <a:pPr lvl="0"/>
            <a:r>
              <a:rPr lang="en-US" b="1" dirty="0"/>
              <a:t>This compound then receives a H+ and e- from NADPH </a:t>
            </a:r>
            <a:endParaRPr lang="en-US" dirty="0"/>
          </a:p>
          <a:p>
            <a:pPr lvl="0"/>
            <a:r>
              <a:rPr lang="en-US" b="1" dirty="0"/>
              <a:t>These reactions produce ADP, NADP+, and phosphate which are used again in the Light Reactions.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674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Most PGAL is converted back to </a:t>
            </a:r>
            <a:r>
              <a:rPr lang="en-US" b="1" dirty="0" err="1"/>
              <a:t>RuBP</a:t>
            </a:r>
            <a:r>
              <a:rPr lang="en-US" b="1" dirty="0"/>
              <a:t> to keep the Calvin cycle going </a:t>
            </a:r>
            <a:endParaRPr lang="en-US" dirty="0"/>
          </a:p>
          <a:p>
            <a:r>
              <a:rPr lang="en-US" b="1" dirty="0"/>
              <a:t>Glucose and fructose make the disaccharide sucrose, which travels in solution to other parts of the plant (e.g., fruit, roots)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951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www.biologyjunction.com/images/modcalvincyc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7315200" cy="4678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5674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I. Capturing the Energy of Life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All organisms require </a:t>
            </a:r>
            <a:r>
              <a:rPr lang="en-US" b="1" i="1" u="sng" dirty="0"/>
              <a:t>energy </a:t>
            </a:r>
            <a:endParaRPr lang="en-US" dirty="0"/>
          </a:p>
          <a:p>
            <a:pPr lvl="0"/>
            <a:r>
              <a:rPr lang="en-US" b="1" dirty="0"/>
              <a:t>Some organisms (</a:t>
            </a:r>
            <a:r>
              <a:rPr lang="en-US" b="1" i="1" u="sng" dirty="0"/>
              <a:t>autotrophs</a:t>
            </a:r>
            <a:r>
              <a:rPr lang="en-US" b="1" dirty="0"/>
              <a:t>) obtain energy directly from the</a:t>
            </a:r>
            <a:r>
              <a:rPr lang="en-US" b="1" i="1" dirty="0"/>
              <a:t> </a:t>
            </a:r>
            <a:r>
              <a:rPr lang="en-US" b="1" i="1" u="sng" dirty="0"/>
              <a:t>sun</a:t>
            </a:r>
            <a:r>
              <a:rPr lang="en-US" b="1" dirty="0"/>
              <a:t> and store it in organic compounds (</a:t>
            </a:r>
            <a:r>
              <a:rPr lang="en-US" b="1" i="1" dirty="0"/>
              <a:t>glucose</a:t>
            </a:r>
            <a:r>
              <a:rPr lang="en-US" b="1" dirty="0"/>
              <a:t>) during a process called </a:t>
            </a:r>
            <a:r>
              <a:rPr lang="en-US" b="1" i="1" u="sng" dirty="0"/>
              <a:t>photosynthesis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/>
              <a:t>6CO</a:t>
            </a:r>
            <a:r>
              <a:rPr lang="en-US" b="1" baseline="-25000" dirty="0"/>
              <a:t>2</a:t>
            </a:r>
            <a:r>
              <a:rPr lang="en-US" b="1" dirty="0"/>
              <a:t> + 6H</a:t>
            </a:r>
            <a:r>
              <a:rPr lang="en-US" b="1" baseline="-25000" dirty="0"/>
              <a:t>2</a:t>
            </a:r>
            <a:r>
              <a:rPr lang="en-US" b="1" dirty="0"/>
              <a:t>O + energy --&gt;  6O</a:t>
            </a:r>
            <a:r>
              <a:rPr lang="en-US" b="1" baseline="-25000" dirty="0"/>
              <a:t>2</a:t>
            </a:r>
            <a:r>
              <a:rPr lang="en-US" b="1" dirty="0"/>
              <a:t> + C</a:t>
            </a:r>
            <a:r>
              <a:rPr lang="en-US" b="1" baseline="-25000" dirty="0"/>
              <a:t>6</a:t>
            </a:r>
            <a:r>
              <a:rPr lang="en-US" b="1" dirty="0"/>
              <a:t>H</a:t>
            </a:r>
            <a:r>
              <a:rPr lang="en-US" b="1" baseline="-25000" dirty="0"/>
              <a:t>12</a:t>
            </a:r>
            <a:r>
              <a:rPr lang="en-US" b="1" dirty="0"/>
              <a:t>O</a:t>
            </a:r>
            <a:r>
              <a:rPr lang="en-US" b="1" baseline="-25000" dirty="0"/>
              <a:t>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2600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Each turn of the Calvin cycle fixes One CO2 molecule so it takes six turns to make one molecule of glucose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716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IX. Factors Determining the Rate of Photosynthesis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u="sng" dirty="0"/>
              <a:t>Light</a:t>
            </a:r>
            <a:r>
              <a:rPr lang="en-US" b="1" dirty="0"/>
              <a:t> intensity - As light intensity increases, the rate of photosynthesis initially increases and then levels off to a plateau </a:t>
            </a:r>
            <a:endParaRPr lang="en-US" dirty="0"/>
          </a:p>
          <a:p>
            <a:pPr lvl="0"/>
            <a:r>
              <a:rPr lang="en-US" b="1" u="sng" dirty="0"/>
              <a:t>Temperature</a:t>
            </a:r>
            <a:r>
              <a:rPr lang="en-US" b="1" dirty="0"/>
              <a:t> - Only the dark, not the light reactions are temperature dependent because of the enzymes they use (25 </a:t>
            </a:r>
            <a:r>
              <a:rPr lang="en-US" b="1" baseline="30000" dirty="0" err="1"/>
              <a:t>o</a:t>
            </a:r>
            <a:r>
              <a:rPr lang="en-US" b="1" dirty="0" err="1"/>
              <a:t>C</a:t>
            </a:r>
            <a:r>
              <a:rPr lang="en-US" b="1" dirty="0"/>
              <a:t> to 37</a:t>
            </a:r>
            <a:r>
              <a:rPr lang="en-US" b="1" baseline="30000" dirty="0"/>
              <a:t>o</a:t>
            </a:r>
            <a:r>
              <a:rPr lang="en-US" b="1" dirty="0"/>
              <a:t>C) </a:t>
            </a:r>
            <a:endParaRPr lang="en-US" dirty="0"/>
          </a:p>
          <a:p>
            <a:pPr lvl="0"/>
            <a:r>
              <a:rPr lang="en-US" b="1" dirty="0"/>
              <a:t>Length of day </a:t>
            </a:r>
            <a:endParaRPr lang="en-US" dirty="0"/>
          </a:p>
          <a:p>
            <a:pPr lvl="0"/>
            <a:r>
              <a:rPr lang="en-US" b="1" dirty="0"/>
              <a:t>Increasing the amount of </a:t>
            </a:r>
            <a:r>
              <a:rPr lang="en-US" b="1" u="sng" dirty="0"/>
              <a:t>carbon dioxide</a:t>
            </a:r>
            <a:r>
              <a:rPr lang="en-US" b="1" dirty="0"/>
              <a:t> available improves the photosynthesis rate </a:t>
            </a:r>
            <a:endParaRPr lang="en-US" dirty="0"/>
          </a:p>
          <a:p>
            <a:pPr lvl="0"/>
            <a:r>
              <a:rPr lang="en-US" b="1" dirty="0"/>
              <a:t>Level of air pollution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174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www.biologyjunction.com/images/modenvirinflu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391400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2641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II. Energy for Life Processes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2600" b="1" dirty="0"/>
              <a:t>Energy is the </a:t>
            </a:r>
            <a:r>
              <a:rPr lang="en-US" sz="2600" b="1" i="1" dirty="0"/>
              <a:t>ability to do </a:t>
            </a:r>
            <a:r>
              <a:rPr lang="en-US" sz="2600" b="1" i="1" u="sng" dirty="0"/>
              <a:t>work</a:t>
            </a:r>
            <a:r>
              <a:rPr lang="en-US" sz="2600" b="1" u="sng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Work for a cell includes </a:t>
            </a:r>
            <a:r>
              <a:rPr lang="en-US" sz="2600" b="1" i="1" dirty="0"/>
              <a:t>growth &amp; repair, active transport across cell membranes, reproduction, synthesis of cellular products, etc.</a:t>
            </a:r>
            <a:r>
              <a:rPr lang="en-US" sz="2600" b="1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Autotrophs or producers convert sunlight, </a:t>
            </a:r>
            <a:r>
              <a:rPr lang="en-US" sz="2600" b="1" u="sng" dirty="0"/>
              <a:t>CO</a:t>
            </a:r>
            <a:r>
              <a:rPr lang="en-US" sz="2600" b="1" u="sng" baseline="-25000" dirty="0"/>
              <a:t>2</a:t>
            </a:r>
            <a:r>
              <a:rPr lang="en-US" sz="2600" b="1" dirty="0"/>
              <a:t>, and </a:t>
            </a:r>
            <a:r>
              <a:rPr lang="en-US" sz="2600" b="1" u="sng" dirty="0"/>
              <a:t>H</a:t>
            </a:r>
            <a:r>
              <a:rPr lang="en-US" sz="2600" b="1" u="sng" baseline="-25000" dirty="0"/>
              <a:t>2</a:t>
            </a:r>
            <a:r>
              <a:rPr lang="en-US" sz="2600" b="1" u="sng" dirty="0"/>
              <a:t>O</a:t>
            </a:r>
            <a:r>
              <a:rPr lang="en-US" sz="2600" b="1" dirty="0"/>
              <a:t> into glucose (their food) </a:t>
            </a:r>
            <a:endParaRPr lang="en-US" sz="2600" dirty="0"/>
          </a:p>
          <a:p>
            <a:pPr lvl="0"/>
            <a:r>
              <a:rPr lang="en-US" sz="2600" b="1" dirty="0"/>
              <a:t>Other autotrophs use </a:t>
            </a:r>
            <a:r>
              <a:rPr lang="en-US" sz="2600" b="1" i="1" dirty="0"/>
              <a:t>inorganic compounds instead of sunlight</a:t>
            </a:r>
            <a:r>
              <a:rPr lang="en-US" sz="2600" b="1" dirty="0"/>
              <a:t> to make food; process known as </a:t>
            </a:r>
            <a:r>
              <a:rPr lang="en-US" sz="2600" b="1" i="1" u="sng" dirty="0"/>
              <a:t>chemosynthesis</a:t>
            </a:r>
            <a:r>
              <a:rPr lang="en-US" sz="2600" b="1" u="sng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Producers </a:t>
            </a:r>
            <a:r>
              <a:rPr lang="en-US" sz="2600" b="1" i="1" dirty="0"/>
              <a:t>make food for themselves and heterotrophs</a:t>
            </a:r>
            <a:r>
              <a:rPr lang="en-US" sz="2600" b="1" dirty="0"/>
              <a:t> or consumers that cannot make food for themselves </a:t>
            </a:r>
            <a:endParaRPr lang="en-US" sz="2600" dirty="0"/>
          </a:p>
          <a:p>
            <a:pPr lvl="0"/>
            <a:r>
              <a:rPr lang="en-US" sz="2600" b="1" dirty="0"/>
              <a:t>Heterotrophs include </a:t>
            </a:r>
            <a:r>
              <a:rPr lang="en-US" sz="2600" b="1" i="1" dirty="0"/>
              <a:t>animals, fungi, &amp; some bacteria, &amp; </a:t>
            </a:r>
            <a:r>
              <a:rPr lang="en-US" sz="2600" b="1" i="1" dirty="0" err="1"/>
              <a:t>protist</a:t>
            </a:r>
            <a:r>
              <a:rPr lang="en-US" sz="2600" b="1" dirty="0" err="1"/>
              <a:t>s</a:t>
            </a:r>
            <a:r>
              <a:rPr lang="en-US" sz="2600" b="1" dirty="0"/>
              <a:t> 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3145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www.biologyjunction.com/images/modautovshetero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6324600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8592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 </a:t>
            </a:r>
            <a:r>
              <a:rPr lang="en-US" b="1" dirty="0"/>
              <a:t>III. </a:t>
            </a:r>
            <a:r>
              <a:rPr lang="en-US" dirty="0"/>
              <a:t>   </a:t>
            </a:r>
            <a:r>
              <a:rPr lang="en-US" b="1" dirty="0"/>
              <a:t>  Biochemical Pathways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Usable energy released in cellular respiration is called adenosine triphosphate or </a:t>
            </a:r>
            <a:r>
              <a:rPr lang="en-US" b="1" i="1" dirty="0"/>
              <a:t>ATP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http://www.biologyjunction.com/images/at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1" y="3657600"/>
            <a:ext cx="4876800" cy="2505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0372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IV. Light Absorption in </a:t>
            </a:r>
            <a:r>
              <a:rPr lang="en-US" b="1" dirty="0" smtClean="0"/>
              <a:t>Chloroplasts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/>
              <a:t>Chloroplasts in plant &amp; algal cells absorb light energy from the sun during the </a:t>
            </a:r>
            <a:r>
              <a:rPr lang="en-US" b="1" u="sng" dirty="0"/>
              <a:t>light dependent</a:t>
            </a:r>
            <a:r>
              <a:rPr lang="en-US" b="1" dirty="0"/>
              <a:t> reactions </a:t>
            </a:r>
            <a:endParaRPr lang="en-US" dirty="0"/>
          </a:p>
          <a:p>
            <a:pPr lvl="0"/>
            <a:r>
              <a:rPr lang="en-US" b="1" dirty="0"/>
              <a:t>Photosynthetic cells may have thousands of chloroplasts </a:t>
            </a:r>
            <a:endParaRPr lang="en-US" dirty="0"/>
          </a:p>
          <a:p>
            <a:pPr lvl="0"/>
            <a:r>
              <a:rPr lang="en-US" b="1" dirty="0"/>
              <a:t>Grana are connected to each other &amp; surrounded by a gel-like material called </a:t>
            </a:r>
            <a:r>
              <a:rPr lang="en-US" b="1" i="1" dirty="0" err="1"/>
              <a:t>stroma</a:t>
            </a:r>
            <a:r>
              <a:rPr lang="en-US" b="1" dirty="0"/>
              <a:t> </a:t>
            </a:r>
            <a:endParaRPr lang="en-US" dirty="0"/>
          </a:p>
          <a:p>
            <a:pPr lvl="0"/>
            <a:r>
              <a:rPr lang="en-US" b="1" dirty="0"/>
              <a:t>Light-capturing pigments in the grana are organized into </a:t>
            </a:r>
            <a:r>
              <a:rPr lang="en-US" b="1" i="1" dirty="0"/>
              <a:t>photosystems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96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www.biologyjunction.com/images/choloroplastnew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5791200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3772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 V. Pigments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2600" b="1" dirty="0"/>
              <a:t>Light travels as waves &amp; packets called </a:t>
            </a:r>
            <a:r>
              <a:rPr lang="en-US" sz="2600" b="1" i="1" dirty="0"/>
              <a:t>photons</a:t>
            </a:r>
            <a:r>
              <a:rPr lang="en-US" sz="2600" b="1" dirty="0"/>
              <a:t> </a:t>
            </a:r>
            <a:endParaRPr lang="en-US" sz="2600" dirty="0"/>
          </a:p>
          <a:p>
            <a:pPr lvl="0"/>
            <a:r>
              <a:rPr lang="en-US" sz="2600" b="1" i="1" dirty="0"/>
              <a:t>Sunlight or white light</a:t>
            </a:r>
            <a:r>
              <a:rPr lang="en-US" sz="2600" b="1" dirty="0"/>
              <a:t> is made of different wavelengths or colors carrying different amounts of </a:t>
            </a:r>
            <a:r>
              <a:rPr lang="en-US" sz="2600" b="1" i="1" dirty="0"/>
              <a:t>energy</a:t>
            </a:r>
            <a:r>
              <a:rPr lang="en-US" sz="2600" b="1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A </a:t>
            </a:r>
            <a:r>
              <a:rPr lang="en-US" sz="2600" b="1" i="1" dirty="0"/>
              <a:t>prism</a:t>
            </a:r>
            <a:r>
              <a:rPr lang="en-US" sz="2600" b="1" dirty="0"/>
              <a:t> separates white light into 7 colors (red, orange, yellow, green, blue, indigo, &amp; violet) ROY G. BIV </a:t>
            </a:r>
            <a:endParaRPr lang="en-US" sz="2600" dirty="0"/>
          </a:p>
          <a:p>
            <a:pPr lvl="0"/>
            <a:r>
              <a:rPr lang="en-US" sz="2600" b="1" dirty="0"/>
              <a:t>When light strikes an object, it is </a:t>
            </a:r>
            <a:r>
              <a:rPr lang="en-US" sz="2600" b="1" i="1" dirty="0"/>
              <a:t>absorbed, transmitted, or reflected</a:t>
            </a:r>
            <a:r>
              <a:rPr lang="en-US" sz="2600" b="1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When all colors are </a:t>
            </a:r>
            <a:r>
              <a:rPr lang="en-US" sz="2600" b="1" i="1" u="sng" dirty="0"/>
              <a:t>absorbed,</a:t>
            </a:r>
            <a:r>
              <a:rPr lang="en-US" sz="2600" b="1" dirty="0"/>
              <a:t> the object appears </a:t>
            </a:r>
            <a:r>
              <a:rPr lang="en-US" sz="2600" b="1" i="1" dirty="0"/>
              <a:t>black</a:t>
            </a:r>
            <a:r>
              <a:rPr lang="en-US" sz="2600" b="1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When all colors are </a:t>
            </a:r>
            <a:r>
              <a:rPr lang="en-US" sz="2600" b="1" i="1" u="sng" dirty="0"/>
              <a:t>reflected</a:t>
            </a:r>
            <a:r>
              <a:rPr lang="en-US" sz="2600" b="1" dirty="0"/>
              <a:t>, the object appears </a:t>
            </a:r>
            <a:r>
              <a:rPr lang="en-US" sz="2600" b="1" i="1" dirty="0"/>
              <a:t>white</a:t>
            </a:r>
            <a:r>
              <a:rPr lang="en-US" sz="2600" b="1" dirty="0"/>
              <a:t> </a:t>
            </a:r>
            <a:endParaRPr lang="en-US" sz="2600" dirty="0"/>
          </a:p>
          <a:p>
            <a:pPr lvl="0"/>
            <a:r>
              <a:rPr lang="en-US" sz="2600" b="1" dirty="0"/>
              <a:t>If only </a:t>
            </a:r>
            <a:r>
              <a:rPr lang="en-US" sz="2600" b="1" i="1" dirty="0"/>
              <a:t>one color is reflected</a:t>
            </a:r>
            <a:r>
              <a:rPr lang="en-US" sz="2600" b="1" dirty="0"/>
              <a:t> (green), the object </a:t>
            </a:r>
            <a:r>
              <a:rPr lang="en-US" sz="2600" b="1" i="1" dirty="0"/>
              <a:t>appears that color</a:t>
            </a:r>
            <a:r>
              <a:rPr lang="en-US" sz="2600" b="1" dirty="0"/>
              <a:t> (e.g. Chlorophyll) 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5901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VI. Pigments in the </a:t>
            </a:r>
            <a:r>
              <a:rPr lang="en-US" b="1" dirty="0" smtClean="0"/>
              <a:t>Chloroplasts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i="1" dirty="0"/>
              <a:t>Chlorophyll</a:t>
            </a:r>
            <a:r>
              <a:rPr lang="en-US" b="1" dirty="0"/>
              <a:t>  (C</a:t>
            </a:r>
            <a:r>
              <a:rPr lang="en-US" b="1" baseline="-25000" dirty="0"/>
              <a:t>55</a:t>
            </a:r>
            <a:r>
              <a:rPr lang="en-US" b="1" dirty="0"/>
              <a:t>H</a:t>
            </a:r>
            <a:r>
              <a:rPr lang="en-US" b="1" baseline="-25000" dirty="0"/>
              <a:t>70</a:t>
            </a:r>
            <a:r>
              <a:rPr lang="en-US" b="1" dirty="0"/>
              <a:t>MgN</a:t>
            </a:r>
            <a:r>
              <a:rPr lang="en-US" b="1" baseline="-25000" dirty="0"/>
              <a:t>4</a:t>
            </a:r>
            <a:r>
              <a:rPr lang="en-US" b="1" dirty="0"/>
              <a:t>O</a:t>
            </a:r>
            <a:r>
              <a:rPr lang="en-US" b="1" baseline="-25000" dirty="0"/>
              <a:t>6</a:t>
            </a:r>
            <a:r>
              <a:rPr lang="en-US" b="1" dirty="0"/>
              <a:t>) is the </a:t>
            </a:r>
            <a:r>
              <a:rPr lang="en-US" b="1" i="1" dirty="0"/>
              <a:t>most common pigment</a:t>
            </a:r>
            <a:r>
              <a:rPr lang="en-US" b="1" dirty="0"/>
              <a:t> in plants &amp; algae </a:t>
            </a:r>
            <a:endParaRPr lang="en-US" dirty="0"/>
          </a:p>
          <a:p>
            <a:pPr lvl="0"/>
            <a:r>
              <a:rPr lang="en-US" b="1" dirty="0"/>
              <a:t>Chlorophyll </a:t>
            </a:r>
            <a:r>
              <a:rPr lang="en-US" b="1" i="1" dirty="0"/>
              <a:t>a</a:t>
            </a:r>
            <a:r>
              <a:rPr lang="en-US" b="1" dirty="0"/>
              <a:t> &amp; chlorophyll </a:t>
            </a:r>
            <a:r>
              <a:rPr lang="en-US" b="1" i="1" dirty="0"/>
              <a:t>b</a:t>
            </a:r>
            <a:r>
              <a:rPr lang="en-US" b="1" dirty="0"/>
              <a:t> are the 2 most common types of chlorophyll in autotrophs </a:t>
            </a:r>
            <a:endParaRPr lang="en-US" dirty="0"/>
          </a:p>
          <a:p>
            <a:pPr lvl="0"/>
            <a:r>
              <a:rPr lang="en-US" b="1" dirty="0"/>
              <a:t>Chlorophyll absorbs only </a:t>
            </a:r>
            <a:r>
              <a:rPr lang="en-US" b="1" i="1" dirty="0"/>
              <a:t>red, blue, &amp; violet light</a:t>
            </a:r>
            <a:r>
              <a:rPr lang="en-US" b="1" dirty="0"/>
              <a:t> </a:t>
            </a:r>
            <a:endParaRPr lang="en-US" dirty="0"/>
          </a:p>
          <a:p>
            <a:pPr lvl="0"/>
            <a:r>
              <a:rPr lang="en-US" b="1" dirty="0"/>
              <a:t>Chlorophyll</a:t>
            </a:r>
            <a:r>
              <a:rPr lang="en-US" b="1" i="1" dirty="0"/>
              <a:t> b </a:t>
            </a:r>
            <a:r>
              <a:rPr lang="en-US" b="1" dirty="0"/>
              <a:t>absorbs colors or light energy NOT absorbed by chlorophyll </a:t>
            </a:r>
            <a:r>
              <a:rPr lang="en-US" b="1" i="1" dirty="0"/>
              <a:t>a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chlorophyll is found only in the chloroplast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295400"/>
            <a:ext cx="1323975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934878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161</TotalTime>
  <Words>677</Words>
  <Application>Microsoft Office PowerPoint</Application>
  <PresentationFormat>On-screen Show (4:3)</PresentationFormat>
  <Paragraphs>67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Austin</vt:lpstr>
      <vt:lpstr>Photosynthesis</vt:lpstr>
      <vt:lpstr>I. Capturing the Energy of Life </vt:lpstr>
      <vt:lpstr>II. Energy for Life Processes </vt:lpstr>
      <vt:lpstr>Slide 4</vt:lpstr>
      <vt:lpstr>  III.      Biochemical Pathways  </vt:lpstr>
      <vt:lpstr>IV. Light Absorption in Chloroplasts</vt:lpstr>
      <vt:lpstr>Slide 7</vt:lpstr>
      <vt:lpstr> V. Pigments  </vt:lpstr>
      <vt:lpstr>VI. Pigments in the Chloroplasts</vt:lpstr>
      <vt:lpstr>Slide 10</vt:lpstr>
      <vt:lpstr>VII. Overview of Photosynthesis         6CO2 + 6H2O C6H12O6 + 6O2</vt:lpstr>
      <vt:lpstr>Light Reaction:       H2O O2 + ATP + NADPH2 </vt:lpstr>
      <vt:lpstr>Dark Reaction:   ATP + NADPH + CO2 +C6H12O6 </vt:lpstr>
      <vt:lpstr>Slide 14</vt:lpstr>
      <vt:lpstr>VIII. Calvin Cycle  </vt:lpstr>
      <vt:lpstr>STEP 1</vt:lpstr>
      <vt:lpstr>STEP 2 </vt:lpstr>
      <vt:lpstr>STEP 3</vt:lpstr>
      <vt:lpstr>Slide 19</vt:lpstr>
      <vt:lpstr>Slide 20</vt:lpstr>
      <vt:lpstr>IX. Factors Determining the Rate of Photosynthesis </vt:lpstr>
      <vt:lpstr>Slide 22</vt:lpstr>
    </vt:vector>
  </TitlesOfParts>
  <Company>LWHS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Photosynthesis</dc:title>
  <dc:creator>Administrator</dc:creator>
  <cp:lastModifiedBy>image</cp:lastModifiedBy>
  <cp:revision>4</cp:revision>
  <dcterms:created xsi:type="dcterms:W3CDTF">2012-10-03T13:03:04Z</dcterms:created>
  <dcterms:modified xsi:type="dcterms:W3CDTF">2012-10-10T15:57:31Z</dcterms:modified>
</cp:coreProperties>
</file>