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9" r:id="rId3"/>
    <p:sldId id="270" r:id="rId4"/>
    <p:sldId id="272" r:id="rId5"/>
    <p:sldId id="273" r:id="rId6"/>
    <p:sldId id="277" r:id="rId7"/>
    <p:sldId id="278" r:id="rId8"/>
    <p:sldId id="275" r:id="rId9"/>
    <p:sldId id="276" r:id="rId10"/>
    <p:sldId id="302" r:id="rId11"/>
    <p:sldId id="274" r:id="rId12"/>
    <p:sldId id="303" r:id="rId13"/>
    <p:sldId id="279" r:id="rId14"/>
    <p:sldId id="299" r:id="rId15"/>
    <p:sldId id="300" r:id="rId16"/>
    <p:sldId id="301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90" r:id="rId26"/>
    <p:sldId id="289" r:id="rId27"/>
    <p:sldId id="291" r:id="rId28"/>
    <p:sldId id="292" r:id="rId29"/>
    <p:sldId id="304" r:id="rId30"/>
    <p:sldId id="295" r:id="rId31"/>
    <p:sldId id="296" r:id="rId32"/>
    <p:sldId id="29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4660"/>
  </p:normalViewPr>
  <p:slideViewPr>
    <p:cSldViewPr>
      <p:cViewPr varScale="1">
        <p:scale>
          <a:sx n="69" d="100"/>
          <a:sy n="69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10A63A4-3572-4B27-B383-84D7D9E3D83F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10D0F4D-A9BC-4899-8372-3ED277D8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202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58EE69-A876-4E74-86C2-628494CDF3AA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FE16532C-7DFC-4EC2-AFA5-3731AA0E8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8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612F5-1F53-44F1-B7D7-B2B515424718}" type="slidenum">
              <a:rPr lang="en-US"/>
              <a:pPr/>
              <a:t>16</a:t>
            </a:fld>
            <a:endParaRPr lang="en-US"/>
          </a:p>
        </p:txBody>
      </p:sp>
      <p:sp>
        <p:nvSpPr>
          <p:cNvPr id="1157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6A4A0-6557-45C0-8AD2-51FB195F8595}" type="slidenum">
              <a:rPr lang="en-US"/>
              <a:pPr/>
              <a:t>17</a:t>
            </a:fld>
            <a:endParaRPr lang="en-US"/>
          </a:p>
        </p:txBody>
      </p:sp>
      <p:sp>
        <p:nvSpPr>
          <p:cNvPr id="1249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B28E9-A48E-4679-B7E4-387C76FA8F00}" type="slidenum">
              <a:rPr lang="en-US"/>
              <a:pPr/>
              <a:t>18</a:t>
            </a:fld>
            <a:endParaRPr lang="en-US"/>
          </a:p>
        </p:txBody>
      </p:sp>
      <p:sp>
        <p:nvSpPr>
          <p:cNvPr id="1228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48842-8AE5-40DE-B281-C82B2B4F94F3}" type="slidenum">
              <a:rPr lang="en-US"/>
              <a:pPr/>
              <a:t>19</a:t>
            </a:fld>
            <a:endParaRPr lang="en-US"/>
          </a:p>
        </p:txBody>
      </p:sp>
      <p:sp>
        <p:nvSpPr>
          <p:cNvPr id="1239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072B3-E533-4909-8A3F-045C61707C90}" type="slidenum">
              <a:rPr lang="en-US"/>
              <a:pPr/>
              <a:t>20</a:t>
            </a:fld>
            <a:endParaRPr lang="en-US"/>
          </a:p>
        </p:txBody>
      </p:sp>
      <p:sp>
        <p:nvSpPr>
          <p:cNvPr id="1259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0027D-A1DF-4E6F-B8DA-A480810C3B77}" type="slidenum">
              <a:rPr lang="en-US"/>
              <a:pPr/>
              <a:t>21</a:t>
            </a:fld>
            <a:endParaRPr lang="en-US"/>
          </a:p>
        </p:txBody>
      </p:sp>
      <p:sp>
        <p:nvSpPr>
          <p:cNvPr id="126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032AA-84C5-432B-85C8-0EB675F09348}" type="slidenum">
              <a:rPr lang="en-US"/>
              <a:pPr/>
              <a:t>22</a:t>
            </a:fld>
            <a:endParaRPr lang="en-US"/>
          </a:p>
        </p:txBody>
      </p:sp>
      <p:sp>
        <p:nvSpPr>
          <p:cNvPr id="1280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444C6-3BE3-471E-BBB3-CBF7B4D79479}" type="slidenum">
              <a:rPr lang="en-US"/>
              <a:pPr/>
              <a:t>23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69BB4-E698-4318-B1F1-FD263FA355BE}" type="slidenum">
              <a:rPr lang="en-US"/>
              <a:pPr/>
              <a:t>24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2767A-25D1-40C0-9555-07BAB78CD78E}" type="slidenum">
              <a:rPr lang="en-US"/>
              <a:pPr/>
              <a:t>25</a:t>
            </a:fld>
            <a:endParaRPr lang="en-US"/>
          </a:p>
        </p:txBody>
      </p:sp>
      <p:sp>
        <p:nvSpPr>
          <p:cNvPr id="132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95992-A2D1-4144-B9BE-589691D773C2}" type="slidenum">
              <a:rPr lang="en-US"/>
              <a:pPr/>
              <a:t>4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E0C4F-92F8-4358-BD33-92413F07B9BB}" type="slidenum">
              <a:rPr lang="en-US"/>
              <a:pPr/>
              <a:t>27</a:t>
            </a:fld>
            <a:endParaRPr lang="en-US"/>
          </a:p>
        </p:txBody>
      </p:sp>
      <p:sp>
        <p:nvSpPr>
          <p:cNvPr id="133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677B1-15DF-4416-9EE9-C227438F211B}" type="slidenum">
              <a:rPr lang="en-US"/>
              <a:pPr/>
              <a:t>28</a:t>
            </a:fld>
            <a:endParaRPr lang="en-US"/>
          </a:p>
        </p:txBody>
      </p:sp>
      <p:sp>
        <p:nvSpPr>
          <p:cNvPr id="134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9AF59-C98C-4A9C-A86F-2D851A509F45}" type="slidenum">
              <a:rPr lang="en-US"/>
              <a:pPr/>
              <a:t>30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050C4-0F03-4E73-A507-0BBF9DB4372F}" type="slidenum">
              <a:rPr lang="en-US"/>
              <a:pPr/>
              <a:t>31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EAB43-0527-457D-B3F3-371981E97949}" type="slidenum">
              <a:rPr lang="en-US"/>
              <a:pPr/>
              <a:t>32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88825-DB43-478E-A4B5-56F13EB3E1C2}" type="slidenum">
              <a:rPr lang="en-US"/>
              <a:pPr/>
              <a:t>5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E2333-2835-4A07-8D70-D1A031D7CFB7}" type="slidenum">
              <a:rPr lang="en-US"/>
              <a:pPr/>
              <a:t>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4A01B-5043-434D-9D6F-D15E2B2C2F22}" type="slidenum">
              <a:rPr lang="en-US"/>
              <a:pPr/>
              <a:t>7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6E891-B8A9-4F23-A5F3-7CEEED72B025}" type="slidenum">
              <a:rPr lang="en-US"/>
              <a:pPr/>
              <a:t>8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64761-A632-4F43-A321-AEF7672FE3B3}" type="slidenum">
              <a:rPr lang="en-US"/>
              <a:pPr/>
              <a:t>9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342A6-889C-4227-A228-551ED4B2DFD8}" type="slidenum">
              <a:rPr lang="en-US"/>
              <a:pPr/>
              <a:t>11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5E7DB-7AD1-411C-A69A-19A358E8155A}" type="slidenum">
              <a:rPr lang="en-US"/>
              <a:pPr/>
              <a:t>15</a:t>
            </a:fld>
            <a:endParaRPr lang="en-US"/>
          </a:p>
        </p:txBody>
      </p:sp>
      <p:sp>
        <p:nvSpPr>
          <p:cNvPr id="116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9624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5FCB4-1EDE-441D-A918-134FB7522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B384-4389-471B-855F-B8C06BF91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624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9298-5470-4093-9045-D202D2DC0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0C22852-A508-4967-A48D-48354254F1AE}" type="datetimeFigureOut">
              <a:rPr lang="en-US" smtClean="0">
                <a:solidFill>
                  <a:schemeClr val="tx1"/>
                </a:solidFill>
              </a:rPr>
              <a:pPr/>
              <a:t>11/28/2011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6EAAFC-84C7-4BE1-BC5E-CE208EE20C2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periodic table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as a </a:t>
            </a:r>
            <a:r>
              <a:rPr lang="en-US" b="1" dirty="0" smtClean="0"/>
              <a:t>period</a:t>
            </a:r>
            <a:endParaRPr lang="en-US" b="1" dirty="0"/>
          </a:p>
          <a:p>
            <a:r>
              <a:rPr lang="en-US" b="1" dirty="0" smtClean="0"/>
              <a:t>Are in order of increasing number of valence electrons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4257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3725"/>
            <a:ext cx="7772400" cy="646331"/>
          </a:xfrm>
          <a:noFill/>
        </p:spPr>
        <p:txBody>
          <a:bodyPr anchor="t" anchorCtr="1">
            <a:spAutoFit/>
          </a:bodyPr>
          <a:lstStyle/>
          <a:p>
            <a:r>
              <a:rPr lang="en-US" sz="3600" dirty="0" smtClean="0">
                <a:latin typeface="Arial" charset="0"/>
              </a:rPr>
              <a:t>Areas of the periodic table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4138"/>
            <a:ext cx="8458200" cy="5181600"/>
          </a:xfrm>
          <a:noFill/>
        </p:spPr>
        <p:txBody>
          <a:bodyPr>
            <a:normAutofit/>
          </a:bodyPr>
          <a:lstStyle/>
          <a:p>
            <a:pPr marL="609600" indent="-609600"/>
            <a:r>
              <a:rPr lang="en-US" sz="2800" b="0" dirty="0" smtClean="0">
                <a:solidFill>
                  <a:schemeClr val="tx2"/>
                </a:solidFill>
              </a:rPr>
              <a:t>Three classes of elements are: </a:t>
            </a:r>
          </a:p>
          <a:p>
            <a:pPr marL="1066800" lvl="1" indent="-609600">
              <a:buClr>
                <a:schemeClr val="tx2"/>
              </a:buClr>
              <a:buSzPct val="90000"/>
              <a:buFontTx/>
              <a:buAutoNum type="arabicParenR"/>
            </a:pPr>
            <a:r>
              <a:rPr lang="en-US" sz="2800" b="1" u="sng" dirty="0" smtClean="0">
                <a:solidFill>
                  <a:schemeClr val="tx1"/>
                </a:solidFill>
              </a:rPr>
              <a:t>Metals</a:t>
            </a:r>
            <a:r>
              <a:rPr lang="en-US" sz="2800" dirty="0" smtClean="0">
                <a:solidFill>
                  <a:schemeClr val="tx2"/>
                </a:solidFill>
              </a:rPr>
              <a:t>: </a:t>
            </a:r>
          </a:p>
          <a:p>
            <a:pPr marL="1466850" lvl="2" indent="-609600">
              <a:buClr>
                <a:schemeClr val="tx2"/>
              </a:buClr>
              <a:buSzPct val="9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electrical conductors, </a:t>
            </a:r>
          </a:p>
          <a:p>
            <a:pPr marL="1466850" lvl="2" indent="-609600">
              <a:buClr>
                <a:schemeClr val="tx2"/>
              </a:buClr>
              <a:buSzPct val="9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have luster (shine),</a:t>
            </a:r>
          </a:p>
          <a:p>
            <a:pPr marL="1466850" lvl="2" indent="-609600">
              <a:buClr>
                <a:schemeClr val="tx2"/>
              </a:buClr>
              <a:buSzPct val="9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ductile (can be made into wires), </a:t>
            </a:r>
          </a:p>
          <a:p>
            <a:pPr marL="1466850" lvl="2" indent="-609600">
              <a:buClr>
                <a:schemeClr val="tx2"/>
              </a:buClr>
              <a:buSzPct val="9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malleable (can be pounded into thin sheets)</a:t>
            </a:r>
          </a:p>
          <a:p>
            <a:pPr marL="1466850" lvl="2" indent="-609600">
              <a:buClr>
                <a:schemeClr val="tx2"/>
              </a:buClr>
              <a:buSzPct val="9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Transition Metals</a:t>
            </a:r>
          </a:p>
          <a:p>
            <a:pPr marL="1466850" lvl="2" indent="-609600">
              <a:buClr>
                <a:schemeClr val="tx2"/>
              </a:buClr>
              <a:buSzPct val="9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Inner transition Metals</a:t>
            </a:r>
          </a:p>
          <a:p>
            <a:pPr marL="1466850" lvl="2" indent="-609600">
              <a:buClr>
                <a:schemeClr val="tx2"/>
              </a:buClr>
              <a:buSzPct val="9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80% of elements are metals</a:t>
            </a:r>
          </a:p>
          <a:p>
            <a:pPr marL="1466850" lvl="2" indent="-609600">
              <a:buClr>
                <a:schemeClr val="tx2"/>
              </a:buClr>
              <a:buSzPct val="90000"/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1066800" lvl="1" indent="-609600">
              <a:buClr>
                <a:schemeClr val="tx1"/>
              </a:buClr>
              <a:buSzPct val="90000"/>
              <a:buFontTx/>
              <a:buAutoNum type="arabicParenR"/>
            </a:pPr>
            <a:endParaRPr lang="en-US" sz="2800" u="sng" dirty="0" smtClean="0">
              <a:solidFill>
                <a:schemeClr val="tx2"/>
              </a:solidFill>
            </a:endParaRPr>
          </a:p>
          <a:p>
            <a:pPr marL="1066800" lvl="1" indent="-609600"/>
            <a:endParaRPr lang="en-US" sz="3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Areas of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6750" indent="-609600">
              <a:buClr>
                <a:schemeClr val="tx2"/>
              </a:buClr>
              <a:buSzPct val="90000"/>
              <a:buFontTx/>
              <a:buAutoNum type="arabicParenR"/>
            </a:pPr>
            <a:r>
              <a:rPr lang="en-US" sz="3200" b="1" u="sng" dirty="0"/>
              <a:t>Nonmetals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666750" indent="-609600">
              <a:buClr>
                <a:schemeClr val="tx2"/>
              </a:buClr>
              <a:buSzPct val="90000"/>
            </a:pPr>
            <a:r>
              <a:rPr lang="en-US" sz="3200" dirty="0" smtClean="0">
                <a:solidFill>
                  <a:schemeClr val="tx2"/>
                </a:solidFill>
              </a:rPr>
              <a:t>generally </a:t>
            </a:r>
            <a:r>
              <a:rPr lang="en-US" sz="3200" dirty="0">
                <a:solidFill>
                  <a:schemeClr val="tx2"/>
                </a:solidFill>
              </a:rPr>
              <a:t>brittle 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666750" indent="-609600">
              <a:buClr>
                <a:schemeClr val="tx2"/>
              </a:buClr>
              <a:buSzPct val="90000"/>
            </a:pPr>
            <a:r>
              <a:rPr lang="en-US" sz="3200" dirty="0" smtClean="0">
                <a:solidFill>
                  <a:schemeClr val="tx2"/>
                </a:solidFill>
              </a:rPr>
              <a:t>non-lustrous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666750" indent="-609600">
              <a:buClr>
                <a:schemeClr val="tx2"/>
              </a:buClr>
              <a:buSzPct val="90000"/>
            </a:pPr>
            <a:r>
              <a:rPr lang="en-US" sz="3200" dirty="0" smtClean="0">
                <a:solidFill>
                  <a:schemeClr val="tx2"/>
                </a:solidFill>
              </a:rPr>
              <a:t>poor </a:t>
            </a:r>
            <a:r>
              <a:rPr lang="en-US" sz="3200" dirty="0">
                <a:solidFill>
                  <a:schemeClr val="tx2"/>
                </a:solidFill>
              </a:rPr>
              <a:t>conductors of heat and </a:t>
            </a:r>
            <a:r>
              <a:rPr lang="en-US" sz="3200" dirty="0" smtClean="0">
                <a:solidFill>
                  <a:schemeClr val="tx2"/>
                </a:solidFill>
              </a:rPr>
              <a:t>electricity</a:t>
            </a:r>
          </a:p>
          <a:p>
            <a:pPr marL="666750" indent="-609600">
              <a:buClr>
                <a:schemeClr val="tx2"/>
              </a:buClr>
              <a:buSzPct val="90000"/>
            </a:pPr>
            <a:r>
              <a:rPr lang="en-US" sz="3200" dirty="0" smtClean="0">
                <a:solidFill>
                  <a:schemeClr val="tx2"/>
                </a:solidFill>
              </a:rPr>
              <a:t>Some are gases</a:t>
            </a:r>
            <a:endParaRPr lang="en-US" sz="3200" dirty="0">
              <a:solidFill>
                <a:schemeClr val="tx2"/>
              </a:solidFill>
            </a:endParaRPr>
          </a:p>
          <a:p>
            <a:pPr marL="1009650" lvl="1" indent="-609600">
              <a:buClr>
                <a:schemeClr val="tx2"/>
              </a:buClr>
              <a:buSzPct val="90000"/>
              <a:buFont typeface="Monotype Sorts" pitchFamily="2" charset="2"/>
              <a:buAutoNum type="arabicParenR"/>
            </a:pPr>
            <a:r>
              <a:rPr lang="en-US" sz="2800" b="1" u="sng" dirty="0"/>
              <a:t>Metalloids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marL="1466850" lvl="2" indent="-609600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Properties are </a:t>
            </a:r>
            <a:r>
              <a:rPr lang="en-US" i="1" u="sng" dirty="0">
                <a:solidFill>
                  <a:schemeClr val="tx2"/>
                </a:solidFill>
              </a:rPr>
              <a:t>intermediate</a:t>
            </a:r>
            <a:r>
              <a:rPr lang="en-US" dirty="0">
                <a:solidFill>
                  <a:schemeClr val="tx2"/>
                </a:solidFill>
              </a:rPr>
              <a:t> between metals and nonmetals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(have both properties)</a:t>
            </a:r>
            <a:endParaRPr lang="en-US" b="1" u="sng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465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4573" y="777922"/>
            <a:ext cx="14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Oxygen Family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7444854" y="1180531"/>
            <a:ext cx="259307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7472149" y="1153236"/>
            <a:ext cx="150126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48233" y="589128"/>
            <a:ext cx="14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Nitrogen Family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 bwMode="auto">
          <a:xfrm rot="16200000" flipH="1">
            <a:off x="6732642" y="905048"/>
            <a:ext cx="334876" cy="257033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http://static.howstuffworks.com/gif/periodic-table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728"/>
            <a:ext cx="9207231" cy="625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periodictab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>
          <a:xfrm>
            <a:off x="161925" y="161925"/>
            <a:ext cx="8820150" cy="6696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3"/>
          <p:cNvGrpSpPr>
            <a:grpSpLocks/>
          </p:cNvGrpSpPr>
          <p:nvPr/>
        </p:nvGrpSpPr>
        <p:grpSpPr bwMode="auto">
          <a:xfrm>
            <a:off x="777875" y="3260725"/>
            <a:ext cx="7424738" cy="2714625"/>
            <a:chOff x="490" y="2054"/>
            <a:chExt cx="4677" cy="1710"/>
          </a:xfrm>
        </p:grpSpPr>
        <p:sp>
          <p:nvSpPr>
            <p:cNvPr id="43027" name="Freeform 2"/>
            <p:cNvSpPr>
              <a:spLocks/>
            </p:cNvSpPr>
            <p:nvPr/>
          </p:nvSpPr>
          <p:spPr bwMode="auto">
            <a:xfrm>
              <a:off x="1947" y="3290"/>
              <a:ext cx="93" cy="24"/>
            </a:xfrm>
            <a:custGeom>
              <a:avLst/>
              <a:gdLst>
                <a:gd name="T0" fmla="*/ 16 w 93"/>
                <a:gd name="T1" fmla="*/ 22 h 24"/>
                <a:gd name="T2" fmla="*/ 35 w 93"/>
                <a:gd name="T3" fmla="*/ 2 h 24"/>
                <a:gd name="T4" fmla="*/ 11 w 93"/>
                <a:gd name="T5" fmla="*/ 2 h 24"/>
                <a:gd name="T6" fmla="*/ 10 w 93"/>
                <a:gd name="T7" fmla="*/ 2 h 24"/>
                <a:gd name="T8" fmla="*/ 8 w 93"/>
                <a:gd name="T9" fmla="*/ 2 h 24"/>
                <a:gd name="T10" fmla="*/ 6 w 93"/>
                <a:gd name="T11" fmla="*/ 2 h 24"/>
                <a:gd name="T12" fmla="*/ 6 w 93"/>
                <a:gd name="T13" fmla="*/ 3 h 24"/>
                <a:gd name="T14" fmla="*/ 5 w 93"/>
                <a:gd name="T15" fmla="*/ 3 h 24"/>
                <a:gd name="T16" fmla="*/ 5 w 93"/>
                <a:gd name="T17" fmla="*/ 5 h 24"/>
                <a:gd name="T18" fmla="*/ 3 w 93"/>
                <a:gd name="T19" fmla="*/ 5 h 24"/>
                <a:gd name="T20" fmla="*/ 3 w 93"/>
                <a:gd name="T21" fmla="*/ 6 h 24"/>
                <a:gd name="T22" fmla="*/ 0 w 93"/>
                <a:gd name="T23" fmla="*/ 5 h 24"/>
                <a:gd name="T24" fmla="*/ 2 w 93"/>
                <a:gd name="T25" fmla="*/ 5 h 24"/>
                <a:gd name="T26" fmla="*/ 2 w 93"/>
                <a:gd name="T27" fmla="*/ 3 h 24"/>
                <a:gd name="T28" fmla="*/ 3 w 93"/>
                <a:gd name="T29" fmla="*/ 3 h 24"/>
                <a:gd name="T30" fmla="*/ 3 w 93"/>
                <a:gd name="T31" fmla="*/ 2 h 24"/>
                <a:gd name="T32" fmla="*/ 5 w 93"/>
                <a:gd name="T33" fmla="*/ 2 h 24"/>
                <a:gd name="T34" fmla="*/ 5 w 93"/>
                <a:gd name="T35" fmla="*/ 1 h 24"/>
                <a:gd name="T36" fmla="*/ 5 w 93"/>
                <a:gd name="T37" fmla="*/ 0 h 24"/>
                <a:gd name="T38" fmla="*/ 6 w 93"/>
                <a:gd name="T39" fmla="*/ 0 h 24"/>
                <a:gd name="T40" fmla="*/ 41 w 93"/>
                <a:gd name="T41" fmla="*/ 0 h 24"/>
                <a:gd name="T42" fmla="*/ 22 w 93"/>
                <a:gd name="T43" fmla="*/ 22 h 24"/>
                <a:gd name="T44" fmla="*/ 16 w 93"/>
                <a:gd name="T45" fmla="*/ 22 h 24"/>
                <a:gd name="T46" fmla="*/ 78 w 93"/>
                <a:gd name="T47" fmla="*/ 0 h 24"/>
                <a:gd name="T48" fmla="*/ 82 w 93"/>
                <a:gd name="T49" fmla="*/ 0 h 24"/>
                <a:gd name="T50" fmla="*/ 82 w 93"/>
                <a:gd name="T51" fmla="*/ 16 h 24"/>
                <a:gd name="T52" fmla="*/ 92 w 93"/>
                <a:gd name="T53" fmla="*/ 16 h 24"/>
                <a:gd name="T54" fmla="*/ 92 w 93"/>
                <a:gd name="T55" fmla="*/ 18 h 24"/>
                <a:gd name="T56" fmla="*/ 82 w 93"/>
                <a:gd name="T57" fmla="*/ 18 h 24"/>
                <a:gd name="T58" fmla="*/ 84 w 93"/>
                <a:gd name="T59" fmla="*/ 23 h 24"/>
                <a:gd name="T60" fmla="*/ 75 w 93"/>
                <a:gd name="T61" fmla="*/ 23 h 24"/>
                <a:gd name="T62" fmla="*/ 75 w 93"/>
                <a:gd name="T63" fmla="*/ 18 h 24"/>
                <a:gd name="T64" fmla="*/ 48 w 93"/>
                <a:gd name="T65" fmla="*/ 17 h 24"/>
                <a:gd name="T66" fmla="*/ 48 w 93"/>
                <a:gd name="T67" fmla="*/ 15 h 24"/>
                <a:gd name="T68" fmla="*/ 78 w 93"/>
                <a:gd name="T69" fmla="*/ 0 h 24"/>
                <a:gd name="T70" fmla="*/ 75 w 93"/>
                <a:gd name="T71" fmla="*/ 3 h 24"/>
                <a:gd name="T72" fmla="*/ 52 w 93"/>
                <a:gd name="T73" fmla="*/ 15 h 24"/>
                <a:gd name="T74" fmla="*/ 75 w 93"/>
                <a:gd name="T75" fmla="*/ 16 h 24"/>
                <a:gd name="T76" fmla="*/ 75 w 93"/>
                <a:gd name="T77" fmla="*/ 3 h 24"/>
                <a:gd name="T78" fmla="*/ 16 w 93"/>
                <a:gd name="T79" fmla="*/ 22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"/>
                <a:gd name="T121" fmla="*/ 0 h 24"/>
                <a:gd name="T122" fmla="*/ 93 w 93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" h="24">
                  <a:moveTo>
                    <a:pt x="16" y="22"/>
                  </a:moveTo>
                  <a:lnTo>
                    <a:pt x="35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41" y="0"/>
                  </a:lnTo>
                  <a:lnTo>
                    <a:pt x="22" y="22"/>
                  </a:lnTo>
                  <a:lnTo>
                    <a:pt x="16" y="22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75" y="23"/>
                  </a:lnTo>
                  <a:lnTo>
                    <a:pt x="75" y="18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78" y="0"/>
                  </a:lnTo>
                  <a:lnTo>
                    <a:pt x="75" y="3"/>
                  </a:lnTo>
                  <a:lnTo>
                    <a:pt x="52" y="15"/>
                  </a:lnTo>
                  <a:lnTo>
                    <a:pt x="75" y="16"/>
                  </a:lnTo>
                  <a:lnTo>
                    <a:pt x="75" y="3"/>
                  </a:lnTo>
                  <a:lnTo>
                    <a:pt x="16" y="2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3"/>
            <p:cNvSpPr>
              <a:spLocks/>
            </p:cNvSpPr>
            <p:nvPr/>
          </p:nvSpPr>
          <p:spPr bwMode="auto">
            <a:xfrm>
              <a:off x="490" y="2957"/>
              <a:ext cx="421" cy="66"/>
            </a:xfrm>
            <a:custGeom>
              <a:avLst/>
              <a:gdLst>
                <a:gd name="T0" fmla="*/ 0 w 421"/>
                <a:gd name="T1" fmla="*/ 41 h 66"/>
                <a:gd name="T2" fmla="*/ 54 w 421"/>
                <a:gd name="T3" fmla="*/ 0 h 66"/>
                <a:gd name="T4" fmla="*/ 420 w 421"/>
                <a:gd name="T5" fmla="*/ 0 h 66"/>
                <a:gd name="T6" fmla="*/ 331 w 421"/>
                <a:gd name="T7" fmla="*/ 65 h 66"/>
                <a:gd name="T8" fmla="*/ 0 w 421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6"/>
                <a:gd name="T17" fmla="*/ 421 w 42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6">
                  <a:moveTo>
                    <a:pt x="0" y="41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Freeform 4"/>
            <p:cNvSpPr>
              <a:spLocks/>
            </p:cNvSpPr>
            <p:nvPr/>
          </p:nvSpPr>
          <p:spPr bwMode="auto">
            <a:xfrm>
              <a:off x="490" y="2957"/>
              <a:ext cx="432" cy="76"/>
            </a:xfrm>
            <a:custGeom>
              <a:avLst/>
              <a:gdLst>
                <a:gd name="T0" fmla="*/ 0 w 432"/>
                <a:gd name="T1" fmla="*/ 47 h 76"/>
                <a:gd name="T2" fmla="*/ 55 w 432"/>
                <a:gd name="T3" fmla="*/ 0 h 76"/>
                <a:gd name="T4" fmla="*/ 431 w 432"/>
                <a:gd name="T5" fmla="*/ 0 h 76"/>
                <a:gd name="T6" fmla="*/ 340 w 432"/>
                <a:gd name="T7" fmla="*/ 75 h 76"/>
                <a:gd name="T8" fmla="*/ 0 w 432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6"/>
                <a:gd name="T17" fmla="*/ 432 w 432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6">
                  <a:moveTo>
                    <a:pt x="0" y="47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Freeform 5"/>
            <p:cNvSpPr>
              <a:spLocks/>
            </p:cNvSpPr>
            <p:nvPr/>
          </p:nvSpPr>
          <p:spPr bwMode="auto">
            <a:xfrm>
              <a:off x="797" y="2957"/>
              <a:ext cx="114" cy="377"/>
            </a:xfrm>
            <a:custGeom>
              <a:avLst/>
              <a:gdLst>
                <a:gd name="T0" fmla="*/ 61 w 114"/>
                <a:gd name="T1" fmla="*/ 376 h 377"/>
                <a:gd name="T2" fmla="*/ 0 w 114"/>
                <a:gd name="T3" fmla="*/ 102 h 377"/>
                <a:gd name="T4" fmla="*/ 113 w 114"/>
                <a:gd name="T5" fmla="*/ 0 h 377"/>
                <a:gd name="T6" fmla="*/ 113 w 114"/>
                <a:gd name="T7" fmla="*/ 336 h 377"/>
                <a:gd name="T8" fmla="*/ 61 w 114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7"/>
                <a:gd name="T17" fmla="*/ 114 w 114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7">
                  <a:moveTo>
                    <a:pt x="61" y="376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6"/>
                  </a:lnTo>
                  <a:lnTo>
                    <a:pt x="61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Freeform 6"/>
            <p:cNvSpPr>
              <a:spLocks/>
            </p:cNvSpPr>
            <p:nvPr/>
          </p:nvSpPr>
          <p:spPr bwMode="auto">
            <a:xfrm>
              <a:off x="797" y="2957"/>
              <a:ext cx="125" cy="387"/>
            </a:xfrm>
            <a:custGeom>
              <a:avLst/>
              <a:gdLst>
                <a:gd name="T0" fmla="*/ 66 w 125"/>
                <a:gd name="T1" fmla="*/ 386 h 387"/>
                <a:gd name="T2" fmla="*/ 0 w 125"/>
                <a:gd name="T3" fmla="*/ 105 h 387"/>
                <a:gd name="T4" fmla="*/ 124 w 125"/>
                <a:gd name="T5" fmla="*/ 0 h 387"/>
                <a:gd name="T6" fmla="*/ 124 w 125"/>
                <a:gd name="T7" fmla="*/ 345 h 387"/>
                <a:gd name="T8" fmla="*/ 66 w 125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7"/>
                <a:gd name="T17" fmla="*/ 125 w 125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7">
                  <a:moveTo>
                    <a:pt x="66" y="386"/>
                  </a:moveTo>
                  <a:lnTo>
                    <a:pt x="0" y="105"/>
                  </a:lnTo>
                  <a:lnTo>
                    <a:pt x="124" y="0"/>
                  </a:lnTo>
                  <a:lnTo>
                    <a:pt x="124" y="345"/>
                  </a:lnTo>
                  <a:lnTo>
                    <a:pt x="66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7"/>
            <p:cNvSpPr>
              <a:spLocks/>
            </p:cNvSpPr>
            <p:nvPr/>
          </p:nvSpPr>
          <p:spPr bwMode="auto">
            <a:xfrm>
              <a:off x="490" y="2529"/>
              <a:ext cx="421" cy="65"/>
            </a:xfrm>
            <a:custGeom>
              <a:avLst/>
              <a:gdLst>
                <a:gd name="T0" fmla="*/ 0 w 421"/>
                <a:gd name="T1" fmla="*/ 41 h 65"/>
                <a:gd name="T2" fmla="*/ 54 w 421"/>
                <a:gd name="T3" fmla="*/ 0 h 65"/>
                <a:gd name="T4" fmla="*/ 420 w 421"/>
                <a:gd name="T5" fmla="*/ 0 h 65"/>
                <a:gd name="T6" fmla="*/ 331 w 421"/>
                <a:gd name="T7" fmla="*/ 64 h 65"/>
                <a:gd name="T8" fmla="*/ 0 w 421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5"/>
                <a:gd name="T17" fmla="*/ 421 w 42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5">
                  <a:moveTo>
                    <a:pt x="0" y="41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Freeform 8"/>
            <p:cNvSpPr>
              <a:spLocks/>
            </p:cNvSpPr>
            <p:nvPr/>
          </p:nvSpPr>
          <p:spPr bwMode="auto">
            <a:xfrm>
              <a:off x="490" y="2529"/>
              <a:ext cx="432" cy="74"/>
            </a:xfrm>
            <a:custGeom>
              <a:avLst/>
              <a:gdLst>
                <a:gd name="T0" fmla="*/ 0 w 432"/>
                <a:gd name="T1" fmla="*/ 47 h 74"/>
                <a:gd name="T2" fmla="*/ 55 w 432"/>
                <a:gd name="T3" fmla="*/ 0 h 74"/>
                <a:gd name="T4" fmla="*/ 431 w 432"/>
                <a:gd name="T5" fmla="*/ 0 h 74"/>
                <a:gd name="T6" fmla="*/ 340 w 432"/>
                <a:gd name="T7" fmla="*/ 73 h 74"/>
                <a:gd name="T8" fmla="*/ 0 w 432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7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Freeform 9"/>
            <p:cNvSpPr>
              <a:spLocks/>
            </p:cNvSpPr>
            <p:nvPr/>
          </p:nvSpPr>
          <p:spPr bwMode="auto">
            <a:xfrm>
              <a:off x="797" y="2529"/>
              <a:ext cx="114" cy="375"/>
            </a:xfrm>
            <a:custGeom>
              <a:avLst/>
              <a:gdLst>
                <a:gd name="T0" fmla="*/ 61 w 114"/>
                <a:gd name="T1" fmla="*/ 374 h 375"/>
                <a:gd name="T2" fmla="*/ 0 w 114"/>
                <a:gd name="T3" fmla="*/ 100 h 375"/>
                <a:gd name="T4" fmla="*/ 113 w 114"/>
                <a:gd name="T5" fmla="*/ 0 h 375"/>
                <a:gd name="T6" fmla="*/ 113 w 114"/>
                <a:gd name="T7" fmla="*/ 334 h 375"/>
                <a:gd name="T8" fmla="*/ 61 w 114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5"/>
                <a:gd name="T17" fmla="*/ 114 w 11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5">
                  <a:moveTo>
                    <a:pt x="61" y="374"/>
                  </a:moveTo>
                  <a:lnTo>
                    <a:pt x="0" y="100"/>
                  </a:lnTo>
                  <a:lnTo>
                    <a:pt x="113" y="0"/>
                  </a:lnTo>
                  <a:lnTo>
                    <a:pt x="113" y="334"/>
                  </a:lnTo>
                  <a:lnTo>
                    <a:pt x="61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Freeform 10"/>
            <p:cNvSpPr>
              <a:spLocks/>
            </p:cNvSpPr>
            <p:nvPr/>
          </p:nvSpPr>
          <p:spPr bwMode="auto">
            <a:xfrm>
              <a:off x="797" y="2529"/>
              <a:ext cx="125" cy="385"/>
            </a:xfrm>
            <a:custGeom>
              <a:avLst/>
              <a:gdLst>
                <a:gd name="T0" fmla="*/ 66 w 125"/>
                <a:gd name="T1" fmla="*/ 384 h 385"/>
                <a:gd name="T2" fmla="*/ 0 w 125"/>
                <a:gd name="T3" fmla="*/ 103 h 385"/>
                <a:gd name="T4" fmla="*/ 124 w 125"/>
                <a:gd name="T5" fmla="*/ 0 h 385"/>
                <a:gd name="T6" fmla="*/ 124 w 125"/>
                <a:gd name="T7" fmla="*/ 343 h 385"/>
                <a:gd name="T8" fmla="*/ 66 w 125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5"/>
                <a:gd name="T17" fmla="*/ 125 w 12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5">
                  <a:moveTo>
                    <a:pt x="66" y="384"/>
                  </a:moveTo>
                  <a:lnTo>
                    <a:pt x="0" y="103"/>
                  </a:lnTo>
                  <a:lnTo>
                    <a:pt x="124" y="0"/>
                  </a:lnTo>
                  <a:lnTo>
                    <a:pt x="124" y="343"/>
                  </a:lnTo>
                  <a:lnTo>
                    <a:pt x="66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Freeform 11"/>
            <p:cNvSpPr>
              <a:spLocks/>
            </p:cNvSpPr>
            <p:nvPr/>
          </p:nvSpPr>
          <p:spPr bwMode="auto">
            <a:xfrm>
              <a:off x="490" y="2054"/>
              <a:ext cx="421" cy="64"/>
            </a:xfrm>
            <a:custGeom>
              <a:avLst/>
              <a:gdLst>
                <a:gd name="T0" fmla="*/ 0 w 421"/>
                <a:gd name="T1" fmla="*/ 42 h 64"/>
                <a:gd name="T2" fmla="*/ 54 w 421"/>
                <a:gd name="T3" fmla="*/ 0 h 64"/>
                <a:gd name="T4" fmla="*/ 420 w 421"/>
                <a:gd name="T5" fmla="*/ 0 h 64"/>
                <a:gd name="T6" fmla="*/ 331 w 421"/>
                <a:gd name="T7" fmla="*/ 63 h 64"/>
                <a:gd name="T8" fmla="*/ 0 w 421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4"/>
                <a:gd name="T17" fmla="*/ 421 w 42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4">
                  <a:moveTo>
                    <a:pt x="0" y="42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Freeform 12"/>
            <p:cNvSpPr>
              <a:spLocks/>
            </p:cNvSpPr>
            <p:nvPr/>
          </p:nvSpPr>
          <p:spPr bwMode="auto">
            <a:xfrm>
              <a:off x="490" y="2054"/>
              <a:ext cx="432" cy="74"/>
            </a:xfrm>
            <a:custGeom>
              <a:avLst/>
              <a:gdLst>
                <a:gd name="T0" fmla="*/ 0 w 432"/>
                <a:gd name="T1" fmla="*/ 49 h 74"/>
                <a:gd name="T2" fmla="*/ 55 w 432"/>
                <a:gd name="T3" fmla="*/ 0 h 74"/>
                <a:gd name="T4" fmla="*/ 431 w 432"/>
                <a:gd name="T5" fmla="*/ 0 h 74"/>
                <a:gd name="T6" fmla="*/ 340 w 432"/>
                <a:gd name="T7" fmla="*/ 73 h 74"/>
                <a:gd name="T8" fmla="*/ 0 w 432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9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Freeform 13"/>
            <p:cNvSpPr>
              <a:spLocks/>
            </p:cNvSpPr>
            <p:nvPr/>
          </p:nvSpPr>
          <p:spPr bwMode="auto">
            <a:xfrm>
              <a:off x="797" y="2054"/>
              <a:ext cx="114" cy="376"/>
            </a:xfrm>
            <a:custGeom>
              <a:avLst/>
              <a:gdLst>
                <a:gd name="T0" fmla="*/ 61 w 114"/>
                <a:gd name="T1" fmla="*/ 375 h 376"/>
                <a:gd name="T2" fmla="*/ 0 w 114"/>
                <a:gd name="T3" fmla="*/ 102 h 376"/>
                <a:gd name="T4" fmla="*/ 113 w 114"/>
                <a:gd name="T5" fmla="*/ 0 h 376"/>
                <a:gd name="T6" fmla="*/ 113 w 114"/>
                <a:gd name="T7" fmla="*/ 335 h 376"/>
                <a:gd name="T8" fmla="*/ 61 w 114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6"/>
                <a:gd name="T17" fmla="*/ 114 w 11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6">
                  <a:moveTo>
                    <a:pt x="61" y="375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5"/>
                  </a:lnTo>
                  <a:lnTo>
                    <a:pt x="61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Freeform 14"/>
            <p:cNvSpPr>
              <a:spLocks/>
            </p:cNvSpPr>
            <p:nvPr/>
          </p:nvSpPr>
          <p:spPr bwMode="auto">
            <a:xfrm>
              <a:off x="797" y="2054"/>
              <a:ext cx="125" cy="386"/>
            </a:xfrm>
            <a:custGeom>
              <a:avLst/>
              <a:gdLst>
                <a:gd name="T0" fmla="*/ 66 w 125"/>
                <a:gd name="T1" fmla="*/ 385 h 386"/>
                <a:gd name="T2" fmla="*/ 0 w 125"/>
                <a:gd name="T3" fmla="*/ 104 h 386"/>
                <a:gd name="T4" fmla="*/ 124 w 125"/>
                <a:gd name="T5" fmla="*/ 0 h 386"/>
                <a:gd name="T6" fmla="*/ 124 w 125"/>
                <a:gd name="T7" fmla="*/ 344 h 386"/>
                <a:gd name="T8" fmla="*/ 66 w 125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6"/>
                <a:gd name="T17" fmla="*/ 125 w 125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6">
                  <a:moveTo>
                    <a:pt x="66" y="385"/>
                  </a:moveTo>
                  <a:lnTo>
                    <a:pt x="0" y="104"/>
                  </a:lnTo>
                  <a:lnTo>
                    <a:pt x="124" y="0"/>
                  </a:lnTo>
                  <a:lnTo>
                    <a:pt x="124" y="344"/>
                  </a:lnTo>
                  <a:lnTo>
                    <a:pt x="66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Freeform 15"/>
            <p:cNvSpPr>
              <a:spLocks/>
            </p:cNvSpPr>
            <p:nvPr/>
          </p:nvSpPr>
          <p:spPr bwMode="auto">
            <a:xfrm>
              <a:off x="959" y="2957"/>
              <a:ext cx="423" cy="66"/>
            </a:xfrm>
            <a:custGeom>
              <a:avLst/>
              <a:gdLst>
                <a:gd name="T0" fmla="*/ 0 w 423"/>
                <a:gd name="T1" fmla="*/ 41 h 66"/>
                <a:gd name="T2" fmla="*/ 54 w 423"/>
                <a:gd name="T3" fmla="*/ 0 h 66"/>
                <a:gd name="T4" fmla="*/ 422 w 423"/>
                <a:gd name="T5" fmla="*/ 0 h 66"/>
                <a:gd name="T6" fmla="*/ 334 w 423"/>
                <a:gd name="T7" fmla="*/ 65 h 66"/>
                <a:gd name="T8" fmla="*/ 0 w 423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66"/>
                <a:gd name="T17" fmla="*/ 423 w 42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66">
                  <a:moveTo>
                    <a:pt x="0" y="41"/>
                  </a:moveTo>
                  <a:lnTo>
                    <a:pt x="54" y="0"/>
                  </a:lnTo>
                  <a:lnTo>
                    <a:pt x="422" y="0"/>
                  </a:lnTo>
                  <a:lnTo>
                    <a:pt x="334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Freeform 16"/>
            <p:cNvSpPr>
              <a:spLocks/>
            </p:cNvSpPr>
            <p:nvPr/>
          </p:nvSpPr>
          <p:spPr bwMode="auto">
            <a:xfrm>
              <a:off x="959" y="2957"/>
              <a:ext cx="433" cy="76"/>
            </a:xfrm>
            <a:custGeom>
              <a:avLst/>
              <a:gdLst>
                <a:gd name="T0" fmla="*/ 0 w 433"/>
                <a:gd name="T1" fmla="*/ 47 h 76"/>
                <a:gd name="T2" fmla="*/ 56 w 433"/>
                <a:gd name="T3" fmla="*/ 0 h 76"/>
                <a:gd name="T4" fmla="*/ 432 w 433"/>
                <a:gd name="T5" fmla="*/ 0 h 76"/>
                <a:gd name="T6" fmla="*/ 342 w 433"/>
                <a:gd name="T7" fmla="*/ 75 h 76"/>
                <a:gd name="T8" fmla="*/ 0 w 433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6"/>
                <a:gd name="T17" fmla="*/ 433 w 433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6">
                  <a:moveTo>
                    <a:pt x="0" y="47"/>
                  </a:moveTo>
                  <a:lnTo>
                    <a:pt x="56" y="0"/>
                  </a:lnTo>
                  <a:lnTo>
                    <a:pt x="432" y="0"/>
                  </a:lnTo>
                  <a:lnTo>
                    <a:pt x="342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Freeform 17"/>
            <p:cNvSpPr>
              <a:spLocks/>
            </p:cNvSpPr>
            <p:nvPr/>
          </p:nvSpPr>
          <p:spPr bwMode="auto">
            <a:xfrm>
              <a:off x="1266" y="2957"/>
              <a:ext cx="116" cy="377"/>
            </a:xfrm>
            <a:custGeom>
              <a:avLst/>
              <a:gdLst>
                <a:gd name="T0" fmla="*/ 62 w 116"/>
                <a:gd name="T1" fmla="*/ 376 h 377"/>
                <a:gd name="T2" fmla="*/ 0 w 116"/>
                <a:gd name="T3" fmla="*/ 102 h 377"/>
                <a:gd name="T4" fmla="*/ 115 w 116"/>
                <a:gd name="T5" fmla="*/ 0 h 377"/>
                <a:gd name="T6" fmla="*/ 115 w 116"/>
                <a:gd name="T7" fmla="*/ 336 h 377"/>
                <a:gd name="T8" fmla="*/ 62 w 116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7"/>
                <a:gd name="T17" fmla="*/ 116 w 116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7">
                  <a:moveTo>
                    <a:pt x="62" y="376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6"/>
                  </a:lnTo>
                  <a:lnTo>
                    <a:pt x="62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Freeform 18"/>
            <p:cNvSpPr>
              <a:spLocks/>
            </p:cNvSpPr>
            <p:nvPr/>
          </p:nvSpPr>
          <p:spPr bwMode="auto">
            <a:xfrm>
              <a:off x="1266" y="2957"/>
              <a:ext cx="126" cy="387"/>
            </a:xfrm>
            <a:custGeom>
              <a:avLst/>
              <a:gdLst>
                <a:gd name="T0" fmla="*/ 68 w 126"/>
                <a:gd name="T1" fmla="*/ 386 h 387"/>
                <a:gd name="T2" fmla="*/ 0 w 126"/>
                <a:gd name="T3" fmla="*/ 105 h 387"/>
                <a:gd name="T4" fmla="*/ 125 w 126"/>
                <a:gd name="T5" fmla="*/ 0 h 387"/>
                <a:gd name="T6" fmla="*/ 125 w 126"/>
                <a:gd name="T7" fmla="*/ 345 h 387"/>
                <a:gd name="T8" fmla="*/ 68 w 126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7"/>
                <a:gd name="T17" fmla="*/ 126 w 126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7">
                  <a:moveTo>
                    <a:pt x="68" y="386"/>
                  </a:moveTo>
                  <a:lnTo>
                    <a:pt x="0" y="105"/>
                  </a:lnTo>
                  <a:lnTo>
                    <a:pt x="125" y="0"/>
                  </a:lnTo>
                  <a:lnTo>
                    <a:pt x="125" y="345"/>
                  </a:lnTo>
                  <a:lnTo>
                    <a:pt x="68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Freeform 19"/>
            <p:cNvSpPr>
              <a:spLocks/>
            </p:cNvSpPr>
            <p:nvPr/>
          </p:nvSpPr>
          <p:spPr bwMode="auto">
            <a:xfrm>
              <a:off x="959" y="2529"/>
              <a:ext cx="423" cy="65"/>
            </a:xfrm>
            <a:custGeom>
              <a:avLst/>
              <a:gdLst>
                <a:gd name="T0" fmla="*/ 0 w 423"/>
                <a:gd name="T1" fmla="*/ 41 h 65"/>
                <a:gd name="T2" fmla="*/ 54 w 423"/>
                <a:gd name="T3" fmla="*/ 0 h 65"/>
                <a:gd name="T4" fmla="*/ 422 w 423"/>
                <a:gd name="T5" fmla="*/ 0 h 65"/>
                <a:gd name="T6" fmla="*/ 334 w 423"/>
                <a:gd name="T7" fmla="*/ 64 h 65"/>
                <a:gd name="T8" fmla="*/ 0 w 423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65"/>
                <a:gd name="T17" fmla="*/ 423 w 423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65">
                  <a:moveTo>
                    <a:pt x="0" y="41"/>
                  </a:moveTo>
                  <a:lnTo>
                    <a:pt x="54" y="0"/>
                  </a:lnTo>
                  <a:lnTo>
                    <a:pt x="422" y="0"/>
                  </a:lnTo>
                  <a:lnTo>
                    <a:pt x="334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Freeform 20"/>
            <p:cNvSpPr>
              <a:spLocks/>
            </p:cNvSpPr>
            <p:nvPr/>
          </p:nvSpPr>
          <p:spPr bwMode="auto">
            <a:xfrm>
              <a:off x="959" y="2529"/>
              <a:ext cx="433" cy="74"/>
            </a:xfrm>
            <a:custGeom>
              <a:avLst/>
              <a:gdLst>
                <a:gd name="T0" fmla="*/ 0 w 433"/>
                <a:gd name="T1" fmla="*/ 47 h 74"/>
                <a:gd name="T2" fmla="*/ 56 w 433"/>
                <a:gd name="T3" fmla="*/ 0 h 74"/>
                <a:gd name="T4" fmla="*/ 432 w 433"/>
                <a:gd name="T5" fmla="*/ 0 h 74"/>
                <a:gd name="T6" fmla="*/ 342 w 433"/>
                <a:gd name="T7" fmla="*/ 73 h 74"/>
                <a:gd name="T8" fmla="*/ 0 w 433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7"/>
                  </a:moveTo>
                  <a:lnTo>
                    <a:pt x="56" y="0"/>
                  </a:lnTo>
                  <a:lnTo>
                    <a:pt x="432" y="0"/>
                  </a:lnTo>
                  <a:lnTo>
                    <a:pt x="342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Freeform 21"/>
            <p:cNvSpPr>
              <a:spLocks/>
            </p:cNvSpPr>
            <p:nvPr/>
          </p:nvSpPr>
          <p:spPr bwMode="auto">
            <a:xfrm>
              <a:off x="1266" y="2529"/>
              <a:ext cx="116" cy="375"/>
            </a:xfrm>
            <a:custGeom>
              <a:avLst/>
              <a:gdLst>
                <a:gd name="T0" fmla="*/ 62 w 116"/>
                <a:gd name="T1" fmla="*/ 374 h 375"/>
                <a:gd name="T2" fmla="*/ 0 w 116"/>
                <a:gd name="T3" fmla="*/ 100 h 375"/>
                <a:gd name="T4" fmla="*/ 115 w 116"/>
                <a:gd name="T5" fmla="*/ 0 h 375"/>
                <a:gd name="T6" fmla="*/ 115 w 116"/>
                <a:gd name="T7" fmla="*/ 334 h 375"/>
                <a:gd name="T8" fmla="*/ 62 w 116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5"/>
                <a:gd name="T17" fmla="*/ 116 w 116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5">
                  <a:moveTo>
                    <a:pt x="62" y="374"/>
                  </a:moveTo>
                  <a:lnTo>
                    <a:pt x="0" y="100"/>
                  </a:lnTo>
                  <a:lnTo>
                    <a:pt x="115" y="0"/>
                  </a:lnTo>
                  <a:lnTo>
                    <a:pt x="115" y="334"/>
                  </a:lnTo>
                  <a:lnTo>
                    <a:pt x="62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Freeform 22"/>
            <p:cNvSpPr>
              <a:spLocks/>
            </p:cNvSpPr>
            <p:nvPr/>
          </p:nvSpPr>
          <p:spPr bwMode="auto">
            <a:xfrm>
              <a:off x="1266" y="2529"/>
              <a:ext cx="126" cy="385"/>
            </a:xfrm>
            <a:custGeom>
              <a:avLst/>
              <a:gdLst>
                <a:gd name="T0" fmla="*/ 68 w 126"/>
                <a:gd name="T1" fmla="*/ 384 h 385"/>
                <a:gd name="T2" fmla="*/ 0 w 126"/>
                <a:gd name="T3" fmla="*/ 103 h 385"/>
                <a:gd name="T4" fmla="*/ 125 w 126"/>
                <a:gd name="T5" fmla="*/ 0 h 385"/>
                <a:gd name="T6" fmla="*/ 125 w 126"/>
                <a:gd name="T7" fmla="*/ 343 h 385"/>
                <a:gd name="T8" fmla="*/ 68 w 126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5"/>
                <a:gd name="T17" fmla="*/ 126 w 126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5">
                  <a:moveTo>
                    <a:pt x="68" y="384"/>
                  </a:moveTo>
                  <a:lnTo>
                    <a:pt x="0" y="103"/>
                  </a:lnTo>
                  <a:lnTo>
                    <a:pt x="125" y="0"/>
                  </a:lnTo>
                  <a:lnTo>
                    <a:pt x="125" y="343"/>
                  </a:lnTo>
                  <a:lnTo>
                    <a:pt x="68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Freeform 23"/>
            <p:cNvSpPr>
              <a:spLocks/>
            </p:cNvSpPr>
            <p:nvPr/>
          </p:nvSpPr>
          <p:spPr bwMode="auto">
            <a:xfrm>
              <a:off x="959" y="2054"/>
              <a:ext cx="423" cy="64"/>
            </a:xfrm>
            <a:custGeom>
              <a:avLst/>
              <a:gdLst>
                <a:gd name="T0" fmla="*/ 0 w 423"/>
                <a:gd name="T1" fmla="*/ 42 h 64"/>
                <a:gd name="T2" fmla="*/ 54 w 423"/>
                <a:gd name="T3" fmla="*/ 0 h 64"/>
                <a:gd name="T4" fmla="*/ 422 w 423"/>
                <a:gd name="T5" fmla="*/ 0 h 64"/>
                <a:gd name="T6" fmla="*/ 334 w 423"/>
                <a:gd name="T7" fmla="*/ 63 h 64"/>
                <a:gd name="T8" fmla="*/ 0 w 423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64"/>
                <a:gd name="T17" fmla="*/ 423 w 423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64">
                  <a:moveTo>
                    <a:pt x="0" y="42"/>
                  </a:moveTo>
                  <a:lnTo>
                    <a:pt x="54" y="0"/>
                  </a:lnTo>
                  <a:lnTo>
                    <a:pt x="422" y="0"/>
                  </a:lnTo>
                  <a:lnTo>
                    <a:pt x="334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9" name="Freeform 24"/>
            <p:cNvSpPr>
              <a:spLocks/>
            </p:cNvSpPr>
            <p:nvPr/>
          </p:nvSpPr>
          <p:spPr bwMode="auto">
            <a:xfrm>
              <a:off x="959" y="2054"/>
              <a:ext cx="433" cy="74"/>
            </a:xfrm>
            <a:custGeom>
              <a:avLst/>
              <a:gdLst>
                <a:gd name="T0" fmla="*/ 0 w 433"/>
                <a:gd name="T1" fmla="*/ 49 h 74"/>
                <a:gd name="T2" fmla="*/ 56 w 433"/>
                <a:gd name="T3" fmla="*/ 0 h 74"/>
                <a:gd name="T4" fmla="*/ 432 w 433"/>
                <a:gd name="T5" fmla="*/ 0 h 74"/>
                <a:gd name="T6" fmla="*/ 342 w 433"/>
                <a:gd name="T7" fmla="*/ 73 h 74"/>
                <a:gd name="T8" fmla="*/ 0 w 433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9"/>
                  </a:moveTo>
                  <a:lnTo>
                    <a:pt x="56" y="0"/>
                  </a:lnTo>
                  <a:lnTo>
                    <a:pt x="432" y="0"/>
                  </a:lnTo>
                  <a:lnTo>
                    <a:pt x="342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Freeform 25"/>
            <p:cNvSpPr>
              <a:spLocks/>
            </p:cNvSpPr>
            <p:nvPr/>
          </p:nvSpPr>
          <p:spPr bwMode="auto">
            <a:xfrm>
              <a:off x="1266" y="2054"/>
              <a:ext cx="116" cy="376"/>
            </a:xfrm>
            <a:custGeom>
              <a:avLst/>
              <a:gdLst>
                <a:gd name="T0" fmla="*/ 62 w 116"/>
                <a:gd name="T1" fmla="*/ 375 h 376"/>
                <a:gd name="T2" fmla="*/ 0 w 116"/>
                <a:gd name="T3" fmla="*/ 102 h 376"/>
                <a:gd name="T4" fmla="*/ 115 w 116"/>
                <a:gd name="T5" fmla="*/ 0 h 376"/>
                <a:gd name="T6" fmla="*/ 115 w 116"/>
                <a:gd name="T7" fmla="*/ 335 h 376"/>
                <a:gd name="T8" fmla="*/ 62 w 116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6"/>
                <a:gd name="T17" fmla="*/ 116 w 116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6">
                  <a:moveTo>
                    <a:pt x="62" y="375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5"/>
                  </a:lnTo>
                  <a:lnTo>
                    <a:pt x="62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Freeform 26"/>
            <p:cNvSpPr>
              <a:spLocks/>
            </p:cNvSpPr>
            <p:nvPr/>
          </p:nvSpPr>
          <p:spPr bwMode="auto">
            <a:xfrm>
              <a:off x="1266" y="2054"/>
              <a:ext cx="126" cy="386"/>
            </a:xfrm>
            <a:custGeom>
              <a:avLst/>
              <a:gdLst>
                <a:gd name="T0" fmla="*/ 68 w 126"/>
                <a:gd name="T1" fmla="*/ 385 h 386"/>
                <a:gd name="T2" fmla="*/ 0 w 126"/>
                <a:gd name="T3" fmla="*/ 104 h 386"/>
                <a:gd name="T4" fmla="*/ 125 w 126"/>
                <a:gd name="T5" fmla="*/ 0 h 386"/>
                <a:gd name="T6" fmla="*/ 125 w 126"/>
                <a:gd name="T7" fmla="*/ 344 h 386"/>
                <a:gd name="T8" fmla="*/ 68 w 126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6"/>
                <a:gd name="T17" fmla="*/ 126 w 126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6">
                  <a:moveTo>
                    <a:pt x="68" y="385"/>
                  </a:moveTo>
                  <a:lnTo>
                    <a:pt x="0" y="104"/>
                  </a:lnTo>
                  <a:lnTo>
                    <a:pt x="125" y="0"/>
                  </a:lnTo>
                  <a:lnTo>
                    <a:pt x="125" y="344"/>
                  </a:lnTo>
                  <a:lnTo>
                    <a:pt x="68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Freeform 27"/>
            <p:cNvSpPr>
              <a:spLocks/>
            </p:cNvSpPr>
            <p:nvPr/>
          </p:nvSpPr>
          <p:spPr bwMode="auto">
            <a:xfrm>
              <a:off x="1431" y="2957"/>
              <a:ext cx="421" cy="66"/>
            </a:xfrm>
            <a:custGeom>
              <a:avLst/>
              <a:gdLst>
                <a:gd name="T0" fmla="*/ 0 w 421"/>
                <a:gd name="T1" fmla="*/ 41 h 66"/>
                <a:gd name="T2" fmla="*/ 54 w 421"/>
                <a:gd name="T3" fmla="*/ 0 h 66"/>
                <a:gd name="T4" fmla="*/ 420 w 421"/>
                <a:gd name="T5" fmla="*/ 0 h 66"/>
                <a:gd name="T6" fmla="*/ 331 w 421"/>
                <a:gd name="T7" fmla="*/ 65 h 66"/>
                <a:gd name="T8" fmla="*/ 0 w 421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6"/>
                <a:gd name="T17" fmla="*/ 421 w 42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6">
                  <a:moveTo>
                    <a:pt x="0" y="41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Freeform 28"/>
            <p:cNvSpPr>
              <a:spLocks/>
            </p:cNvSpPr>
            <p:nvPr/>
          </p:nvSpPr>
          <p:spPr bwMode="auto">
            <a:xfrm>
              <a:off x="1431" y="2957"/>
              <a:ext cx="431" cy="76"/>
            </a:xfrm>
            <a:custGeom>
              <a:avLst/>
              <a:gdLst>
                <a:gd name="T0" fmla="*/ 0 w 431"/>
                <a:gd name="T1" fmla="*/ 47 h 76"/>
                <a:gd name="T2" fmla="*/ 55 w 431"/>
                <a:gd name="T3" fmla="*/ 0 h 76"/>
                <a:gd name="T4" fmla="*/ 430 w 431"/>
                <a:gd name="T5" fmla="*/ 0 h 76"/>
                <a:gd name="T6" fmla="*/ 339 w 431"/>
                <a:gd name="T7" fmla="*/ 75 h 76"/>
                <a:gd name="T8" fmla="*/ 0 w 431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76"/>
                <a:gd name="T17" fmla="*/ 431 w 43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76">
                  <a:moveTo>
                    <a:pt x="0" y="47"/>
                  </a:moveTo>
                  <a:lnTo>
                    <a:pt x="55" y="0"/>
                  </a:lnTo>
                  <a:lnTo>
                    <a:pt x="430" y="0"/>
                  </a:lnTo>
                  <a:lnTo>
                    <a:pt x="339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Freeform 29"/>
            <p:cNvSpPr>
              <a:spLocks/>
            </p:cNvSpPr>
            <p:nvPr/>
          </p:nvSpPr>
          <p:spPr bwMode="auto">
            <a:xfrm>
              <a:off x="1738" y="2957"/>
              <a:ext cx="114" cy="377"/>
            </a:xfrm>
            <a:custGeom>
              <a:avLst/>
              <a:gdLst>
                <a:gd name="T0" fmla="*/ 61 w 114"/>
                <a:gd name="T1" fmla="*/ 376 h 377"/>
                <a:gd name="T2" fmla="*/ 0 w 114"/>
                <a:gd name="T3" fmla="*/ 102 h 377"/>
                <a:gd name="T4" fmla="*/ 113 w 114"/>
                <a:gd name="T5" fmla="*/ 0 h 377"/>
                <a:gd name="T6" fmla="*/ 113 w 114"/>
                <a:gd name="T7" fmla="*/ 336 h 377"/>
                <a:gd name="T8" fmla="*/ 61 w 114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7"/>
                <a:gd name="T17" fmla="*/ 114 w 114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7">
                  <a:moveTo>
                    <a:pt x="61" y="376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6"/>
                  </a:lnTo>
                  <a:lnTo>
                    <a:pt x="61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Freeform 30"/>
            <p:cNvSpPr>
              <a:spLocks/>
            </p:cNvSpPr>
            <p:nvPr/>
          </p:nvSpPr>
          <p:spPr bwMode="auto">
            <a:xfrm>
              <a:off x="1738" y="2957"/>
              <a:ext cx="124" cy="387"/>
            </a:xfrm>
            <a:custGeom>
              <a:avLst/>
              <a:gdLst>
                <a:gd name="T0" fmla="*/ 66 w 124"/>
                <a:gd name="T1" fmla="*/ 386 h 387"/>
                <a:gd name="T2" fmla="*/ 0 w 124"/>
                <a:gd name="T3" fmla="*/ 105 h 387"/>
                <a:gd name="T4" fmla="*/ 123 w 124"/>
                <a:gd name="T5" fmla="*/ 0 h 387"/>
                <a:gd name="T6" fmla="*/ 123 w 124"/>
                <a:gd name="T7" fmla="*/ 345 h 387"/>
                <a:gd name="T8" fmla="*/ 66 w 124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7"/>
                <a:gd name="T17" fmla="*/ 124 w 124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7">
                  <a:moveTo>
                    <a:pt x="66" y="386"/>
                  </a:moveTo>
                  <a:lnTo>
                    <a:pt x="0" y="105"/>
                  </a:lnTo>
                  <a:lnTo>
                    <a:pt x="123" y="0"/>
                  </a:lnTo>
                  <a:lnTo>
                    <a:pt x="123" y="345"/>
                  </a:lnTo>
                  <a:lnTo>
                    <a:pt x="66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Freeform 31"/>
            <p:cNvSpPr>
              <a:spLocks/>
            </p:cNvSpPr>
            <p:nvPr/>
          </p:nvSpPr>
          <p:spPr bwMode="auto">
            <a:xfrm>
              <a:off x="1431" y="2529"/>
              <a:ext cx="421" cy="65"/>
            </a:xfrm>
            <a:custGeom>
              <a:avLst/>
              <a:gdLst>
                <a:gd name="T0" fmla="*/ 0 w 421"/>
                <a:gd name="T1" fmla="*/ 41 h 65"/>
                <a:gd name="T2" fmla="*/ 54 w 421"/>
                <a:gd name="T3" fmla="*/ 0 h 65"/>
                <a:gd name="T4" fmla="*/ 420 w 421"/>
                <a:gd name="T5" fmla="*/ 0 h 65"/>
                <a:gd name="T6" fmla="*/ 331 w 421"/>
                <a:gd name="T7" fmla="*/ 64 h 65"/>
                <a:gd name="T8" fmla="*/ 0 w 421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5"/>
                <a:gd name="T17" fmla="*/ 421 w 42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5">
                  <a:moveTo>
                    <a:pt x="0" y="41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7" name="Freeform 32"/>
            <p:cNvSpPr>
              <a:spLocks/>
            </p:cNvSpPr>
            <p:nvPr/>
          </p:nvSpPr>
          <p:spPr bwMode="auto">
            <a:xfrm>
              <a:off x="1431" y="2529"/>
              <a:ext cx="431" cy="74"/>
            </a:xfrm>
            <a:custGeom>
              <a:avLst/>
              <a:gdLst>
                <a:gd name="T0" fmla="*/ 0 w 431"/>
                <a:gd name="T1" fmla="*/ 47 h 74"/>
                <a:gd name="T2" fmla="*/ 55 w 431"/>
                <a:gd name="T3" fmla="*/ 0 h 74"/>
                <a:gd name="T4" fmla="*/ 430 w 431"/>
                <a:gd name="T5" fmla="*/ 0 h 74"/>
                <a:gd name="T6" fmla="*/ 339 w 431"/>
                <a:gd name="T7" fmla="*/ 73 h 74"/>
                <a:gd name="T8" fmla="*/ 0 w 431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74"/>
                <a:gd name="T17" fmla="*/ 431 w 43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74">
                  <a:moveTo>
                    <a:pt x="0" y="47"/>
                  </a:moveTo>
                  <a:lnTo>
                    <a:pt x="55" y="0"/>
                  </a:lnTo>
                  <a:lnTo>
                    <a:pt x="430" y="0"/>
                  </a:lnTo>
                  <a:lnTo>
                    <a:pt x="339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Freeform 33"/>
            <p:cNvSpPr>
              <a:spLocks/>
            </p:cNvSpPr>
            <p:nvPr/>
          </p:nvSpPr>
          <p:spPr bwMode="auto">
            <a:xfrm>
              <a:off x="1738" y="2529"/>
              <a:ext cx="114" cy="375"/>
            </a:xfrm>
            <a:custGeom>
              <a:avLst/>
              <a:gdLst>
                <a:gd name="T0" fmla="*/ 61 w 114"/>
                <a:gd name="T1" fmla="*/ 374 h 375"/>
                <a:gd name="T2" fmla="*/ 0 w 114"/>
                <a:gd name="T3" fmla="*/ 100 h 375"/>
                <a:gd name="T4" fmla="*/ 113 w 114"/>
                <a:gd name="T5" fmla="*/ 0 h 375"/>
                <a:gd name="T6" fmla="*/ 113 w 114"/>
                <a:gd name="T7" fmla="*/ 334 h 375"/>
                <a:gd name="T8" fmla="*/ 61 w 114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5"/>
                <a:gd name="T17" fmla="*/ 114 w 11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5">
                  <a:moveTo>
                    <a:pt x="61" y="374"/>
                  </a:moveTo>
                  <a:lnTo>
                    <a:pt x="0" y="100"/>
                  </a:lnTo>
                  <a:lnTo>
                    <a:pt x="113" y="0"/>
                  </a:lnTo>
                  <a:lnTo>
                    <a:pt x="113" y="334"/>
                  </a:lnTo>
                  <a:lnTo>
                    <a:pt x="61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Freeform 34"/>
            <p:cNvSpPr>
              <a:spLocks/>
            </p:cNvSpPr>
            <p:nvPr/>
          </p:nvSpPr>
          <p:spPr bwMode="auto">
            <a:xfrm>
              <a:off x="1738" y="2529"/>
              <a:ext cx="124" cy="385"/>
            </a:xfrm>
            <a:custGeom>
              <a:avLst/>
              <a:gdLst>
                <a:gd name="T0" fmla="*/ 66 w 124"/>
                <a:gd name="T1" fmla="*/ 384 h 385"/>
                <a:gd name="T2" fmla="*/ 0 w 124"/>
                <a:gd name="T3" fmla="*/ 103 h 385"/>
                <a:gd name="T4" fmla="*/ 123 w 124"/>
                <a:gd name="T5" fmla="*/ 0 h 385"/>
                <a:gd name="T6" fmla="*/ 123 w 124"/>
                <a:gd name="T7" fmla="*/ 343 h 385"/>
                <a:gd name="T8" fmla="*/ 66 w 124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5"/>
                <a:gd name="T17" fmla="*/ 124 w 124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5">
                  <a:moveTo>
                    <a:pt x="66" y="384"/>
                  </a:moveTo>
                  <a:lnTo>
                    <a:pt x="0" y="103"/>
                  </a:lnTo>
                  <a:lnTo>
                    <a:pt x="123" y="0"/>
                  </a:lnTo>
                  <a:lnTo>
                    <a:pt x="123" y="343"/>
                  </a:lnTo>
                  <a:lnTo>
                    <a:pt x="66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Freeform 35"/>
            <p:cNvSpPr>
              <a:spLocks/>
            </p:cNvSpPr>
            <p:nvPr/>
          </p:nvSpPr>
          <p:spPr bwMode="auto">
            <a:xfrm>
              <a:off x="1431" y="2054"/>
              <a:ext cx="421" cy="64"/>
            </a:xfrm>
            <a:custGeom>
              <a:avLst/>
              <a:gdLst>
                <a:gd name="T0" fmla="*/ 0 w 421"/>
                <a:gd name="T1" fmla="*/ 42 h 64"/>
                <a:gd name="T2" fmla="*/ 54 w 421"/>
                <a:gd name="T3" fmla="*/ 0 h 64"/>
                <a:gd name="T4" fmla="*/ 420 w 421"/>
                <a:gd name="T5" fmla="*/ 0 h 64"/>
                <a:gd name="T6" fmla="*/ 331 w 421"/>
                <a:gd name="T7" fmla="*/ 63 h 64"/>
                <a:gd name="T8" fmla="*/ 0 w 421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4"/>
                <a:gd name="T17" fmla="*/ 421 w 42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4">
                  <a:moveTo>
                    <a:pt x="0" y="42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1" name="Freeform 36"/>
            <p:cNvSpPr>
              <a:spLocks/>
            </p:cNvSpPr>
            <p:nvPr/>
          </p:nvSpPr>
          <p:spPr bwMode="auto">
            <a:xfrm>
              <a:off x="1431" y="2054"/>
              <a:ext cx="431" cy="74"/>
            </a:xfrm>
            <a:custGeom>
              <a:avLst/>
              <a:gdLst>
                <a:gd name="T0" fmla="*/ 0 w 431"/>
                <a:gd name="T1" fmla="*/ 49 h 74"/>
                <a:gd name="T2" fmla="*/ 55 w 431"/>
                <a:gd name="T3" fmla="*/ 0 h 74"/>
                <a:gd name="T4" fmla="*/ 430 w 431"/>
                <a:gd name="T5" fmla="*/ 0 h 74"/>
                <a:gd name="T6" fmla="*/ 339 w 431"/>
                <a:gd name="T7" fmla="*/ 73 h 74"/>
                <a:gd name="T8" fmla="*/ 0 w 431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74"/>
                <a:gd name="T17" fmla="*/ 431 w 43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74">
                  <a:moveTo>
                    <a:pt x="0" y="49"/>
                  </a:moveTo>
                  <a:lnTo>
                    <a:pt x="55" y="0"/>
                  </a:lnTo>
                  <a:lnTo>
                    <a:pt x="430" y="0"/>
                  </a:lnTo>
                  <a:lnTo>
                    <a:pt x="339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Freeform 37"/>
            <p:cNvSpPr>
              <a:spLocks/>
            </p:cNvSpPr>
            <p:nvPr/>
          </p:nvSpPr>
          <p:spPr bwMode="auto">
            <a:xfrm>
              <a:off x="1738" y="2054"/>
              <a:ext cx="114" cy="376"/>
            </a:xfrm>
            <a:custGeom>
              <a:avLst/>
              <a:gdLst>
                <a:gd name="T0" fmla="*/ 61 w 114"/>
                <a:gd name="T1" fmla="*/ 375 h 376"/>
                <a:gd name="T2" fmla="*/ 0 w 114"/>
                <a:gd name="T3" fmla="*/ 102 h 376"/>
                <a:gd name="T4" fmla="*/ 113 w 114"/>
                <a:gd name="T5" fmla="*/ 0 h 376"/>
                <a:gd name="T6" fmla="*/ 113 w 114"/>
                <a:gd name="T7" fmla="*/ 335 h 376"/>
                <a:gd name="T8" fmla="*/ 61 w 114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6"/>
                <a:gd name="T17" fmla="*/ 114 w 11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6">
                  <a:moveTo>
                    <a:pt x="61" y="375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5"/>
                  </a:lnTo>
                  <a:lnTo>
                    <a:pt x="61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Freeform 38"/>
            <p:cNvSpPr>
              <a:spLocks/>
            </p:cNvSpPr>
            <p:nvPr/>
          </p:nvSpPr>
          <p:spPr bwMode="auto">
            <a:xfrm>
              <a:off x="1738" y="2054"/>
              <a:ext cx="124" cy="386"/>
            </a:xfrm>
            <a:custGeom>
              <a:avLst/>
              <a:gdLst>
                <a:gd name="T0" fmla="*/ 66 w 124"/>
                <a:gd name="T1" fmla="*/ 385 h 386"/>
                <a:gd name="T2" fmla="*/ 0 w 124"/>
                <a:gd name="T3" fmla="*/ 104 h 386"/>
                <a:gd name="T4" fmla="*/ 123 w 124"/>
                <a:gd name="T5" fmla="*/ 0 h 386"/>
                <a:gd name="T6" fmla="*/ 123 w 124"/>
                <a:gd name="T7" fmla="*/ 344 h 386"/>
                <a:gd name="T8" fmla="*/ 66 w 124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6"/>
                <a:gd name="T17" fmla="*/ 124 w 124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6">
                  <a:moveTo>
                    <a:pt x="66" y="385"/>
                  </a:moveTo>
                  <a:lnTo>
                    <a:pt x="0" y="104"/>
                  </a:lnTo>
                  <a:lnTo>
                    <a:pt x="123" y="0"/>
                  </a:lnTo>
                  <a:lnTo>
                    <a:pt x="123" y="344"/>
                  </a:lnTo>
                  <a:lnTo>
                    <a:pt x="66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Freeform 39"/>
            <p:cNvSpPr>
              <a:spLocks/>
            </p:cNvSpPr>
            <p:nvPr/>
          </p:nvSpPr>
          <p:spPr bwMode="auto">
            <a:xfrm>
              <a:off x="1901" y="2957"/>
              <a:ext cx="422" cy="66"/>
            </a:xfrm>
            <a:custGeom>
              <a:avLst/>
              <a:gdLst>
                <a:gd name="T0" fmla="*/ 0 w 422"/>
                <a:gd name="T1" fmla="*/ 41 h 66"/>
                <a:gd name="T2" fmla="*/ 54 w 422"/>
                <a:gd name="T3" fmla="*/ 0 h 66"/>
                <a:gd name="T4" fmla="*/ 421 w 422"/>
                <a:gd name="T5" fmla="*/ 0 h 66"/>
                <a:gd name="T6" fmla="*/ 334 w 422"/>
                <a:gd name="T7" fmla="*/ 65 h 66"/>
                <a:gd name="T8" fmla="*/ 0 w 422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6"/>
                <a:gd name="T17" fmla="*/ 422 w 42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6">
                  <a:moveTo>
                    <a:pt x="0" y="41"/>
                  </a:moveTo>
                  <a:lnTo>
                    <a:pt x="54" y="0"/>
                  </a:lnTo>
                  <a:lnTo>
                    <a:pt x="421" y="0"/>
                  </a:lnTo>
                  <a:lnTo>
                    <a:pt x="334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5" name="Freeform 40"/>
            <p:cNvSpPr>
              <a:spLocks/>
            </p:cNvSpPr>
            <p:nvPr/>
          </p:nvSpPr>
          <p:spPr bwMode="auto">
            <a:xfrm>
              <a:off x="1901" y="2957"/>
              <a:ext cx="433" cy="76"/>
            </a:xfrm>
            <a:custGeom>
              <a:avLst/>
              <a:gdLst>
                <a:gd name="T0" fmla="*/ 0 w 433"/>
                <a:gd name="T1" fmla="*/ 47 h 76"/>
                <a:gd name="T2" fmla="*/ 56 w 433"/>
                <a:gd name="T3" fmla="*/ 0 h 76"/>
                <a:gd name="T4" fmla="*/ 432 w 433"/>
                <a:gd name="T5" fmla="*/ 0 h 76"/>
                <a:gd name="T6" fmla="*/ 342 w 433"/>
                <a:gd name="T7" fmla="*/ 75 h 76"/>
                <a:gd name="T8" fmla="*/ 0 w 433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6"/>
                <a:gd name="T17" fmla="*/ 433 w 433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6">
                  <a:moveTo>
                    <a:pt x="0" y="47"/>
                  </a:moveTo>
                  <a:lnTo>
                    <a:pt x="56" y="0"/>
                  </a:lnTo>
                  <a:lnTo>
                    <a:pt x="432" y="0"/>
                  </a:lnTo>
                  <a:lnTo>
                    <a:pt x="342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Freeform 41"/>
            <p:cNvSpPr>
              <a:spLocks/>
            </p:cNvSpPr>
            <p:nvPr/>
          </p:nvSpPr>
          <p:spPr bwMode="auto">
            <a:xfrm>
              <a:off x="2207" y="2957"/>
              <a:ext cx="116" cy="377"/>
            </a:xfrm>
            <a:custGeom>
              <a:avLst/>
              <a:gdLst>
                <a:gd name="T0" fmla="*/ 62 w 116"/>
                <a:gd name="T1" fmla="*/ 376 h 377"/>
                <a:gd name="T2" fmla="*/ 0 w 116"/>
                <a:gd name="T3" fmla="*/ 102 h 377"/>
                <a:gd name="T4" fmla="*/ 115 w 116"/>
                <a:gd name="T5" fmla="*/ 0 h 377"/>
                <a:gd name="T6" fmla="*/ 115 w 116"/>
                <a:gd name="T7" fmla="*/ 336 h 377"/>
                <a:gd name="T8" fmla="*/ 62 w 116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7"/>
                <a:gd name="T17" fmla="*/ 116 w 116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7">
                  <a:moveTo>
                    <a:pt x="62" y="376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6"/>
                  </a:lnTo>
                  <a:lnTo>
                    <a:pt x="62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Freeform 42"/>
            <p:cNvSpPr>
              <a:spLocks/>
            </p:cNvSpPr>
            <p:nvPr/>
          </p:nvSpPr>
          <p:spPr bwMode="auto">
            <a:xfrm>
              <a:off x="2207" y="2957"/>
              <a:ext cx="127" cy="387"/>
            </a:xfrm>
            <a:custGeom>
              <a:avLst/>
              <a:gdLst>
                <a:gd name="T0" fmla="*/ 68 w 127"/>
                <a:gd name="T1" fmla="*/ 386 h 387"/>
                <a:gd name="T2" fmla="*/ 0 w 127"/>
                <a:gd name="T3" fmla="*/ 105 h 387"/>
                <a:gd name="T4" fmla="*/ 126 w 127"/>
                <a:gd name="T5" fmla="*/ 0 h 387"/>
                <a:gd name="T6" fmla="*/ 126 w 127"/>
                <a:gd name="T7" fmla="*/ 345 h 387"/>
                <a:gd name="T8" fmla="*/ 68 w 127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87"/>
                <a:gd name="T17" fmla="*/ 127 w 127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87">
                  <a:moveTo>
                    <a:pt x="68" y="386"/>
                  </a:moveTo>
                  <a:lnTo>
                    <a:pt x="0" y="105"/>
                  </a:lnTo>
                  <a:lnTo>
                    <a:pt x="126" y="0"/>
                  </a:lnTo>
                  <a:lnTo>
                    <a:pt x="126" y="345"/>
                  </a:lnTo>
                  <a:lnTo>
                    <a:pt x="68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Freeform 43"/>
            <p:cNvSpPr>
              <a:spLocks/>
            </p:cNvSpPr>
            <p:nvPr/>
          </p:nvSpPr>
          <p:spPr bwMode="auto">
            <a:xfrm>
              <a:off x="1901" y="2529"/>
              <a:ext cx="422" cy="65"/>
            </a:xfrm>
            <a:custGeom>
              <a:avLst/>
              <a:gdLst>
                <a:gd name="T0" fmla="*/ 0 w 422"/>
                <a:gd name="T1" fmla="*/ 41 h 65"/>
                <a:gd name="T2" fmla="*/ 54 w 422"/>
                <a:gd name="T3" fmla="*/ 0 h 65"/>
                <a:gd name="T4" fmla="*/ 421 w 422"/>
                <a:gd name="T5" fmla="*/ 0 h 65"/>
                <a:gd name="T6" fmla="*/ 334 w 422"/>
                <a:gd name="T7" fmla="*/ 64 h 65"/>
                <a:gd name="T8" fmla="*/ 0 w 422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5"/>
                <a:gd name="T17" fmla="*/ 422 w 42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5">
                  <a:moveTo>
                    <a:pt x="0" y="41"/>
                  </a:moveTo>
                  <a:lnTo>
                    <a:pt x="54" y="0"/>
                  </a:lnTo>
                  <a:lnTo>
                    <a:pt x="421" y="0"/>
                  </a:lnTo>
                  <a:lnTo>
                    <a:pt x="334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9" name="Freeform 44"/>
            <p:cNvSpPr>
              <a:spLocks/>
            </p:cNvSpPr>
            <p:nvPr/>
          </p:nvSpPr>
          <p:spPr bwMode="auto">
            <a:xfrm>
              <a:off x="1901" y="2529"/>
              <a:ext cx="433" cy="74"/>
            </a:xfrm>
            <a:custGeom>
              <a:avLst/>
              <a:gdLst>
                <a:gd name="T0" fmla="*/ 0 w 433"/>
                <a:gd name="T1" fmla="*/ 47 h 74"/>
                <a:gd name="T2" fmla="*/ 56 w 433"/>
                <a:gd name="T3" fmla="*/ 0 h 74"/>
                <a:gd name="T4" fmla="*/ 432 w 433"/>
                <a:gd name="T5" fmla="*/ 0 h 74"/>
                <a:gd name="T6" fmla="*/ 342 w 433"/>
                <a:gd name="T7" fmla="*/ 73 h 74"/>
                <a:gd name="T8" fmla="*/ 0 w 433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7"/>
                  </a:moveTo>
                  <a:lnTo>
                    <a:pt x="56" y="0"/>
                  </a:lnTo>
                  <a:lnTo>
                    <a:pt x="432" y="0"/>
                  </a:lnTo>
                  <a:lnTo>
                    <a:pt x="342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Freeform 45"/>
            <p:cNvSpPr>
              <a:spLocks/>
            </p:cNvSpPr>
            <p:nvPr/>
          </p:nvSpPr>
          <p:spPr bwMode="auto">
            <a:xfrm>
              <a:off x="2207" y="2529"/>
              <a:ext cx="116" cy="375"/>
            </a:xfrm>
            <a:custGeom>
              <a:avLst/>
              <a:gdLst>
                <a:gd name="T0" fmla="*/ 62 w 116"/>
                <a:gd name="T1" fmla="*/ 374 h 375"/>
                <a:gd name="T2" fmla="*/ 0 w 116"/>
                <a:gd name="T3" fmla="*/ 100 h 375"/>
                <a:gd name="T4" fmla="*/ 115 w 116"/>
                <a:gd name="T5" fmla="*/ 0 h 375"/>
                <a:gd name="T6" fmla="*/ 115 w 116"/>
                <a:gd name="T7" fmla="*/ 334 h 375"/>
                <a:gd name="T8" fmla="*/ 62 w 116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5"/>
                <a:gd name="T17" fmla="*/ 116 w 116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5">
                  <a:moveTo>
                    <a:pt x="62" y="374"/>
                  </a:moveTo>
                  <a:lnTo>
                    <a:pt x="0" y="100"/>
                  </a:lnTo>
                  <a:lnTo>
                    <a:pt x="115" y="0"/>
                  </a:lnTo>
                  <a:lnTo>
                    <a:pt x="115" y="334"/>
                  </a:lnTo>
                  <a:lnTo>
                    <a:pt x="62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Freeform 46"/>
            <p:cNvSpPr>
              <a:spLocks/>
            </p:cNvSpPr>
            <p:nvPr/>
          </p:nvSpPr>
          <p:spPr bwMode="auto">
            <a:xfrm>
              <a:off x="2207" y="2529"/>
              <a:ext cx="127" cy="385"/>
            </a:xfrm>
            <a:custGeom>
              <a:avLst/>
              <a:gdLst>
                <a:gd name="T0" fmla="*/ 68 w 127"/>
                <a:gd name="T1" fmla="*/ 384 h 385"/>
                <a:gd name="T2" fmla="*/ 0 w 127"/>
                <a:gd name="T3" fmla="*/ 103 h 385"/>
                <a:gd name="T4" fmla="*/ 126 w 127"/>
                <a:gd name="T5" fmla="*/ 0 h 385"/>
                <a:gd name="T6" fmla="*/ 126 w 127"/>
                <a:gd name="T7" fmla="*/ 343 h 385"/>
                <a:gd name="T8" fmla="*/ 68 w 127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85"/>
                <a:gd name="T17" fmla="*/ 127 w 127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85">
                  <a:moveTo>
                    <a:pt x="68" y="384"/>
                  </a:moveTo>
                  <a:lnTo>
                    <a:pt x="0" y="103"/>
                  </a:lnTo>
                  <a:lnTo>
                    <a:pt x="126" y="0"/>
                  </a:lnTo>
                  <a:lnTo>
                    <a:pt x="126" y="343"/>
                  </a:lnTo>
                  <a:lnTo>
                    <a:pt x="68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Freeform 47"/>
            <p:cNvSpPr>
              <a:spLocks/>
            </p:cNvSpPr>
            <p:nvPr/>
          </p:nvSpPr>
          <p:spPr bwMode="auto">
            <a:xfrm>
              <a:off x="1901" y="2054"/>
              <a:ext cx="422" cy="64"/>
            </a:xfrm>
            <a:custGeom>
              <a:avLst/>
              <a:gdLst>
                <a:gd name="T0" fmla="*/ 0 w 422"/>
                <a:gd name="T1" fmla="*/ 42 h 64"/>
                <a:gd name="T2" fmla="*/ 54 w 422"/>
                <a:gd name="T3" fmla="*/ 0 h 64"/>
                <a:gd name="T4" fmla="*/ 421 w 422"/>
                <a:gd name="T5" fmla="*/ 0 h 64"/>
                <a:gd name="T6" fmla="*/ 334 w 422"/>
                <a:gd name="T7" fmla="*/ 63 h 64"/>
                <a:gd name="T8" fmla="*/ 0 w 422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4"/>
                <a:gd name="T17" fmla="*/ 422 w 42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4">
                  <a:moveTo>
                    <a:pt x="0" y="42"/>
                  </a:moveTo>
                  <a:lnTo>
                    <a:pt x="54" y="0"/>
                  </a:lnTo>
                  <a:lnTo>
                    <a:pt x="421" y="0"/>
                  </a:lnTo>
                  <a:lnTo>
                    <a:pt x="334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3" name="Freeform 48"/>
            <p:cNvSpPr>
              <a:spLocks/>
            </p:cNvSpPr>
            <p:nvPr/>
          </p:nvSpPr>
          <p:spPr bwMode="auto">
            <a:xfrm>
              <a:off x="1901" y="2054"/>
              <a:ext cx="433" cy="74"/>
            </a:xfrm>
            <a:custGeom>
              <a:avLst/>
              <a:gdLst>
                <a:gd name="T0" fmla="*/ 0 w 433"/>
                <a:gd name="T1" fmla="*/ 49 h 74"/>
                <a:gd name="T2" fmla="*/ 56 w 433"/>
                <a:gd name="T3" fmla="*/ 0 h 74"/>
                <a:gd name="T4" fmla="*/ 432 w 433"/>
                <a:gd name="T5" fmla="*/ 0 h 74"/>
                <a:gd name="T6" fmla="*/ 342 w 433"/>
                <a:gd name="T7" fmla="*/ 73 h 74"/>
                <a:gd name="T8" fmla="*/ 0 w 433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9"/>
                  </a:moveTo>
                  <a:lnTo>
                    <a:pt x="56" y="0"/>
                  </a:lnTo>
                  <a:lnTo>
                    <a:pt x="432" y="0"/>
                  </a:lnTo>
                  <a:lnTo>
                    <a:pt x="342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4" name="Freeform 49"/>
            <p:cNvSpPr>
              <a:spLocks/>
            </p:cNvSpPr>
            <p:nvPr/>
          </p:nvSpPr>
          <p:spPr bwMode="auto">
            <a:xfrm>
              <a:off x="2207" y="2054"/>
              <a:ext cx="116" cy="376"/>
            </a:xfrm>
            <a:custGeom>
              <a:avLst/>
              <a:gdLst>
                <a:gd name="T0" fmla="*/ 62 w 116"/>
                <a:gd name="T1" fmla="*/ 375 h 376"/>
                <a:gd name="T2" fmla="*/ 0 w 116"/>
                <a:gd name="T3" fmla="*/ 102 h 376"/>
                <a:gd name="T4" fmla="*/ 115 w 116"/>
                <a:gd name="T5" fmla="*/ 0 h 376"/>
                <a:gd name="T6" fmla="*/ 115 w 116"/>
                <a:gd name="T7" fmla="*/ 335 h 376"/>
                <a:gd name="T8" fmla="*/ 62 w 116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6"/>
                <a:gd name="T17" fmla="*/ 116 w 116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6">
                  <a:moveTo>
                    <a:pt x="62" y="375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5"/>
                  </a:lnTo>
                  <a:lnTo>
                    <a:pt x="62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5" name="Freeform 50"/>
            <p:cNvSpPr>
              <a:spLocks/>
            </p:cNvSpPr>
            <p:nvPr/>
          </p:nvSpPr>
          <p:spPr bwMode="auto">
            <a:xfrm>
              <a:off x="2207" y="2054"/>
              <a:ext cx="127" cy="386"/>
            </a:xfrm>
            <a:custGeom>
              <a:avLst/>
              <a:gdLst>
                <a:gd name="T0" fmla="*/ 68 w 127"/>
                <a:gd name="T1" fmla="*/ 385 h 386"/>
                <a:gd name="T2" fmla="*/ 0 w 127"/>
                <a:gd name="T3" fmla="*/ 104 h 386"/>
                <a:gd name="T4" fmla="*/ 126 w 127"/>
                <a:gd name="T5" fmla="*/ 0 h 386"/>
                <a:gd name="T6" fmla="*/ 126 w 127"/>
                <a:gd name="T7" fmla="*/ 344 h 386"/>
                <a:gd name="T8" fmla="*/ 68 w 127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86"/>
                <a:gd name="T17" fmla="*/ 127 w 127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86">
                  <a:moveTo>
                    <a:pt x="68" y="385"/>
                  </a:moveTo>
                  <a:lnTo>
                    <a:pt x="0" y="104"/>
                  </a:lnTo>
                  <a:lnTo>
                    <a:pt x="126" y="0"/>
                  </a:lnTo>
                  <a:lnTo>
                    <a:pt x="126" y="344"/>
                  </a:lnTo>
                  <a:lnTo>
                    <a:pt x="68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Freeform 51"/>
            <p:cNvSpPr>
              <a:spLocks/>
            </p:cNvSpPr>
            <p:nvPr/>
          </p:nvSpPr>
          <p:spPr bwMode="auto">
            <a:xfrm>
              <a:off x="2385" y="2957"/>
              <a:ext cx="420" cy="66"/>
            </a:xfrm>
            <a:custGeom>
              <a:avLst/>
              <a:gdLst>
                <a:gd name="T0" fmla="*/ 0 w 420"/>
                <a:gd name="T1" fmla="*/ 41 h 66"/>
                <a:gd name="T2" fmla="*/ 54 w 420"/>
                <a:gd name="T3" fmla="*/ 0 h 66"/>
                <a:gd name="T4" fmla="*/ 419 w 420"/>
                <a:gd name="T5" fmla="*/ 0 h 66"/>
                <a:gd name="T6" fmla="*/ 330 w 420"/>
                <a:gd name="T7" fmla="*/ 65 h 66"/>
                <a:gd name="T8" fmla="*/ 0 w 420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66"/>
                <a:gd name="T17" fmla="*/ 420 w 420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66">
                  <a:moveTo>
                    <a:pt x="0" y="41"/>
                  </a:moveTo>
                  <a:lnTo>
                    <a:pt x="54" y="0"/>
                  </a:lnTo>
                  <a:lnTo>
                    <a:pt x="419" y="0"/>
                  </a:lnTo>
                  <a:lnTo>
                    <a:pt x="330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Freeform 52"/>
            <p:cNvSpPr>
              <a:spLocks/>
            </p:cNvSpPr>
            <p:nvPr/>
          </p:nvSpPr>
          <p:spPr bwMode="auto">
            <a:xfrm>
              <a:off x="2385" y="2957"/>
              <a:ext cx="430" cy="76"/>
            </a:xfrm>
            <a:custGeom>
              <a:avLst/>
              <a:gdLst>
                <a:gd name="T0" fmla="*/ 0 w 430"/>
                <a:gd name="T1" fmla="*/ 47 h 76"/>
                <a:gd name="T2" fmla="*/ 55 w 430"/>
                <a:gd name="T3" fmla="*/ 0 h 76"/>
                <a:gd name="T4" fmla="*/ 429 w 430"/>
                <a:gd name="T5" fmla="*/ 0 h 76"/>
                <a:gd name="T6" fmla="*/ 338 w 430"/>
                <a:gd name="T7" fmla="*/ 75 h 76"/>
                <a:gd name="T8" fmla="*/ 0 w 430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76"/>
                <a:gd name="T17" fmla="*/ 430 w 43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76">
                  <a:moveTo>
                    <a:pt x="0" y="47"/>
                  </a:moveTo>
                  <a:lnTo>
                    <a:pt x="55" y="0"/>
                  </a:lnTo>
                  <a:lnTo>
                    <a:pt x="429" y="0"/>
                  </a:lnTo>
                  <a:lnTo>
                    <a:pt x="338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Freeform 53"/>
            <p:cNvSpPr>
              <a:spLocks/>
            </p:cNvSpPr>
            <p:nvPr/>
          </p:nvSpPr>
          <p:spPr bwMode="auto">
            <a:xfrm>
              <a:off x="2689" y="2957"/>
              <a:ext cx="116" cy="377"/>
            </a:xfrm>
            <a:custGeom>
              <a:avLst/>
              <a:gdLst>
                <a:gd name="T0" fmla="*/ 62 w 116"/>
                <a:gd name="T1" fmla="*/ 376 h 377"/>
                <a:gd name="T2" fmla="*/ 0 w 116"/>
                <a:gd name="T3" fmla="*/ 102 h 377"/>
                <a:gd name="T4" fmla="*/ 115 w 116"/>
                <a:gd name="T5" fmla="*/ 0 h 377"/>
                <a:gd name="T6" fmla="*/ 115 w 116"/>
                <a:gd name="T7" fmla="*/ 336 h 377"/>
                <a:gd name="T8" fmla="*/ 62 w 116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7"/>
                <a:gd name="T17" fmla="*/ 116 w 116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7">
                  <a:moveTo>
                    <a:pt x="62" y="376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6"/>
                  </a:lnTo>
                  <a:lnTo>
                    <a:pt x="62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Freeform 54"/>
            <p:cNvSpPr>
              <a:spLocks/>
            </p:cNvSpPr>
            <p:nvPr/>
          </p:nvSpPr>
          <p:spPr bwMode="auto">
            <a:xfrm>
              <a:off x="2689" y="2957"/>
              <a:ext cx="126" cy="387"/>
            </a:xfrm>
            <a:custGeom>
              <a:avLst/>
              <a:gdLst>
                <a:gd name="T0" fmla="*/ 67 w 126"/>
                <a:gd name="T1" fmla="*/ 386 h 387"/>
                <a:gd name="T2" fmla="*/ 0 w 126"/>
                <a:gd name="T3" fmla="*/ 105 h 387"/>
                <a:gd name="T4" fmla="*/ 125 w 126"/>
                <a:gd name="T5" fmla="*/ 0 h 387"/>
                <a:gd name="T6" fmla="*/ 125 w 126"/>
                <a:gd name="T7" fmla="*/ 345 h 387"/>
                <a:gd name="T8" fmla="*/ 67 w 126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7"/>
                <a:gd name="T17" fmla="*/ 126 w 126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7">
                  <a:moveTo>
                    <a:pt x="67" y="386"/>
                  </a:moveTo>
                  <a:lnTo>
                    <a:pt x="0" y="105"/>
                  </a:lnTo>
                  <a:lnTo>
                    <a:pt x="125" y="0"/>
                  </a:lnTo>
                  <a:lnTo>
                    <a:pt x="125" y="345"/>
                  </a:lnTo>
                  <a:lnTo>
                    <a:pt x="67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Freeform 55"/>
            <p:cNvSpPr>
              <a:spLocks/>
            </p:cNvSpPr>
            <p:nvPr/>
          </p:nvSpPr>
          <p:spPr bwMode="auto">
            <a:xfrm>
              <a:off x="2385" y="2529"/>
              <a:ext cx="420" cy="65"/>
            </a:xfrm>
            <a:custGeom>
              <a:avLst/>
              <a:gdLst>
                <a:gd name="T0" fmla="*/ 0 w 420"/>
                <a:gd name="T1" fmla="*/ 41 h 65"/>
                <a:gd name="T2" fmla="*/ 54 w 420"/>
                <a:gd name="T3" fmla="*/ 0 h 65"/>
                <a:gd name="T4" fmla="*/ 419 w 420"/>
                <a:gd name="T5" fmla="*/ 0 h 65"/>
                <a:gd name="T6" fmla="*/ 330 w 420"/>
                <a:gd name="T7" fmla="*/ 64 h 65"/>
                <a:gd name="T8" fmla="*/ 0 w 420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65"/>
                <a:gd name="T17" fmla="*/ 420 w 420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65">
                  <a:moveTo>
                    <a:pt x="0" y="41"/>
                  </a:moveTo>
                  <a:lnTo>
                    <a:pt x="54" y="0"/>
                  </a:lnTo>
                  <a:lnTo>
                    <a:pt x="419" y="0"/>
                  </a:lnTo>
                  <a:lnTo>
                    <a:pt x="330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1" name="Freeform 56"/>
            <p:cNvSpPr>
              <a:spLocks/>
            </p:cNvSpPr>
            <p:nvPr/>
          </p:nvSpPr>
          <p:spPr bwMode="auto">
            <a:xfrm>
              <a:off x="2385" y="2529"/>
              <a:ext cx="430" cy="74"/>
            </a:xfrm>
            <a:custGeom>
              <a:avLst/>
              <a:gdLst>
                <a:gd name="T0" fmla="*/ 0 w 430"/>
                <a:gd name="T1" fmla="*/ 47 h 74"/>
                <a:gd name="T2" fmla="*/ 55 w 430"/>
                <a:gd name="T3" fmla="*/ 0 h 74"/>
                <a:gd name="T4" fmla="*/ 429 w 430"/>
                <a:gd name="T5" fmla="*/ 0 h 74"/>
                <a:gd name="T6" fmla="*/ 338 w 430"/>
                <a:gd name="T7" fmla="*/ 73 h 74"/>
                <a:gd name="T8" fmla="*/ 0 w 430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74"/>
                <a:gd name="T17" fmla="*/ 430 w 43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74">
                  <a:moveTo>
                    <a:pt x="0" y="47"/>
                  </a:moveTo>
                  <a:lnTo>
                    <a:pt x="55" y="0"/>
                  </a:lnTo>
                  <a:lnTo>
                    <a:pt x="429" y="0"/>
                  </a:lnTo>
                  <a:lnTo>
                    <a:pt x="338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Freeform 57"/>
            <p:cNvSpPr>
              <a:spLocks/>
            </p:cNvSpPr>
            <p:nvPr/>
          </p:nvSpPr>
          <p:spPr bwMode="auto">
            <a:xfrm>
              <a:off x="2689" y="2529"/>
              <a:ext cx="116" cy="375"/>
            </a:xfrm>
            <a:custGeom>
              <a:avLst/>
              <a:gdLst>
                <a:gd name="T0" fmla="*/ 62 w 116"/>
                <a:gd name="T1" fmla="*/ 374 h 375"/>
                <a:gd name="T2" fmla="*/ 0 w 116"/>
                <a:gd name="T3" fmla="*/ 100 h 375"/>
                <a:gd name="T4" fmla="*/ 115 w 116"/>
                <a:gd name="T5" fmla="*/ 0 h 375"/>
                <a:gd name="T6" fmla="*/ 115 w 116"/>
                <a:gd name="T7" fmla="*/ 334 h 375"/>
                <a:gd name="T8" fmla="*/ 62 w 116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5"/>
                <a:gd name="T17" fmla="*/ 116 w 116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5">
                  <a:moveTo>
                    <a:pt x="62" y="374"/>
                  </a:moveTo>
                  <a:lnTo>
                    <a:pt x="0" y="100"/>
                  </a:lnTo>
                  <a:lnTo>
                    <a:pt x="115" y="0"/>
                  </a:lnTo>
                  <a:lnTo>
                    <a:pt x="115" y="334"/>
                  </a:lnTo>
                  <a:lnTo>
                    <a:pt x="62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Freeform 58"/>
            <p:cNvSpPr>
              <a:spLocks/>
            </p:cNvSpPr>
            <p:nvPr/>
          </p:nvSpPr>
          <p:spPr bwMode="auto">
            <a:xfrm>
              <a:off x="2689" y="2529"/>
              <a:ext cx="126" cy="385"/>
            </a:xfrm>
            <a:custGeom>
              <a:avLst/>
              <a:gdLst>
                <a:gd name="T0" fmla="*/ 67 w 126"/>
                <a:gd name="T1" fmla="*/ 384 h 385"/>
                <a:gd name="T2" fmla="*/ 0 w 126"/>
                <a:gd name="T3" fmla="*/ 103 h 385"/>
                <a:gd name="T4" fmla="*/ 125 w 126"/>
                <a:gd name="T5" fmla="*/ 0 h 385"/>
                <a:gd name="T6" fmla="*/ 125 w 126"/>
                <a:gd name="T7" fmla="*/ 343 h 385"/>
                <a:gd name="T8" fmla="*/ 67 w 126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5"/>
                <a:gd name="T17" fmla="*/ 126 w 126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5">
                  <a:moveTo>
                    <a:pt x="67" y="384"/>
                  </a:moveTo>
                  <a:lnTo>
                    <a:pt x="0" y="103"/>
                  </a:lnTo>
                  <a:lnTo>
                    <a:pt x="125" y="0"/>
                  </a:lnTo>
                  <a:lnTo>
                    <a:pt x="125" y="343"/>
                  </a:lnTo>
                  <a:lnTo>
                    <a:pt x="67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Freeform 59"/>
            <p:cNvSpPr>
              <a:spLocks/>
            </p:cNvSpPr>
            <p:nvPr/>
          </p:nvSpPr>
          <p:spPr bwMode="auto">
            <a:xfrm>
              <a:off x="2385" y="2054"/>
              <a:ext cx="420" cy="64"/>
            </a:xfrm>
            <a:custGeom>
              <a:avLst/>
              <a:gdLst>
                <a:gd name="T0" fmla="*/ 0 w 420"/>
                <a:gd name="T1" fmla="*/ 42 h 64"/>
                <a:gd name="T2" fmla="*/ 54 w 420"/>
                <a:gd name="T3" fmla="*/ 0 h 64"/>
                <a:gd name="T4" fmla="*/ 419 w 420"/>
                <a:gd name="T5" fmla="*/ 0 h 64"/>
                <a:gd name="T6" fmla="*/ 330 w 420"/>
                <a:gd name="T7" fmla="*/ 63 h 64"/>
                <a:gd name="T8" fmla="*/ 0 w 420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64"/>
                <a:gd name="T17" fmla="*/ 420 w 42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64">
                  <a:moveTo>
                    <a:pt x="0" y="42"/>
                  </a:moveTo>
                  <a:lnTo>
                    <a:pt x="54" y="0"/>
                  </a:lnTo>
                  <a:lnTo>
                    <a:pt x="419" y="0"/>
                  </a:lnTo>
                  <a:lnTo>
                    <a:pt x="330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5" name="Freeform 60"/>
            <p:cNvSpPr>
              <a:spLocks/>
            </p:cNvSpPr>
            <p:nvPr/>
          </p:nvSpPr>
          <p:spPr bwMode="auto">
            <a:xfrm>
              <a:off x="2385" y="2054"/>
              <a:ext cx="430" cy="74"/>
            </a:xfrm>
            <a:custGeom>
              <a:avLst/>
              <a:gdLst>
                <a:gd name="T0" fmla="*/ 0 w 430"/>
                <a:gd name="T1" fmla="*/ 49 h 74"/>
                <a:gd name="T2" fmla="*/ 55 w 430"/>
                <a:gd name="T3" fmla="*/ 0 h 74"/>
                <a:gd name="T4" fmla="*/ 429 w 430"/>
                <a:gd name="T5" fmla="*/ 0 h 74"/>
                <a:gd name="T6" fmla="*/ 338 w 430"/>
                <a:gd name="T7" fmla="*/ 73 h 74"/>
                <a:gd name="T8" fmla="*/ 0 w 430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74"/>
                <a:gd name="T17" fmla="*/ 430 w 43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74">
                  <a:moveTo>
                    <a:pt x="0" y="49"/>
                  </a:moveTo>
                  <a:lnTo>
                    <a:pt x="55" y="0"/>
                  </a:lnTo>
                  <a:lnTo>
                    <a:pt x="429" y="0"/>
                  </a:lnTo>
                  <a:lnTo>
                    <a:pt x="338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Freeform 61"/>
            <p:cNvSpPr>
              <a:spLocks/>
            </p:cNvSpPr>
            <p:nvPr/>
          </p:nvSpPr>
          <p:spPr bwMode="auto">
            <a:xfrm>
              <a:off x="2689" y="2054"/>
              <a:ext cx="116" cy="376"/>
            </a:xfrm>
            <a:custGeom>
              <a:avLst/>
              <a:gdLst>
                <a:gd name="T0" fmla="*/ 62 w 116"/>
                <a:gd name="T1" fmla="*/ 375 h 376"/>
                <a:gd name="T2" fmla="*/ 0 w 116"/>
                <a:gd name="T3" fmla="*/ 102 h 376"/>
                <a:gd name="T4" fmla="*/ 115 w 116"/>
                <a:gd name="T5" fmla="*/ 0 h 376"/>
                <a:gd name="T6" fmla="*/ 115 w 116"/>
                <a:gd name="T7" fmla="*/ 335 h 376"/>
                <a:gd name="T8" fmla="*/ 62 w 116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6"/>
                <a:gd name="T17" fmla="*/ 116 w 116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6">
                  <a:moveTo>
                    <a:pt x="62" y="375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5"/>
                  </a:lnTo>
                  <a:lnTo>
                    <a:pt x="62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7" name="Freeform 62"/>
            <p:cNvSpPr>
              <a:spLocks/>
            </p:cNvSpPr>
            <p:nvPr/>
          </p:nvSpPr>
          <p:spPr bwMode="auto">
            <a:xfrm>
              <a:off x="2689" y="2054"/>
              <a:ext cx="126" cy="386"/>
            </a:xfrm>
            <a:custGeom>
              <a:avLst/>
              <a:gdLst>
                <a:gd name="T0" fmla="*/ 67 w 126"/>
                <a:gd name="T1" fmla="*/ 385 h 386"/>
                <a:gd name="T2" fmla="*/ 0 w 126"/>
                <a:gd name="T3" fmla="*/ 104 h 386"/>
                <a:gd name="T4" fmla="*/ 125 w 126"/>
                <a:gd name="T5" fmla="*/ 0 h 386"/>
                <a:gd name="T6" fmla="*/ 125 w 126"/>
                <a:gd name="T7" fmla="*/ 344 h 386"/>
                <a:gd name="T8" fmla="*/ 67 w 126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6"/>
                <a:gd name="T17" fmla="*/ 126 w 126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6">
                  <a:moveTo>
                    <a:pt x="67" y="385"/>
                  </a:moveTo>
                  <a:lnTo>
                    <a:pt x="0" y="104"/>
                  </a:lnTo>
                  <a:lnTo>
                    <a:pt x="125" y="0"/>
                  </a:lnTo>
                  <a:lnTo>
                    <a:pt x="125" y="344"/>
                  </a:lnTo>
                  <a:lnTo>
                    <a:pt x="67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8" name="Freeform 63"/>
            <p:cNvSpPr>
              <a:spLocks/>
            </p:cNvSpPr>
            <p:nvPr/>
          </p:nvSpPr>
          <p:spPr bwMode="auto">
            <a:xfrm>
              <a:off x="2864" y="2957"/>
              <a:ext cx="423" cy="66"/>
            </a:xfrm>
            <a:custGeom>
              <a:avLst/>
              <a:gdLst>
                <a:gd name="T0" fmla="*/ 0 w 423"/>
                <a:gd name="T1" fmla="*/ 41 h 66"/>
                <a:gd name="T2" fmla="*/ 56 w 423"/>
                <a:gd name="T3" fmla="*/ 0 h 66"/>
                <a:gd name="T4" fmla="*/ 422 w 423"/>
                <a:gd name="T5" fmla="*/ 0 h 66"/>
                <a:gd name="T6" fmla="*/ 333 w 423"/>
                <a:gd name="T7" fmla="*/ 65 h 66"/>
                <a:gd name="T8" fmla="*/ 0 w 423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66"/>
                <a:gd name="T17" fmla="*/ 423 w 42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66">
                  <a:moveTo>
                    <a:pt x="0" y="41"/>
                  </a:moveTo>
                  <a:lnTo>
                    <a:pt x="56" y="0"/>
                  </a:lnTo>
                  <a:lnTo>
                    <a:pt x="422" y="0"/>
                  </a:lnTo>
                  <a:lnTo>
                    <a:pt x="333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9" name="Freeform 64"/>
            <p:cNvSpPr>
              <a:spLocks/>
            </p:cNvSpPr>
            <p:nvPr/>
          </p:nvSpPr>
          <p:spPr bwMode="auto">
            <a:xfrm>
              <a:off x="2864" y="2957"/>
              <a:ext cx="433" cy="76"/>
            </a:xfrm>
            <a:custGeom>
              <a:avLst/>
              <a:gdLst>
                <a:gd name="T0" fmla="*/ 0 w 433"/>
                <a:gd name="T1" fmla="*/ 47 h 76"/>
                <a:gd name="T2" fmla="*/ 57 w 433"/>
                <a:gd name="T3" fmla="*/ 0 h 76"/>
                <a:gd name="T4" fmla="*/ 432 w 433"/>
                <a:gd name="T5" fmla="*/ 0 h 76"/>
                <a:gd name="T6" fmla="*/ 341 w 433"/>
                <a:gd name="T7" fmla="*/ 75 h 76"/>
                <a:gd name="T8" fmla="*/ 0 w 433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6"/>
                <a:gd name="T17" fmla="*/ 433 w 433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6">
                  <a:moveTo>
                    <a:pt x="0" y="47"/>
                  </a:moveTo>
                  <a:lnTo>
                    <a:pt x="57" y="0"/>
                  </a:lnTo>
                  <a:lnTo>
                    <a:pt x="432" y="0"/>
                  </a:lnTo>
                  <a:lnTo>
                    <a:pt x="341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Freeform 65"/>
            <p:cNvSpPr>
              <a:spLocks/>
            </p:cNvSpPr>
            <p:nvPr/>
          </p:nvSpPr>
          <p:spPr bwMode="auto">
            <a:xfrm>
              <a:off x="3173" y="2957"/>
              <a:ext cx="114" cy="377"/>
            </a:xfrm>
            <a:custGeom>
              <a:avLst/>
              <a:gdLst>
                <a:gd name="T0" fmla="*/ 61 w 114"/>
                <a:gd name="T1" fmla="*/ 376 h 377"/>
                <a:gd name="T2" fmla="*/ 0 w 114"/>
                <a:gd name="T3" fmla="*/ 102 h 377"/>
                <a:gd name="T4" fmla="*/ 113 w 114"/>
                <a:gd name="T5" fmla="*/ 0 h 377"/>
                <a:gd name="T6" fmla="*/ 113 w 114"/>
                <a:gd name="T7" fmla="*/ 336 h 377"/>
                <a:gd name="T8" fmla="*/ 61 w 114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7"/>
                <a:gd name="T17" fmla="*/ 114 w 114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7">
                  <a:moveTo>
                    <a:pt x="61" y="376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6"/>
                  </a:lnTo>
                  <a:lnTo>
                    <a:pt x="61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1" name="Freeform 66"/>
            <p:cNvSpPr>
              <a:spLocks/>
            </p:cNvSpPr>
            <p:nvPr/>
          </p:nvSpPr>
          <p:spPr bwMode="auto">
            <a:xfrm>
              <a:off x="3173" y="2957"/>
              <a:ext cx="124" cy="387"/>
            </a:xfrm>
            <a:custGeom>
              <a:avLst/>
              <a:gdLst>
                <a:gd name="T0" fmla="*/ 67 w 124"/>
                <a:gd name="T1" fmla="*/ 386 h 387"/>
                <a:gd name="T2" fmla="*/ 0 w 124"/>
                <a:gd name="T3" fmla="*/ 105 h 387"/>
                <a:gd name="T4" fmla="*/ 123 w 124"/>
                <a:gd name="T5" fmla="*/ 0 h 387"/>
                <a:gd name="T6" fmla="*/ 123 w 124"/>
                <a:gd name="T7" fmla="*/ 345 h 387"/>
                <a:gd name="T8" fmla="*/ 67 w 124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7"/>
                <a:gd name="T17" fmla="*/ 124 w 124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7">
                  <a:moveTo>
                    <a:pt x="67" y="386"/>
                  </a:moveTo>
                  <a:lnTo>
                    <a:pt x="0" y="105"/>
                  </a:lnTo>
                  <a:lnTo>
                    <a:pt x="123" y="0"/>
                  </a:lnTo>
                  <a:lnTo>
                    <a:pt x="123" y="345"/>
                  </a:lnTo>
                  <a:lnTo>
                    <a:pt x="67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Freeform 67"/>
            <p:cNvSpPr>
              <a:spLocks/>
            </p:cNvSpPr>
            <p:nvPr/>
          </p:nvSpPr>
          <p:spPr bwMode="auto">
            <a:xfrm>
              <a:off x="2864" y="2529"/>
              <a:ext cx="423" cy="65"/>
            </a:xfrm>
            <a:custGeom>
              <a:avLst/>
              <a:gdLst>
                <a:gd name="T0" fmla="*/ 0 w 423"/>
                <a:gd name="T1" fmla="*/ 41 h 65"/>
                <a:gd name="T2" fmla="*/ 56 w 423"/>
                <a:gd name="T3" fmla="*/ 0 h 65"/>
                <a:gd name="T4" fmla="*/ 422 w 423"/>
                <a:gd name="T5" fmla="*/ 0 h 65"/>
                <a:gd name="T6" fmla="*/ 333 w 423"/>
                <a:gd name="T7" fmla="*/ 64 h 65"/>
                <a:gd name="T8" fmla="*/ 0 w 423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65"/>
                <a:gd name="T17" fmla="*/ 423 w 423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65">
                  <a:moveTo>
                    <a:pt x="0" y="41"/>
                  </a:moveTo>
                  <a:lnTo>
                    <a:pt x="56" y="0"/>
                  </a:lnTo>
                  <a:lnTo>
                    <a:pt x="422" y="0"/>
                  </a:lnTo>
                  <a:lnTo>
                    <a:pt x="333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3" name="Freeform 68"/>
            <p:cNvSpPr>
              <a:spLocks/>
            </p:cNvSpPr>
            <p:nvPr/>
          </p:nvSpPr>
          <p:spPr bwMode="auto">
            <a:xfrm>
              <a:off x="2864" y="2529"/>
              <a:ext cx="433" cy="74"/>
            </a:xfrm>
            <a:custGeom>
              <a:avLst/>
              <a:gdLst>
                <a:gd name="T0" fmla="*/ 0 w 433"/>
                <a:gd name="T1" fmla="*/ 47 h 74"/>
                <a:gd name="T2" fmla="*/ 57 w 433"/>
                <a:gd name="T3" fmla="*/ 0 h 74"/>
                <a:gd name="T4" fmla="*/ 432 w 433"/>
                <a:gd name="T5" fmla="*/ 0 h 74"/>
                <a:gd name="T6" fmla="*/ 341 w 433"/>
                <a:gd name="T7" fmla="*/ 73 h 74"/>
                <a:gd name="T8" fmla="*/ 0 w 433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7"/>
                  </a:moveTo>
                  <a:lnTo>
                    <a:pt x="57" y="0"/>
                  </a:lnTo>
                  <a:lnTo>
                    <a:pt x="432" y="0"/>
                  </a:lnTo>
                  <a:lnTo>
                    <a:pt x="341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4" name="Freeform 69"/>
            <p:cNvSpPr>
              <a:spLocks/>
            </p:cNvSpPr>
            <p:nvPr/>
          </p:nvSpPr>
          <p:spPr bwMode="auto">
            <a:xfrm>
              <a:off x="3173" y="2529"/>
              <a:ext cx="114" cy="375"/>
            </a:xfrm>
            <a:custGeom>
              <a:avLst/>
              <a:gdLst>
                <a:gd name="T0" fmla="*/ 61 w 114"/>
                <a:gd name="T1" fmla="*/ 374 h 375"/>
                <a:gd name="T2" fmla="*/ 0 w 114"/>
                <a:gd name="T3" fmla="*/ 100 h 375"/>
                <a:gd name="T4" fmla="*/ 113 w 114"/>
                <a:gd name="T5" fmla="*/ 0 h 375"/>
                <a:gd name="T6" fmla="*/ 113 w 114"/>
                <a:gd name="T7" fmla="*/ 334 h 375"/>
                <a:gd name="T8" fmla="*/ 61 w 114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5"/>
                <a:gd name="T17" fmla="*/ 114 w 11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5">
                  <a:moveTo>
                    <a:pt x="61" y="374"/>
                  </a:moveTo>
                  <a:lnTo>
                    <a:pt x="0" y="100"/>
                  </a:lnTo>
                  <a:lnTo>
                    <a:pt x="113" y="0"/>
                  </a:lnTo>
                  <a:lnTo>
                    <a:pt x="113" y="334"/>
                  </a:lnTo>
                  <a:lnTo>
                    <a:pt x="61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5" name="Freeform 70"/>
            <p:cNvSpPr>
              <a:spLocks/>
            </p:cNvSpPr>
            <p:nvPr/>
          </p:nvSpPr>
          <p:spPr bwMode="auto">
            <a:xfrm>
              <a:off x="3173" y="2529"/>
              <a:ext cx="124" cy="385"/>
            </a:xfrm>
            <a:custGeom>
              <a:avLst/>
              <a:gdLst>
                <a:gd name="T0" fmla="*/ 67 w 124"/>
                <a:gd name="T1" fmla="*/ 384 h 385"/>
                <a:gd name="T2" fmla="*/ 0 w 124"/>
                <a:gd name="T3" fmla="*/ 103 h 385"/>
                <a:gd name="T4" fmla="*/ 123 w 124"/>
                <a:gd name="T5" fmla="*/ 0 h 385"/>
                <a:gd name="T6" fmla="*/ 123 w 124"/>
                <a:gd name="T7" fmla="*/ 343 h 385"/>
                <a:gd name="T8" fmla="*/ 67 w 124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5"/>
                <a:gd name="T17" fmla="*/ 124 w 124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5">
                  <a:moveTo>
                    <a:pt x="67" y="384"/>
                  </a:moveTo>
                  <a:lnTo>
                    <a:pt x="0" y="103"/>
                  </a:lnTo>
                  <a:lnTo>
                    <a:pt x="123" y="0"/>
                  </a:lnTo>
                  <a:lnTo>
                    <a:pt x="123" y="343"/>
                  </a:lnTo>
                  <a:lnTo>
                    <a:pt x="67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6" name="Freeform 71"/>
            <p:cNvSpPr>
              <a:spLocks/>
            </p:cNvSpPr>
            <p:nvPr/>
          </p:nvSpPr>
          <p:spPr bwMode="auto">
            <a:xfrm>
              <a:off x="2864" y="2054"/>
              <a:ext cx="423" cy="64"/>
            </a:xfrm>
            <a:custGeom>
              <a:avLst/>
              <a:gdLst>
                <a:gd name="T0" fmla="*/ 0 w 423"/>
                <a:gd name="T1" fmla="*/ 42 h 64"/>
                <a:gd name="T2" fmla="*/ 56 w 423"/>
                <a:gd name="T3" fmla="*/ 0 h 64"/>
                <a:gd name="T4" fmla="*/ 422 w 423"/>
                <a:gd name="T5" fmla="*/ 0 h 64"/>
                <a:gd name="T6" fmla="*/ 333 w 423"/>
                <a:gd name="T7" fmla="*/ 63 h 64"/>
                <a:gd name="T8" fmla="*/ 0 w 423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64"/>
                <a:gd name="T17" fmla="*/ 423 w 423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64">
                  <a:moveTo>
                    <a:pt x="0" y="42"/>
                  </a:moveTo>
                  <a:lnTo>
                    <a:pt x="56" y="0"/>
                  </a:lnTo>
                  <a:lnTo>
                    <a:pt x="422" y="0"/>
                  </a:lnTo>
                  <a:lnTo>
                    <a:pt x="333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7" name="Freeform 72"/>
            <p:cNvSpPr>
              <a:spLocks/>
            </p:cNvSpPr>
            <p:nvPr/>
          </p:nvSpPr>
          <p:spPr bwMode="auto">
            <a:xfrm>
              <a:off x="2864" y="2054"/>
              <a:ext cx="433" cy="74"/>
            </a:xfrm>
            <a:custGeom>
              <a:avLst/>
              <a:gdLst>
                <a:gd name="T0" fmla="*/ 0 w 433"/>
                <a:gd name="T1" fmla="*/ 49 h 74"/>
                <a:gd name="T2" fmla="*/ 57 w 433"/>
                <a:gd name="T3" fmla="*/ 0 h 74"/>
                <a:gd name="T4" fmla="*/ 432 w 433"/>
                <a:gd name="T5" fmla="*/ 0 h 74"/>
                <a:gd name="T6" fmla="*/ 341 w 433"/>
                <a:gd name="T7" fmla="*/ 73 h 74"/>
                <a:gd name="T8" fmla="*/ 0 w 433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9"/>
                  </a:moveTo>
                  <a:lnTo>
                    <a:pt x="57" y="0"/>
                  </a:lnTo>
                  <a:lnTo>
                    <a:pt x="432" y="0"/>
                  </a:lnTo>
                  <a:lnTo>
                    <a:pt x="341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8" name="Freeform 73"/>
            <p:cNvSpPr>
              <a:spLocks/>
            </p:cNvSpPr>
            <p:nvPr/>
          </p:nvSpPr>
          <p:spPr bwMode="auto">
            <a:xfrm>
              <a:off x="3173" y="2054"/>
              <a:ext cx="114" cy="376"/>
            </a:xfrm>
            <a:custGeom>
              <a:avLst/>
              <a:gdLst>
                <a:gd name="T0" fmla="*/ 61 w 114"/>
                <a:gd name="T1" fmla="*/ 375 h 376"/>
                <a:gd name="T2" fmla="*/ 0 w 114"/>
                <a:gd name="T3" fmla="*/ 102 h 376"/>
                <a:gd name="T4" fmla="*/ 113 w 114"/>
                <a:gd name="T5" fmla="*/ 0 h 376"/>
                <a:gd name="T6" fmla="*/ 113 w 114"/>
                <a:gd name="T7" fmla="*/ 335 h 376"/>
                <a:gd name="T8" fmla="*/ 61 w 114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6"/>
                <a:gd name="T17" fmla="*/ 114 w 11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6">
                  <a:moveTo>
                    <a:pt x="61" y="375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5"/>
                  </a:lnTo>
                  <a:lnTo>
                    <a:pt x="61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9" name="Freeform 74"/>
            <p:cNvSpPr>
              <a:spLocks/>
            </p:cNvSpPr>
            <p:nvPr/>
          </p:nvSpPr>
          <p:spPr bwMode="auto">
            <a:xfrm>
              <a:off x="3173" y="2054"/>
              <a:ext cx="124" cy="386"/>
            </a:xfrm>
            <a:custGeom>
              <a:avLst/>
              <a:gdLst>
                <a:gd name="T0" fmla="*/ 67 w 124"/>
                <a:gd name="T1" fmla="*/ 385 h 386"/>
                <a:gd name="T2" fmla="*/ 0 w 124"/>
                <a:gd name="T3" fmla="*/ 104 h 386"/>
                <a:gd name="T4" fmla="*/ 123 w 124"/>
                <a:gd name="T5" fmla="*/ 0 h 386"/>
                <a:gd name="T6" fmla="*/ 123 w 124"/>
                <a:gd name="T7" fmla="*/ 344 h 386"/>
                <a:gd name="T8" fmla="*/ 67 w 124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6"/>
                <a:gd name="T17" fmla="*/ 124 w 124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6">
                  <a:moveTo>
                    <a:pt x="67" y="385"/>
                  </a:moveTo>
                  <a:lnTo>
                    <a:pt x="0" y="104"/>
                  </a:lnTo>
                  <a:lnTo>
                    <a:pt x="123" y="0"/>
                  </a:lnTo>
                  <a:lnTo>
                    <a:pt x="123" y="344"/>
                  </a:lnTo>
                  <a:lnTo>
                    <a:pt x="67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0" name="Freeform 75"/>
            <p:cNvSpPr>
              <a:spLocks/>
            </p:cNvSpPr>
            <p:nvPr/>
          </p:nvSpPr>
          <p:spPr bwMode="auto">
            <a:xfrm>
              <a:off x="3334" y="2957"/>
              <a:ext cx="422" cy="66"/>
            </a:xfrm>
            <a:custGeom>
              <a:avLst/>
              <a:gdLst>
                <a:gd name="T0" fmla="*/ 0 w 422"/>
                <a:gd name="T1" fmla="*/ 41 h 66"/>
                <a:gd name="T2" fmla="*/ 56 w 422"/>
                <a:gd name="T3" fmla="*/ 0 h 66"/>
                <a:gd name="T4" fmla="*/ 421 w 422"/>
                <a:gd name="T5" fmla="*/ 0 h 66"/>
                <a:gd name="T6" fmla="*/ 332 w 422"/>
                <a:gd name="T7" fmla="*/ 65 h 66"/>
                <a:gd name="T8" fmla="*/ 0 w 422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6"/>
                <a:gd name="T17" fmla="*/ 422 w 42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6">
                  <a:moveTo>
                    <a:pt x="0" y="41"/>
                  </a:moveTo>
                  <a:lnTo>
                    <a:pt x="56" y="0"/>
                  </a:lnTo>
                  <a:lnTo>
                    <a:pt x="421" y="0"/>
                  </a:lnTo>
                  <a:lnTo>
                    <a:pt x="332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1" name="Freeform 76"/>
            <p:cNvSpPr>
              <a:spLocks/>
            </p:cNvSpPr>
            <p:nvPr/>
          </p:nvSpPr>
          <p:spPr bwMode="auto">
            <a:xfrm>
              <a:off x="3334" y="2957"/>
              <a:ext cx="433" cy="76"/>
            </a:xfrm>
            <a:custGeom>
              <a:avLst/>
              <a:gdLst>
                <a:gd name="T0" fmla="*/ 0 w 433"/>
                <a:gd name="T1" fmla="*/ 47 h 76"/>
                <a:gd name="T2" fmla="*/ 57 w 433"/>
                <a:gd name="T3" fmla="*/ 0 h 76"/>
                <a:gd name="T4" fmla="*/ 432 w 433"/>
                <a:gd name="T5" fmla="*/ 0 h 76"/>
                <a:gd name="T6" fmla="*/ 341 w 433"/>
                <a:gd name="T7" fmla="*/ 75 h 76"/>
                <a:gd name="T8" fmla="*/ 0 w 433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6"/>
                <a:gd name="T17" fmla="*/ 433 w 433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6">
                  <a:moveTo>
                    <a:pt x="0" y="47"/>
                  </a:moveTo>
                  <a:lnTo>
                    <a:pt x="57" y="0"/>
                  </a:lnTo>
                  <a:lnTo>
                    <a:pt x="432" y="0"/>
                  </a:lnTo>
                  <a:lnTo>
                    <a:pt x="341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Freeform 77"/>
            <p:cNvSpPr>
              <a:spLocks/>
            </p:cNvSpPr>
            <p:nvPr/>
          </p:nvSpPr>
          <p:spPr bwMode="auto">
            <a:xfrm>
              <a:off x="3642" y="2957"/>
              <a:ext cx="114" cy="377"/>
            </a:xfrm>
            <a:custGeom>
              <a:avLst/>
              <a:gdLst>
                <a:gd name="T0" fmla="*/ 61 w 114"/>
                <a:gd name="T1" fmla="*/ 376 h 377"/>
                <a:gd name="T2" fmla="*/ 0 w 114"/>
                <a:gd name="T3" fmla="*/ 102 h 377"/>
                <a:gd name="T4" fmla="*/ 113 w 114"/>
                <a:gd name="T5" fmla="*/ 0 h 377"/>
                <a:gd name="T6" fmla="*/ 113 w 114"/>
                <a:gd name="T7" fmla="*/ 336 h 377"/>
                <a:gd name="T8" fmla="*/ 61 w 114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7"/>
                <a:gd name="T17" fmla="*/ 114 w 114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7">
                  <a:moveTo>
                    <a:pt x="61" y="376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6"/>
                  </a:lnTo>
                  <a:lnTo>
                    <a:pt x="61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3" name="Freeform 78"/>
            <p:cNvSpPr>
              <a:spLocks/>
            </p:cNvSpPr>
            <p:nvPr/>
          </p:nvSpPr>
          <p:spPr bwMode="auto">
            <a:xfrm>
              <a:off x="3642" y="2957"/>
              <a:ext cx="125" cy="387"/>
            </a:xfrm>
            <a:custGeom>
              <a:avLst/>
              <a:gdLst>
                <a:gd name="T0" fmla="*/ 67 w 125"/>
                <a:gd name="T1" fmla="*/ 386 h 387"/>
                <a:gd name="T2" fmla="*/ 0 w 125"/>
                <a:gd name="T3" fmla="*/ 105 h 387"/>
                <a:gd name="T4" fmla="*/ 124 w 125"/>
                <a:gd name="T5" fmla="*/ 0 h 387"/>
                <a:gd name="T6" fmla="*/ 124 w 125"/>
                <a:gd name="T7" fmla="*/ 345 h 387"/>
                <a:gd name="T8" fmla="*/ 67 w 125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7"/>
                <a:gd name="T17" fmla="*/ 125 w 125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7">
                  <a:moveTo>
                    <a:pt x="67" y="386"/>
                  </a:moveTo>
                  <a:lnTo>
                    <a:pt x="0" y="105"/>
                  </a:lnTo>
                  <a:lnTo>
                    <a:pt x="124" y="0"/>
                  </a:lnTo>
                  <a:lnTo>
                    <a:pt x="124" y="345"/>
                  </a:lnTo>
                  <a:lnTo>
                    <a:pt x="67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4" name="Freeform 79"/>
            <p:cNvSpPr>
              <a:spLocks/>
            </p:cNvSpPr>
            <p:nvPr/>
          </p:nvSpPr>
          <p:spPr bwMode="auto">
            <a:xfrm>
              <a:off x="3334" y="2529"/>
              <a:ext cx="422" cy="65"/>
            </a:xfrm>
            <a:custGeom>
              <a:avLst/>
              <a:gdLst>
                <a:gd name="T0" fmla="*/ 0 w 422"/>
                <a:gd name="T1" fmla="*/ 41 h 65"/>
                <a:gd name="T2" fmla="*/ 56 w 422"/>
                <a:gd name="T3" fmla="*/ 0 h 65"/>
                <a:gd name="T4" fmla="*/ 421 w 422"/>
                <a:gd name="T5" fmla="*/ 0 h 65"/>
                <a:gd name="T6" fmla="*/ 332 w 422"/>
                <a:gd name="T7" fmla="*/ 64 h 65"/>
                <a:gd name="T8" fmla="*/ 0 w 422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5"/>
                <a:gd name="T17" fmla="*/ 422 w 42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5">
                  <a:moveTo>
                    <a:pt x="0" y="41"/>
                  </a:moveTo>
                  <a:lnTo>
                    <a:pt x="56" y="0"/>
                  </a:lnTo>
                  <a:lnTo>
                    <a:pt x="421" y="0"/>
                  </a:lnTo>
                  <a:lnTo>
                    <a:pt x="332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5" name="Freeform 80"/>
            <p:cNvSpPr>
              <a:spLocks/>
            </p:cNvSpPr>
            <p:nvPr/>
          </p:nvSpPr>
          <p:spPr bwMode="auto">
            <a:xfrm>
              <a:off x="3334" y="2529"/>
              <a:ext cx="433" cy="74"/>
            </a:xfrm>
            <a:custGeom>
              <a:avLst/>
              <a:gdLst>
                <a:gd name="T0" fmla="*/ 0 w 433"/>
                <a:gd name="T1" fmla="*/ 47 h 74"/>
                <a:gd name="T2" fmla="*/ 57 w 433"/>
                <a:gd name="T3" fmla="*/ 0 h 74"/>
                <a:gd name="T4" fmla="*/ 432 w 433"/>
                <a:gd name="T5" fmla="*/ 0 h 74"/>
                <a:gd name="T6" fmla="*/ 341 w 433"/>
                <a:gd name="T7" fmla="*/ 73 h 74"/>
                <a:gd name="T8" fmla="*/ 0 w 433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7"/>
                  </a:moveTo>
                  <a:lnTo>
                    <a:pt x="57" y="0"/>
                  </a:lnTo>
                  <a:lnTo>
                    <a:pt x="432" y="0"/>
                  </a:lnTo>
                  <a:lnTo>
                    <a:pt x="341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6" name="Freeform 81"/>
            <p:cNvSpPr>
              <a:spLocks/>
            </p:cNvSpPr>
            <p:nvPr/>
          </p:nvSpPr>
          <p:spPr bwMode="auto">
            <a:xfrm>
              <a:off x="3642" y="2529"/>
              <a:ext cx="114" cy="375"/>
            </a:xfrm>
            <a:custGeom>
              <a:avLst/>
              <a:gdLst>
                <a:gd name="T0" fmla="*/ 61 w 114"/>
                <a:gd name="T1" fmla="*/ 374 h 375"/>
                <a:gd name="T2" fmla="*/ 0 w 114"/>
                <a:gd name="T3" fmla="*/ 100 h 375"/>
                <a:gd name="T4" fmla="*/ 113 w 114"/>
                <a:gd name="T5" fmla="*/ 0 h 375"/>
                <a:gd name="T6" fmla="*/ 113 w 114"/>
                <a:gd name="T7" fmla="*/ 334 h 375"/>
                <a:gd name="T8" fmla="*/ 61 w 114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5"/>
                <a:gd name="T17" fmla="*/ 114 w 11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5">
                  <a:moveTo>
                    <a:pt x="61" y="374"/>
                  </a:moveTo>
                  <a:lnTo>
                    <a:pt x="0" y="100"/>
                  </a:lnTo>
                  <a:lnTo>
                    <a:pt x="113" y="0"/>
                  </a:lnTo>
                  <a:lnTo>
                    <a:pt x="113" y="334"/>
                  </a:lnTo>
                  <a:lnTo>
                    <a:pt x="61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Freeform 82"/>
            <p:cNvSpPr>
              <a:spLocks/>
            </p:cNvSpPr>
            <p:nvPr/>
          </p:nvSpPr>
          <p:spPr bwMode="auto">
            <a:xfrm>
              <a:off x="3642" y="2529"/>
              <a:ext cx="125" cy="385"/>
            </a:xfrm>
            <a:custGeom>
              <a:avLst/>
              <a:gdLst>
                <a:gd name="T0" fmla="*/ 67 w 125"/>
                <a:gd name="T1" fmla="*/ 384 h 385"/>
                <a:gd name="T2" fmla="*/ 0 w 125"/>
                <a:gd name="T3" fmla="*/ 103 h 385"/>
                <a:gd name="T4" fmla="*/ 124 w 125"/>
                <a:gd name="T5" fmla="*/ 0 h 385"/>
                <a:gd name="T6" fmla="*/ 124 w 125"/>
                <a:gd name="T7" fmla="*/ 343 h 385"/>
                <a:gd name="T8" fmla="*/ 67 w 125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5"/>
                <a:gd name="T17" fmla="*/ 125 w 12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5">
                  <a:moveTo>
                    <a:pt x="67" y="384"/>
                  </a:moveTo>
                  <a:lnTo>
                    <a:pt x="0" y="103"/>
                  </a:lnTo>
                  <a:lnTo>
                    <a:pt x="124" y="0"/>
                  </a:lnTo>
                  <a:lnTo>
                    <a:pt x="124" y="343"/>
                  </a:lnTo>
                  <a:lnTo>
                    <a:pt x="67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8" name="Freeform 83"/>
            <p:cNvSpPr>
              <a:spLocks/>
            </p:cNvSpPr>
            <p:nvPr/>
          </p:nvSpPr>
          <p:spPr bwMode="auto">
            <a:xfrm>
              <a:off x="3334" y="2054"/>
              <a:ext cx="422" cy="64"/>
            </a:xfrm>
            <a:custGeom>
              <a:avLst/>
              <a:gdLst>
                <a:gd name="T0" fmla="*/ 0 w 422"/>
                <a:gd name="T1" fmla="*/ 42 h 64"/>
                <a:gd name="T2" fmla="*/ 56 w 422"/>
                <a:gd name="T3" fmla="*/ 0 h 64"/>
                <a:gd name="T4" fmla="*/ 421 w 422"/>
                <a:gd name="T5" fmla="*/ 0 h 64"/>
                <a:gd name="T6" fmla="*/ 332 w 422"/>
                <a:gd name="T7" fmla="*/ 63 h 64"/>
                <a:gd name="T8" fmla="*/ 0 w 422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4"/>
                <a:gd name="T17" fmla="*/ 422 w 42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4">
                  <a:moveTo>
                    <a:pt x="0" y="42"/>
                  </a:moveTo>
                  <a:lnTo>
                    <a:pt x="56" y="0"/>
                  </a:lnTo>
                  <a:lnTo>
                    <a:pt x="421" y="0"/>
                  </a:lnTo>
                  <a:lnTo>
                    <a:pt x="332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Freeform 84"/>
            <p:cNvSpPr>
              <a:spLocks/>
            </p:cNvSpPr>
            <p:nvPr/>
          </p:nvSpPr>
          <p:spPr bwMode="auto">
            <a:xfrm>
              <a:off x="3334" y="2054"/>
              <a:ext cx="433" cy="74"/>
            </a:xfrm>
            <a:custGeom>
              <a:avLst/>
              <a:gdLst>
                <a:gd name="T0" fmla="*/ 0 w 433"/>
                <a:gd name="T1" fmla="*/ 49 h 74"/>
                <a:gd name="T2" fmla="*/ 57 w 433"/>
                <a:gd name="T3" fmla="*/ 0 h 74"/>
                <a:gd name="T4" fmla="*/ 432 w 433"/>
                <a:gd name="T5" fmla="*/ 0 h 74"/>
                <a:gd name="T6" fmla="*/ 341 w 433"/>
                <a:gd name="T7" fmla="*/ 73 h 74"/>
                <a:gd name="T8" fmla="*/ 0 w 433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74"/>
                <a:gd name="T17" fmla="*/ 433 w 4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74">
                  <a:moveTo>
                    <a:pt x="0" y="49"/>
                  </a:moveTo>
                  <a:lnTo>
                    <a:pt x="57" y="0"/>
                  </a:lnTo>
                  <a:lnTo>
                    <a:pt x="432" y="0"/>
                  </a:lnTo>
                  <a:lnTo>
                    <a:pt x="341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Freeform 85"/>
            <p:cNvSpPr>
              <a:spLocks/>
            </p:cNvSpPr>
            <p:nvPr/>
          </p:nvSpPr>
          <p:spPr bwMode="auto">
            <a:xfrm>
              <a:off x="3642" y="2054"/>
              <a:ext cx="114" cy="376"/>
            </a:xfrm>
            <a:custGeom>
              <a:avLst/>
              <a:gdLst>
                <a:gd name="T0" fmla="*/ 61 w 114"/>
                <a:gd name="T1" fmla="*/ 375 h 376"/>
                <a:gd name="T2" fmla="*/ 0 w 114"/>
                <a:gd name="T3" fmla="*/ 102 h 376"/>
                <a:gd name="T4" fmla="*/ 113 w 114"/>
                <a:gd name="T5" fmla="*/ 0 h 376"/>
                <a:gd name="T6" fmla="*/ 113 w 114"/>
                <a:gd name="T7" fmla="*/ 335 h 376"/>
                <a:gd name="T8" fmla="*/ 61 w 114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6"/>
                <a:gd name="T17" fmla="*/ 114 w 11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6">
                  <a:moveTo>
                    <a:pt x="61" y="375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5"/>
                  </a:lnTo>
                  <a:lnTo>
                    <a:pt x="61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Freeform 86"/>
            <p:cNvSpPr>
              <a:spLocks/>
            </p:cNvSpPr>
            <p:nvPr/>
          </p:nvSpPr>
          <p:spPr bwMode="auto">
            <a:xfrm>
              <a:off x="3642" y="2054"/>
              <a:ext cx="125" cy="386"/>
            </a:xfrm>
            <a:custGeom>
              <a:avLst/>
              <a:gdLst>
                <a:gd name="T0" fmla="*/ 67 w 125"/>
                <a:gd name="T1" fmla="*/ 385 h 386"/>
                <a:gd name="T2" fmla="*/ 0 w 125"/>
                <a:gd name="T3" fmla="*/ 104 h 386"/>
                <a:gd name="T4" fmla="*/ 124 w 125"/>
                <a:gd name="T5" fmla="*/ 0 h 386"/>
                <a:gd name="T6" fmla="*/ 124 w 125"/>
                <a:gd name="T7" fmla="*/ 344 h 386"/>
                <a:gd name="T8" fmla="*/ 67 w 125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6"/>
                <a:gd name="T17" fmla="*/ 125 w 125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6">
                  <a:moveTo>
                    <a:pt x="67" y="385"/>
                  </a:moveTo>
                  <a:lnTo>
                    <a:pt x="0" y="104"/>
                  </a:lnTo>
                  <a:lnTo>
                    <a:pt x="124" y="0"/>
                  </a:lnTo>
                  <a:lnTo>
                    <a:pt x="124" y="344"/>
                  </a:lnTo>
                  <a:lnTo>
                    <a:pt x="67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Freeform 87"/>
            <p:cNvSpPr>
              <a:spLocks/>
            </p:cNvSpPr>
            <p:nvPr/>
          </p:nvSpPr>
          <p:spPr bwMode="auto">
            <a:xfrm>
              <a:off x="3805" y="2957"/>
              <a:ext cx="421" cy="66"/>
            </a:xfrm>
            <a:custGeom>
              <a:avLst/>
              <a:gdLst>
                <a:gd name="T0" fmla="*/ 0 w 421"/>
                <a:gd name="T1" fmla="*/ 41 h 66"/>
                <a:gd name="T2" fmla="*/ 56 w 421"/>
                <a:gd name="T3" fmla="*/ 0 h 66"/>
                <a:gd name="T4" fmla="*/ 420 w 421"/>
                <a:gd name="T5" fmla="*/ 0 h 66"/>
                <a:gd name="T6" fmla="*/ 333 w 421"/>
                <a:gd name="T7" fmla="*/ 65 h 66"/>
                <a:gd name="T8" fmla="*/ 0 w 421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6"/>
                <a:gd name="T17" fmla="*/ 421 w 42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6">
                  <a:moveTo>
                    <a:pt x="0" y="41"/>
                  </a:moveTo>
                  <a:lnTo>
                    <a:pt x="56" y="0"/>
                  </a:lnTo>
                  <a:lnTo>
                    <a:pt x="420" y="0"/>
                  </a:lnTo>
                  <a:lnTo>
                    <a:pt x="333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Freeform 88"/>
            <p:cNvSpPr>
              <a:spLocks/>
            </p:cNvSpPr>
            <p:nvPr/>
          </p:nvSpPr>
          <p:spPr bwMode="auto">
            <a:xfrm>
              <a:off x="3805" y="2957"/>
              <a:ext cx="432" cy="76"/>
            </a:xfrm>
            <a:custGeom>
              <a:avLst/>
              <a:gdLst>
                <a:gd name="T0" fmla="*/ 0 w 432"/>
                <a:gd name="T1" fmla="*/ 47 h 76"/>
                <a:gd name="T2" fmla="*/ 57 w 432"/>
                <a:gd name="T3" fmla="*/ 0 h 76"/>
                <a:gd name="T4" fmla="*/ 431 w 432"/>
                <a:gd name="T5" fmla="*/ 0 h 76"/>
                <a:gd name="T6" fmla="*/ 342 w 432"/>
                <a:gd name="T7" fmla="*/ 75 h 76"/>
                <a:gd name="T8" fmla="*/ 0 w 432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6"/>
                <a:gd name="T17" fmla="*/ 432 w 432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6">
                  <a:moveTo>
                    <a:pt x="0" y="47"/>
                  </a:moveTo>
                  <a:lnTo>
                    <a:pt x="57" y="0"/>
                  </a:lnTo>
                  <a:lnTo>
                    <a:pt x="431" y="0"/>
                  </a:lnTo>
                  <a:lnTo>
                    <a:pt x="342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Freeform 89"/>
            <p:cNvSpPr>
              <a:spLocks/>
            </p:cNvSpPr>
            <p:nvPr/>
          </p:nvSpPr>
          <p:spPr bwMode="auto">
            <a:xfrm>
              <a:off x="4113" y="2957"/>
              <a:ext cx="113" cy="377"/>
            </a:xfrm>
            <a:custGeom>
              <a:avLst/>
              <a:gdLst>
                <a:gd name="T0" fmla="*/ 62 w 113"/>
                <a:gd name="T1" fmla="*/ 376 h 377"/>
                <a:gd name="T2" fmla="*/ 0 w 113"/>
                <a:gd name="T3" fmla="*/ 102 h 377"/>
                <a:gd name="T4" fmla="*/ 112 w 113"/>
                <a:gd name="T5" fmla="*/ 0 h 377"/>
                <a:gd name="T6" fmla="*/ 112 w 113"/>
                <a:gd name="T7" fmla="*/ 336 h 377"/>
                <a:gd name="T8" fmla="*/ 62 w 113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377"/>
                <a:gd name="T17" fmla="*/ 113 w 113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377">
                  <a:moveTo>
                    <a:pt x="62" y="376"/>
                  </a:moveTo>
                  <a:lnTo>
                    <a:pt x="0" y="102"/>
                  </a:lnTo>
                  <a:lnTo>
                    <a:pt x="112" y="0"/>
                  </a:lnTo>
                  <a:lnTo>
                    <a:pt x="112" y="336"/>
                  </a:lnTo>
                  <a:lnTo>
                    <a:pt x="62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Freeform 90"/>
            <p:cNvSpPr>
              <a:spLocks/>
            </p:cNvSpPr>
            <p:nvPr/>
          </p:nvSpPr>
          <p:spPr bwMode="auto">
            <a:xfrm>
              <a:off x="4113" y="2957"/>
              <a:ext cx="124" cy="387"/>
            </a:xfrm>
            <a:custGeom>
              <a:avLst/>
              <a:gdLst>
                <a:gd name="T0" fmla="*/ 68 w 124"/>
                <a:gd name="T1" fmla="*/ 386 h 387"/>
                <a:gd name="T2" fmla="*/ 0 w 124"/>
                <a:gd name="T3" fmla="*/ 105 h 387"/>
                <a:gd name="T4" fmla="*/ 123 w 124"/>
                <a:gd name="T5" fmla="*/ 0 h 387"/>
                <a:gd name="T6" fmla="*/ 123 w 124"/>
                <a:gd name="T7" fmla="*/ 345 h 387"/>
                <a:gd name="T8" fmla="*/ 68 w 124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7"/>
                <a:gd name="T17" fmla="*/ 124 w 124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7">
                  <a:moveTo>
                    <a:pt x="68" y="386"/>
                  </a:moveTo>
                  <a:lnTo>
                    <a:pt x="0" y="105"/>
                  </a:lnTo>
                  <a:lnTo>
                    <a:pt x="123" y="0"/>
                  </a:lnTo>
                  <a:lnTo>
                    <a:pt x="123" y="345"/>
                  </a:lnTo>
                  <a:lnTo>
                    <a:pt x="68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Freeform 91"/>
            <p:cNvSpPr>
              <a:spLocks/>
            </p:cNvSpPr>
            <p:nvPr/>
          </p:nvSpPr>
          <p:spPr bwMode="auto">
            <a:xfrm>
              <a:off x="3805" y="2529"/>
              <a:ext cx="421" cy="65"/>
            </a:xfrm>
            <a:custGeom>
              <a:avLst/>
              <a:gdLst>
                <a:gd name="T0" fmla="*/ 0 w 421"/>
                <a:gd name="T1" fmla="*/ 41 h 65"/>
                <a:gd name="T2" fmla="*/ 56 w 421"/>
                <a:gd name="T3" fmla="*/ 0 h 65"/>
                <a:gd name="T4" fmla="*/ 420 w 421"/>
                <a:gd name="T5" fmla="*/ 0 h 65"/>
                <a:gd name="T6" fmla="*/ 333 w 421"/>
                <a:gd name="T7" fmla="*/ 64 h 65"/>
                <a:gd name="T8" fmla="*/ 0 w 421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5"/>
                <a:gd name="T17" fmla="*/ 421 w 42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5">
                  <a:moveTo>
                    <a:pt x="0" y="41"/>
                  </a:moveTo>
                  <a:lnTo>
                    <a:pt x="56" y="0"/>
                  </a:lnTo>
                  <a:lnTo>
                    <a:pt x="420" y="0"/>
                  </a:lnTo>
                  <a:lnTo>
                    <a:pt x="333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Freeform 92"/>
            <p:cNvSpPr>
              <a:spLocks/>
            </p:cNvSpPr>
            <p:nvPr/>
          </p:nvSpPr>
          <p:spPr bwMode="auto">
            <a:xfrm>
              <a:off x="3805" y="2529"/>
              <a:ext cx="432" cy="74"/>
            </a:xfrm>
            <a:custGeom>
              <a:avLst/>
              <a:gdLst>
                <a:gd name="T0" fmla="*/ 0 w 432"/>
                <a:gd name="T1" fmla="*/ 47 h 74"/>
                <a:gd name="T2" fmla="*/ 57 w 432"/>
                <a:gd name="T3" fmla="*/ 0 h 74"/>
                <a:gd name="T4" fmla="*/ 431 w 432"/>
                <a:gd name="T5" fmla="*/ 0 h 74"/>
                <a:gd name="T6" fmla="*/ 342 w 432"/>
                <a:gd name="T7" fmla="*/ 73 h 74"/>
                <a:gd name="T8" fmla="*/ 0 w 432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7"/>
                  </a:moveTo>
                  <a:lnTo>
                    <a:pt x="57" y="0"/>
                  </a:lnTo>
                  <a:lnTo>
                    <a:pt x="431" y="0"/>
                  </a:lnTo>
                  <a:lnTo>
                    <a:pt x="342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Freeform 93"/>
            <p:cNvSpPr>
              <a:spLocks/>
            </p:cNvSpPr>
            <p:nvPr/>
          </p:nvSpPr>
          <p:spPr bwMode="auto">
            <a:xfrm>
              <a:off x="4113" y="2529"/>
              <a:ext cx="113" cy="375"/>
            </a:xfrm>
            <a:custGeom>
              <a:avLst/>
              <a:gdLst>
                <a:gd name="T0" fmla="*/ 62 w 113"/>
                <a:gd name="T1" fmla="*/ 374 h 375"/>
                <a:gd name="T2" fmla="*/ 0 w 113"/>
                <a:gd name="T3" fmla="*/ 100 h 375"/>
                <a:gd name="T4" fmla="*/ 112 w 113"/>
                <a:gd name="T5" fmla="*/ 0 h 375"/>
                <a:gd name="T6" fmla="*/ 112 w 113"/>
                <a:gd name="T7" fmla="*/ 334 h 375"/>
                <a:gd name="T8" fmla="*/ 62 w 113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375"/>
                <a:gd name="T17" fmla="*/ 113 w 113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375">
                  <a:moveTo>
                    <a:pt x="62" y="374"/>
                  </a:moveTo>
                  <a:lnTo>
                    <a:pt x="0" y="100"/>
                  </a:lnTo>
                  <a:lnTo>
                    <a:pt x="112" y="0"/>
                  </a:lnTo>
                  <a:lnTo>
                    <a:pt x="112" y="334"/>
                  </a:lnTo>
                  <a:lnTo>
                    <a:pt x="62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Freeform 94"/>
            <p:cNvSpPr>
              <a:spLocks/>
            </p:cNvSpPr>
            <p:nvPr/>
          </p:nvSpPr>
          <p:spPr bwMode="auto">
            <a:xfrm>
              <a:off x="4113" y="2529"/>
              <a:ext cx="124" cy="385"/>
            </a:xfrm>
            <a:custGeom>
              <a:avLst/>
              <a:gdLst>
                <a:gd name="T0" fmla="*/ 68 w 124"/>
                <a:gd name="T1" fmla="*/ 384 h 385"/>
                <a:gd name="T2" fmla="*/ 0 w 124"/>
                <a:gd name="T3" fmla="*/ 103 h 385"/>
                <a:gd name="T4" fmla="*/ 123 w 124"/>
                <a:gd name="T5" fmla="*/ 0 h 385"/>
                <a:gd name="T6" fmla="*/ 123 w 124"/>
                <a:gd name="T7" fmla="*/ 343 h 385"/>
                <a:gd name="T8" fmla="*/ 68 w 124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5"/>
                <a:gd name="T17" fmla="*/ 124 w 124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5">
                  <a:moveTo>
                    <a:pt x="68" y="384"/>
                  </a:moveTo>
                  <a:lnTo>
                    <a:pt x="0" y="103"/>
                  </a:lnTo>
                  <a:lnTo>
                    <a:pt x="123" y="0"/>
                  </a:lnTo>
                  <a:lnTo>
                    <a:pt x="123" y="343"/>
                  </a:lnTo>
                  <a:lnTo>
                    <a:pt x="68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Freeform 95"/>
            <p:cNvSpPr>
              <a:spLocks/>
            </p:cNvSpPr>
            <p:nvPr/>
          </p:nvSpPr>
          <p:spPr bwMode="auto">
            <a:xfrm>
              <a:off x="3805" y="2054"/>
              <a:ext cx="421" cy="64"/>
            </a:xfrm>
            <a:custGeom>
              <a:avLst/>
              <a:gdLst>
                <a:gd name="T0" fmla="*/ 0 w 421"/>
                <a:gd name="T1" fmla="*/ 42 h 64"/>
                <a:gd name="T2" fmla="*/ 56 w 421"/>
                <a:gd name="T3" fmla="*/ 0 h 64"/>
                <a:gd name="T4" fmla="*/ 420 w 421"/>
                <a:gd name="T5" fmla="*/ 0 h 64"/>
                <a:gd name="T6" fmla="*/ 333 w 421"/>
                <a:gd name="T7" fmla="*/ 63 h 64"/>
                <a:gd name="T8" fmla="*/ 0 w 421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4"/>
                <a:gd name="T17" fmla="*/ 421 w 42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4">
                  <a:moveTo>
                    <a:pt x="0" y="42"/>
                  </a:moveTo>
                  <a:lnTo>
                    <a:pt x="56" y="0"/>
                  </a:lnTo>
                  <a:lnTo>
                    <a:pt x="420" y="0"/>
                  </a:lnTo>
                  <a:lnTo>
                    <a:pt x="333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Freeform 96"/>
            <p:cNvSpPr>
              <a:spLocks/>
            </p:cNvSpPr>
            <p:nvPr/>
          </p:nvSpPr>
          <p:spPr bwMode="auto">
            <a:xfrm>
              <a:off x="3805" y="2054"/>
              <a:ext cx="432" cy="74"/>
            </a:xfrm>
            <a:custGeom>
              <a:avLst/>
              <a:gdLst>
                <a:gd name="T0" fmla="*/ 0 w 432"/>
                <a:gd name="T1" fmla="*/ 49 h 74"/>
                <a:gd name="T2" fmla="*/ 57 w 432"/>
                <a:gd name="T3" fmla="*/ 0 h 74"/>
                <a:gd name="T4" fmla="*/ 431 w 432"/>
                <a:gd name="T5" fmla="*/ 0 h 74"/>
                <a:gd name="T6" fmla="*/ 342 w 432"/>
                <a:gd name="T7" fmla="*/ 73 h 74"/>
                <a:gd name="T8" fmla="*/ 0 w 432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9"/>
                  </a:moveTo>
                  <a:lnTo>
                    <a:pt x="57" y="0"/>
                  </a:lnTo>
                  <a:lnTo>
                    <a:pt x="431" y="0"/>
                  </a:lnTo>
                  <a:lnTo>
                    <a:pt x="342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Freeform 97"/>
            <p:cNvSpPr>
              <a:spLocks/>
            </p:cNvSpPr>
            <p:nvPr/>
          </p:nvSpPr>
          <p:spPr bwMode="auto">
            <a:xfrm>
              <a:off x="4113" y="2054"/>
              <a:ext cx="113" cy="376"/>
            </a:xfrm>
            <a:custGeom>
              <a:avLst/>
              <a:gdLst>
                <a:gd name="T0" fmla="*/ 62 w 113"/>
                <a:gd name="T1" fmla="*/ 375 h 376"/>
                <a:gd name="T2" fmla="*/ 0 w 113"/>
                <a:gd name="T3" fmla="*/ 102 h 376"/>
                <a:gd name="T4" fmla="*/ 112 w 113"/>
                <a:gd name="T5" fmla="*/ 0 h 376"/>
                <a:gd name="T6" fmla="*/ 112 w 113"/>
                <a:gd name="T7" fmla="*/ 335 h 376"/>
                <a:gd name="T8" fmla="*/ 62 w 113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376"/>
                <a:gd name="T17" fmla="*/ 113 w 113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376">
                  <a:moveTo>
                    <a:pt x="62" y="375"/>
                  </a:moveTo>
                  <a:lnTo>
                    <a:pt x="0" y="102"/>
                  </a:lnTo>
                  <a:lnTo>
                    <a:pt x="112" y="0"/>
                  </a:lnTo>
                  <a:lnTo>
                    <a:pt x="112" y="335"/>
                  </a:lnTo>
                  <a:lnTo>
                    <a:pt x="62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Freeform 98"/>
            <p:cNvSpPr>
              <a:spLocks/>
            </p:cNvSpPr>
            <p:nvPr/>
          </p:nvSpPr>
          <p:spPr bwMode="auto">
            <a:xfrm>
              <a:off x="4113" y="2054"/>
              <a:ext cx="124" cy="386"/>
            </a:xfrm>
            <a:custGeom>
              <a:avLst/>
              <a:gdLst>
                <a:gd name="T0" fmla="*/ 68 w 124"/>
                <a:gd name="T1" fmla="*/ 385 h 386"/>
                <a:gd name="T2" fmla="*/ 0 w 124"/>
                <a:gd name="T3" fmla="*/ 104 h 386"/>
                <a:gd name="T4" fmla="*/ 123 w 124"/>
                <a:gd name="T5" fmla="*/ 0 h 386"/>
                <a:gd name="T6" fmla="*/ 123 w 124"/>
                <a:gd name="T7" fmla="*/ 344 h 386"/>
                <a:gd name="T8" fmla="*/ 68 w 124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386"/>
                <a:gd name="T17" fmla="*/ 124 w 124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386">
                  <a:moveTo>
                    <a:pt x="68" y="385"/>
                  </a:moveTo>
                  <a:lnTo>
                    <a:pt x="0" y="104"/>
                  </a:lnTo>
                  <a:lnTo>
                    <a:pt x="123" y="0"/>
                  </a:lnTo>
                  <a:lnTo>
                    <a:pt x="123" y="344"/>
                  </a:lnTo>
                  <a:lnTo>
                    <a:pt x="68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Freeform 99"/>
            <p:cNvSpPr>
              <a:spLocks/>
            </p:cNvSpPr>
            <p:nvPr/>
          </p:nvSpPr>
          <p:spPr bwMode="auto">
            <a:xfrm>
              <a:off x="4277" y="2957"/>
              <a:ext cx="418" cy="66"/>
            </a:xfrm>
            <a:custGeom>
              <a:avLst/>
              <a:gdLst>
                <a:gd name="T0" fmla="*/ 0 w 418"/>
                <a:gd name="T1" fmla="*/ 41 h 66"/>
                <a:gd name="T2" fmla="*/ 54 w 418"/>
                <a:gd name="T3" fmla="*/ 0 h 66"/>
                <a:gd name="T4" fmla="*/ 417 w 418"/>
                <a:gd name="T5" fmla="*/ 0 h 66"/>
                <a:gd name="T6" fmla="*/ 330 w 418"/>
                <a:gd name="T7" fmla="*/ 65 h 66"/>
                <a:gd name="T8" fmla="*/ 0 w 418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66"/>
                <a:gd name="T17" fmla="*/ 418 w 41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66">
                  <a:moveTo>
                    <a:pt x="0" y="41"/>
                  </a:moveTo>
                  <a:lnTo>
                    <a:pt x="54" y="0"/>
                  </a:lnTo>
                  <a:lnTo>
                    <a:pt x="417" y="0"/>
                  </a:lnTo>
                  <a:lnTo>
                    <a:pt x="330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Freeform 100"/>
            <p:cNvSpPr>
              <a:spLocks/>
            </p:cNvSpPr>
            <p:nvPr/>
          </p:nvSpPr>
          <p:spPr bwMode="auto">
            <a:xfrm>
              <a:off x="4277" y="2957"/>
              <a:ext cx="430" cy="76"/>
            </a:xfrm>
            <a:custGeom>
              <a:avLst/>
              <a:gdLst>
                <a:gd name="T0" fmla="*/ 0 w 430"/>
                <a:gd name="T1" fmla="*/ 47 h 76"/>
                <a:gd name="T2" fmla="*/ 55 w 430"/>
                <a:gd name="T3" fmla="*/ 0 h 76"/>
                <a:gd name="T4" fmla="*/ 429 w 430"/>
                <a:gd name="T5" fmla="*/ 0 h 76"/>
                <a:gd name="T6" fmla="*/ 340 w 430"/>
                <a:gd name="T7" fmla="*/ 75 h 76"/>
                <a:gd name="T8" fmla="*/ 0 w 430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76"/>
                <a:gd name="T17" fmla="*/ 430 w 43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76">
                  <a:moveTo>
                    <a:pt x="0" y="47"/>
                  </a:moveTo>
                  <a:lnTo>
                    <a:pt x="55" y="0"/>
                  </a:lnTo>
                  <a:lnTo>
                    <a:pt x="429" y="0"/>
                  </a:lnTo>
                  <a:lnTo>
                    <a:pt x="340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Freeform 101"/>
            <p:cNvSpPr>
              <a:spLocks/>
            </p:cNvSpPr>
            <p:nvPr/>
          </p:nvSpPr>
          <p:spPr bwMode="auto">
            <a:xfrm>
              <a:off x="4581" y="2957"/>
              <a:ext cx="114" cy="377"/>
            </a:xfrm>
            <a:custGeom>
              <a:avLst/>
              <a:gdLst>
                <a:gd name="T0" fmla="*/ 61 w 114"/>
                <a:gd name="T1" fmla="*/ 376 h 377"/>
                <a:gd name="T2" fmla="*/ 0 w 114"/>
                <a:gd name="T3" fmla="*/ 102 h 377"/>
                <a:gd name="T4" fmla="*/ 113 w 114"/>
                <a:gd name="T5" fmla="*/ 0 h 377"/>
                <a:gd name="T6" fmla="*/ 113 w 114"/>
                <a:gd name="T7" fmla="*/ 336 h 377"/>
                <a:gd name="T8" fmla="*/ 61 w 114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7"/>
                <a:gd name="T17" fmla="*/ 114 w 114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7">
                  <a:moveTo>
                    <a:pt x="61" y="376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6"/>
                  </a:lnTo>
                  <a:lnTo>
                    <a:pt x="61" y="37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7" name="Freeform 102"/>
            <p:cNvSpPr>
              <a:spLocks/>
            </p:cNvSpPr>
            <p:nvPr/>
          </p:nvSpPr>
          <p:spPr bwMode="auto">
            <a:xfrm>
              <a:off x="4581" y="2957"/>
              <a:ext cx="126" cy="387"/>
            </a:xfrm>
            <a:custGeom>
              <a:avLst/>
              <a:gdLst>
                <a:gd name="T0" fmla="*/ 68 w 126"/>
                <a:gd name="T1" fmla="*/ 386 h 387"/>
                <a:gd name="T2" fmla="*/ 0 w 126"/>
                <a:gd name="T3" fmla="*/ 105 h 387"/>
                <a:gd name="T4" fmla="*/ 125 w 126"/>
                <a:gd name="T5" fmla="*/ 0 h 387"/>
                <a:gd name="T6" fmla="*/ 125 w 126"/>
                <a:gd name="T7" fmla="*/ 345 h 387"/>
                <a:gd name="T8" fmla="*/ 68 w 126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7"/>
                <a:gd name="T17" fmla="*/ 126 w 126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7">
                  <a:moveTo>
                    <a:pt x="68" y="386"/>
                  </a:moveTo>
                  <a:lnTo>
                    <a:pt x="0" y="105"/>
                  </a:lnTo>
                  <a:lnTo>
                    <a:pt x="125" y="0"/>
                  </a:lnTo>
                  <a:lnTo>
                    <a:pt x="125" y="345"/>
                  </a:lnTo>
                  <a:lnTo>
                    <a:pt x="68" y="38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8" name="Freeform 103"/>
            <p:cNvSpPr>
              <a:spLocks/>
            </p:cNvSpPr>
            <p:nvPr/>
          </p:nvSpPr>
          <p:spPr bwMode="auto">
            <a:xfrm>
              <a:off x="4277" y="2529"/>
              <a:ext cx="418" cy="65"/>
            </a:xfrm>
            <a:custGeom>
              <a:avLst/>
              <a:gdLst>
                <a:gd name="T0" fmla="*/ 0 w 418"/>
                <a:gd name="T1" fmla="*/ 41 h 65"/>
                <a:gd name="T2" fmla="*/ 54 w 418"/>
                <a:gd name="T3" fmla="*/ 0 h 65"/>
                <a:gd name="T4" fmla="*/ 417 w 418"/>
                <a:gd name="T5" fmla="*/ 0 h 65"/>
                <a:gd name="T6" fmla="*/ 330 w 418"/>
                <a:gd name="T7" fmla="*/ 64 h 65"/>
                <a:gd name="T8" fmla="*/ 0 w 418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65"/>
                <a:gd name="T17" fmla="*/ 418 w 418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65">
                  <a:moveTo>
                    <a:pt x="0" y="41"/>
                  </a:moveTo>
                  <a:lnTo>
                    <a:pt x="54" y="0"/>
                  </a:lnTo>
                  <a:lnTo>
                    <a:pt x="417" y="0"/>
                  </a:lnTo>
                  <a:lnTo>
                    <a:pt x="330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9" name="Freeform 104"/>
            <p:cNvSpPr>
              <a:spLocks/>
            </p:cNvSpPr>
            <p:nvPr/>
          </p:nvSpPr>
          <p:spPr bwMode="auto">
            <a:xfrm>
              <a:off x="4277" y="2529"/>
              <a:ext cx="430" cy="74"/>
            </a:xfrm>
            <a:custGeom>
              <a:avLst/>
              <a:gdLst>
                <a:gd name="T0" fmla="*/ 0 w 430"/>
                <a:gd name="T1" fmla="*/ 47 h 74"/>
                <a:gd name="T2" fmla="*/ 55 w 430"/>
                <a:gd name="T3" fmla="*/ 0 h 74"/>
                <a:gd name="T4" fmla="*/ 429 w 430"/>
                <a:gd name="T5" fmla="*/ 0 h 74"/>
                <a:gd name="T6" fmla="*/ 340 w 430"/>
                <a:gd name="T7" fmla="*/ 73 h 74"/>
                <a:gd name="T8" fmla="*/ 0 w 430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74"/>
                <a:gd name="T17" fmla="*/ 430 w 43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74">
                  <a:moveTo>
                    <a:pt x="0" y="47"/>
                  </a:moveTo>
                  <a:lnTo>
                    <a:pt x="55" y="0"/>
                  </a:lnTo>
                  <a:lnTo>
                    <a:pt x="429" y="0"/>
                  </a:lnTo>
                  <a:lnTo>
                    <a:pt x="340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0" name="Freeform 105"/>
            <p:cNvSpPr>
              <a:spLocks/>
            </p:cNvSpPr>
            <p:nvPr/>
          </p:nvSpPr>
          <p:spPr bwMode="auto">
            <a:xfrm>
              <a:off x="4581" y="2529"/>
              <a:ext cx="114" cy="375"/>
            </a:xfrm>
            <a:custGeom>
              <a:avLst/>
              <a:gdLst>
                <a:gd name="T0" fmla="*/ 61 w 114"/>
                <a:gd name="T1" fmla="*/ 374 h 375"/>
                <a:gd name="T2" fmla="*/ 0 w 114"/>
                <a:gd name="T3" fmla="*/ 100 h 375"/>
                <a:gd name="T4" fmla="*/ 113 w 114"/>
                <a:gd name="T5" fmla="*/ 0 h 375"/>
                <a:gd name="T6" fmla="*/ 113 w 114"/>
                <a:gd name="T7" fmla="*/ 334 h 375"/>
                <a:gd name="T8" fmla="*/ 61 w 114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5"/>
                <a:gd name="T17" fmla="*/ 114 w 11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5">
                  <a:moveTo>
                    <a:pt x="61" y="374"/>
                  </a:moveTo>
                  <a:lnTo>
                    <a:pt x="0" y="100"/>
                  </a:lnTo>
                  <a:lnTo>
                    <a:pt x="113" y="0"/>
                  </a:lnTo>
                  <a:lnTo>
                    <a:pt x="113" y="334"/>
                  </a:lnTo>
                  <a:lnTo>
                    <a:pt x="61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1" name="Freeform 106"/>
            <p:cNvSpPr>
              <a:spLocks/>
            </p:cNvSpPr>
            <p:nvPr/>
          </p:nvSpPr>
          <p:spPr bwMode="auto">
            <a:xfrm>
              <a:off x="4581" y="2529"/>
              <a:ext cx="126" cy="385"/>
            </a:xfrm>
            <a:custGeom>
              <a:avLst/>
              <a:gdLst>
                <a:gd name="T0" fmla="*/ 68 w 126"/>
                <a:gd name="T1" fmla="*/ 384 h 385"/>
                <a:gd name="T2" fmla="*/ 0 w 126"/>
                <a:gd name="T3" fmla="*/ 103 h 385"/>
                <a:gd name="T4" fmla="*/ 125 w 126"/>
                <a:gd name="T5" fmla="*/ 0 h 385"/>
                <a:gd name="T6" fmla="*/ 125 w 126"/>
                <a:gd name="T7" fmla="*/ 343 h 385"/>
                <a:gd name="T8" fmla="*/ 68 w 126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5"/>
                <a:gd name="T17" fmla="*/ 126 w 126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5">
                  <a:moveTo>
                    <a:pt x="68" y="384"/>
                  </a:moveTo>
                  <a:lnTo>
                    <a:pt x="0" y="103"/>
                  </a:lnTo>
                  <a:lnTo>
                    <a:pt x="125" y="0"/>
                  </a:lnTo>
                  <a:lnTo>
                    <a:pt x="125" y="343"/>
                  </a:lnTo>
                  <a:lnTo>
                    <a:pt x="68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2" name="Freeform 107"/>
            <p:cNvSpPr>
              <a:spLocks/>
            </p:cNvSpPr>
            <p:nvPr/>
          </p:nvSpPr>
          <p:spPr bwMode="auto">
            <a:xfrm>
              <a:off x="4277" y="2054"/>
              <a:ext cx="418" cy="64"/>
            </a:xfrm>
            <a:custGeom>
              <a:avLst/>
              <a:gdLst>
                <a:gd name="T0" fmla="*/ 0 w 418"/>
                <a:gd name="T1" fmla="*/ 42 h 64"/>
                <a:gd name="T2" fmla="*/ 54 w 418"/>
                <a:gd name="T3" fmla="*/ 0 h 64"/>
                <a:gd name="T4" fmla="*/ 417 w 418"/>
                <a:gd name="T5" fmla="*/ 0 h 64"/>
                <a:gd name="T6" fmla="*/ 330 w 418"/>
                <a:gd name="T7" fmla="*/ 63 h 64"/>
                <a:gd name="T8" fmla="*/ 0 w 418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64"/>
                <a:gd name="T17" fmla="*/ 418 w 41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64">
                  <a:moveTo>
                    <a:pt x="0" y="42"/>
                  </a:moveTo>
                  <a:lnTo>
                    <a:pt x="54" y="0"/>
                  </a:lnTo>
                  <a:lnTo>
                    <a:pt x="417" y="0"/>
                  </a:lnTo>
                  <a:lnTo>
                    <a:pt x="330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3" name="Freeform 108"/>
            <p:cNvSpPr>
              <a:spLocks/>
            </p:cNvSpPr>
            <p:nvPr/>
          </p:nvSpPr>
          <p:spPr bwMode="auto">
            <a:xfrm>
              <a:off x="4277" y="2054"/>
              <a:ext cx="430" cy="74"/>
            </a:xfrm>
            <a:custGeom>
              <a:avLst/>
              <a:gdLst>
                <a:gd name="T0" fmla="*/ 0 w 430"/>
                <a:gd name="T1" fmla="*/ 49 h 74"/>
                <a:gd name="T2" fmla="*/ 55 w 430"/>
                <a:gd name="T3" fmla="*/ 0 h 74"/>
                <a:gd name="T4" fmla="*/ 429 w 430"/>
                <a:gd name="T5" fmla="*/ 0 h 74"/>
                <a:gd name="T6" fmla="*/ 340 w 430"/>
                <a:gd name="T7" fmla="*/ 73 h 74"/>
                <a:gd name="T8" fmla="*/ 0 w 430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74"/>
                <a:gd name="T17" fmla="*/ 430 w 43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74">
                  <a:moveTo>
                    <a:pt x="0" y="49"/>
                  </a:moveTo>
                  <a:lnTo>
                    <a:pt x="55" y="0"/>
                  </a:lnTo>
                  <a:lnTo>
                    <a:pt x="429" y="0"/>
                  </a:lnTo>
                  <a:lnTo>
                    <a:pt x="340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4" name="Freeform 109"/>
            <p:cNvSpPr>
              <a:spLocks/>
            </p:cNvSpPr>
            <p:nvPr/>
          </p:nvSpPr>
          <p:spPr bwMode="auto">
            <a:xfrm>
              <a:off x="4581" y="2054"/>
              <a:ext cx="114" cy="376"/>
            </a:xfrm>
            <a:custGeom>
              <a:avLst/>
              <a:gdLst>
                <a:gd name="T0" fmla="*/ 61 w 114"/>
                <a:gd name="T1" fmla="*/ 375 h 376"/>
                <a:gd name="T2" fmla="*/ 0 w 114"/>
                <a:gd name="T3" fmla="*/ 102 h 376"/>
                <a:gd name="T4" fmla="*/ 113 w 114"/>
                <a:gd name="T5" fmla="*/ 0 h 376"/>
                <a:gd name="T6" fmla="*/ 113 w 114"/>
                <a:gd name="T7" fmla="*/ 335 h 376"/>
                <a:gd name="T8" fmla="*/ 61 w 114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6"/>
                <a:gd name="T17" fmla="*/ 114 w 11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6">
                  <a:moveTo>
                    <a:pt x="61" y="375"/>
                  </a:moveTo>
                  <a:lnTo>
                    <a:pt x="0" y="102"/>
                  </a:lnTo>
                  <a:lnTo>
                    <a:pt x="113" y="0"/>
                  </a:lnTo>
                  <a:lnTo>
                    <a:pt x="113" y="335"/>
                  </a:lnTo>
                  <a:lnTo>
                    <a:pt x="61" y="37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5" name="Freeform 110"/>
            <p:cNvSpPr>
              <a:spLocks/>
            </p:cNvSpPr>
            <p:nvPr/>
          </p:nvSpPr>
          <p:spPr bwMode="auto">
            <a:xfrm>
              <a:off x="4581" y="2054"/>
              <a:ext cx="126" cy="386"/>
            </a:xfrm>
            <a:custGeom>
              <a:avLst/>
              <a:gdLst>
                <a:gd name="T0" fmla="*/ 68 w 126"/>
                <a:gd name="T1" fmla="*/ 385 h 386"/>
                <a:gd name="T2" fmla="*/ 0 w 126"/>
                <a:gd name="T3" fmla="*/ 104 h 386"/>
                <a:gd name="T4" fmla="*/ 125 w 126"/>
                <a:gd name="T5" fmla="*/ 0 h 386"/>
                <a:gd name="T6" fmla="*/ 125 w 126"/>
                <a:gd name="T7" fmla="*/ 344 h 386"/>
                <a:gd name="T8" fmla="*/ 68 w 126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6"/>
                <a:gd name="T17" fmla="*/ 126 w 126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6">
                  <a:moveTo>
                    <a:pt x="68" y="385"/>
                  </a:moveTo>
                  <a:lnTo>
                    <a:pt x="0" y="104"/>
                  </a:lnTo>
                  <a:lnTo>
                    <a:pt x="125" y="0"/>
                  </a:lnTo>
                  <a:lnTo>
                    <a:pt x="125" y="344"/>
                  </a:lnTo>
                  <a:lnTo>
                    <a:pt x="68" y="38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6" name="Freeform 111"/>
            <p:cNvSpPr>
              <a:spLocks/>
            </p:cNvSpPr>
            <p:nvPr/>
          </p:nvSpPr>
          <p:spPr bwMode="auto">
            <a:xfrm>
              <a:off x="4735" y="2957"/>
              <a:ext cx="422" cy="66"/>
            </a:xfrm>
            <a:custGeom>
              <a:avLst/>
              <a:gdLst>
                <a:gd name="T0" fmla="*/ 0 w 422"/>
                <a:gd name="T1" fmla="*/ 41 h 66"/>
                <a:gd name="T2" fmla="*/ 54 w 422"/>
                <a:gd name="T3" fmla="*/ 0 h 66"/>
                <a:gd name="T4" fmla="*/ 421 w 422"/>
                <a:gd name="T5" fmla="*/ 0 h 66"/>
                <a:gd name="T6" fmla="*/ 332 w 422"/>
                <a:gd name="T7" fmla="*/ 65 h 66"/>
                <a:gd name="T8" fmla="*/ 0 w 422"/>
                <a:gd name="T9" fmla="*/ 4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6"/>
                <a:gd name="T17" fmla="*/ 422 w 422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6">
                  <a:moveTo>
                    <a:pt x="0" y="41"/>
                  </a:moveTo>
                  <a:lnTo>
                    <a:pt x="54" y="0"/>
                  </a:lnTo>
                  <a:lnTo>
                    <a:pt x="421" y="0"/>
                  </a:lnTo>
                  <a:lnTo>
                    <a:pt x="332" y="65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7" name="Freeform 112"/>
            <p:cNvSpPr>
              <a:spLocks/>
            </p:cNvSpPr>
            <p:nvPr/>
          </p:nvSpPr>
          <p:spPr bwMode="auto">
            <a:xfrm>
              <a:off x="4735" y="2957"/>
              <a:ext cx="432" cy="76"/>
            </a:xfrm>
            <a:custGeom>
              <a:avLst/>
              <a:gdLst>
                <a:gd name="T0" fmla="*/ 0 w 432"/>
                <a:gd name="T1" fmla="*/ 47 h 76"/>
                <a:gd name="T2" fmla="*/ 55 w 432"/>
                <a:gd name="T3" fmla="*/ 0 h 76"/>
                <a:gd name="T4" fmla="*/ 431 w 432"/>
                <a:gd name="T5" fmla="*/ 0 h 76"/>
                <a:gd name="T6" fmla="*/ 340 w 432"/>
                <a:gd name="T7" fmla="*/ 75 h 76"/>
                <a:gd name="T8" fmla="*/ 0 w 432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6"/>
                <a:gd name="T17" fmla="*/ 432 w 432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6">
                  <a:moveTo>
                    <a:pt x="0" y="47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5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8" name="Freeform 113"/>
            <p:cNvSpPr>
              <a:spLocks/>
            </p:cNvSpPr>
            <p:nvPr/>
          </p:nvSpPr>
          <p:spPr bwMode="auto">
            <a:xfrm>
              <a:off x="5041" y="2957"/>
              <a:ext cx="116" cy="377"/>
            </a:xfrm>
            <a:custGeom>
              <a:avLst/>
              <a:gdLst>
                <a:gd name="T0" fmla="*/ 62 w 116"/>
                <a:gd name="T1" fmla="*/ 376 h 377"/>
                <a:gd name="T2" fmla="*/ 0 w 116"/>
                <a:gd name="T3" fmla="*/ 102 h 377"/>
                <a:gd name="T4" fmla="*/ 115 w 116"/>
                <a:gd name="T5" fmla="*/ 0 h 377"/>
                <a:gd name="T6" fmla="*/ 115 w 116"/>
                <a:gd name="T7" fmla="*/ 336 h 377"/>
                <a:gd name="T8" fmla="*/ 62 w 116"/>
                <a:gd name="T9" fmla="*/ 376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7"/>
                <a:gd name="T17" fmla="*/ 116 w 116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7">
                  <a:moveTo>
                    <a:pt x="62" y="376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6"/>
                  </a:lnTo>
                  <a:lnTo>
                    <a:pt x="62" y="376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9" name="Freeform 114"/>
            <p:cNvSpPr>
              <a:spLocks/>
            </p:cNvSpPr>
            <p:nvPr/>
          </p:nvSpPr>
          <p:spPr bwMode="auto">
            <a:xfrm>
              <a:off x="5041" y="2957"/>
              <a:ext cx="126" cy="387"/>
            </a:xfrm>
            <a:custGeom>
              <a:avLst/>
              <a:gdLst>
                <a:gd name="T0" fmla="*/ 67 w 126"/>
                <a:gd name="T1" fmla="*/ 386 h 387"/>
                <a:gd name="T2" fmla="*/ 0 w 126"/>
                <a:gd name="T3" fmla="*/ 105 h 387"/>
                <a:gd name="T4" fmla="*/ 125 w 126"/>
                <a:gd name="T5" fmla="*/ 0 h 387"/>
                <a:gd name="T6" fmla="*/ 125 w 126"/>
                <a:gd name="T7" fmla="*/ 345 h 387"/>
                <a:gd name="T8" fmla="*/ 67 w 126"/>
                <a:gd name="T9" fmla="*/ 386 h 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7"/>
                <a:gd name="T17" fmla="*/ 126 w 126"/>
                <a:gd name="T18" fmla="*/ 387 h 3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7">
                  <a:moveTo>
                    <a:pt x="67" y="386"/>
                  </a:moveTo>
                  <a:lnTo>
                    <a:pt x="0" y="105"/>
                  </a:lnTo>
                  <a:lnTo>
                    <a:pt x="125" y="0"/>
                  </a:lnTo>
                  <a:lnTo>
                    <a:pt x="125" y="345"/>
                  </a:lnTo>
                  <a:lnTo>
                    <a:pt x="67" y="386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0" name="Freeform 115"/>
            <p:cNvSpPr>
              <a:spLocks/>
            </p:cNvSpPr>
            <p:nvPr/>
          </p:nvSpPr>
          <p:spPr bwMode="auto">
            <a:xfrm>
              <a:off x="4735" y="2529"/>
              <a:ext cx="422" cy="65"/>
            </a:xfrm>
            <a:custGeom>
              <a:avLst/>
              <a:gdLst>
                <a:gd name="T0" fmla="*/ 0 w 422"/>
                <a:gd name="T1" fmla="*/ 41 h 65"/>
                <a:gd name="T2" fmla="*/ 54 w 422"/>
                <a:gd name="T3" fmla="*/ 0 h 65"/>
                <a:gd name="T4" fmla="*/ 421 w 422"/>
                <a:gd name="T5" fmla="*/ 0 h 65"/>
                <a:gd name="T6" fmla="*/ 332 w 422"/>
                <a:gd name="T7" fmla="*/ 64 h 65"/>
                <a:gd name="T8" fmla="*/ 0 w 422"/>
                <a:gd name="T9" fmla="*/ 4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5"/>
                <a:gd name="T17" fmla="*/ 422 w 42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5">
                  <a:moveTo>
                    <a:pt x="0" y="41"/>
                  </a:moveTo>
                  <a:lnTo>
                    <a:pt x="54" y="0"/>
                  </a:lnTo>
                  <a:lnTo>
                    <a:pt x="421" y="0"/>
                  </a:lnTo>
                  <a:lnTo>
                    <a:pt x="332" y="64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1" name="Freeform 116"/>
            <p:cNvSpPr>
              <a:spLocks/>
            </p:cNvSpPr>
            <p:nvPr/>
          </p:nvSpPr>
          <p:spPr bwMode="auto">
            <a:xfrm>
              <a:off x="4735" y="2529"/>
              <a:ext cx="432" cy="74"/>
            </a:xfrm>
            <a:custGeom>
              <a:avLst/>
              <a:gdLst>
                <a:gd name="T0" fmla="*/ 0 w 432"/>
                <a:gd name="T1" fmla="*/ 47 h 74"/>
                <a:gd name="T2" fmla="*/ 55 w 432"/>
                <a:gd name="T3" fmla="*/ 0 h 74"/>
                <a:gd name="T4" fmla="*/ 431 w 432"/>
                <a:gd name="T5" fmla="*/ 0 h 74"/>
                <a:gd name="T6" fmla="*/ 340 w 432"/>
                <a:gd name="T7" fmla="*/ 73 h 74"/>
                <a:gd name="T8" fmla="*/ 0 w 432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7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2" name="Freeform 117"/>
            <p:cNvSpPr>
              <a:spLocks/>
            </p:cNvSpPr>
            <p:nvPr/>
          </p:nvSpPr>
          <p:spPr bwMode="auto">
            <a:xfrm>
              <a:off x="5041" y="2529"/>
              <a:ext cx="116" cy="375"/>
            </a:xfrm>
            <a:custGeom>
              <a:avLst/>
              <a:gdLst>
                <a:gd name="T0" fmla="*/ 62 w 116"/>
                <a:gd name="T1" fmla="*/ 374 h 375"/>
                <a:gd name="T2" fmla="*/ 0 w 116"/>
                <a:gd name="T3" fmla="*/ 100 h 375"/>
                <a:gd name="T4" fmla="*/ 115 w 116"/>
                <a:gd name="T5" fmla="*/ 0 h 375"/>
                <a:gd name="T6" fmla="*/ 115 w 116"/>
                <a:gd name="T7" fmla="*/ 334 h 375"/>
                <a:gd name="T8" fmla="*/ 62 w 116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5"/>
                <a:gd name="T17" fmla="*/ 116 w 116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5">
                  <a:moveTo>
                    <a:pt x="62" y="374"/>
                  </a:moveTo>
                  <a:lnTo>
                    <a:pt x="0" y="100"/>
                  </a:lnTo>
                  <a:lnTo>
                    <a:pt x="115" y="0"/>
                  </a:lnTo>
                  <a:lnTo>
                    <a:pt x="115" y="334"/>
                  </a:lnTo>
                  <a:lnTo>
                    <a:pt x="62" y="374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3" name="Freeform 118"/>
            <p:cNvSpPr>
              <a:spLocks/>
            </p:cNvSpPr>
            <p:nvPr/>
          </p:nvSpPr>
          <p:spPr bwMode="auto">
            <a:xfrm>
              <a:off x="5041" y="2529"/>
              <a:ext cx="126" cy="385"/>
            </a:xfrm>
            <a:custGeom>
              <a:avLst/>
              <a:gdLst>
                <a:gd name="T0" fmla="*/ 67 w 126"/>
                <a:gd name="T1" fmla="*/ 384 h 385"/>
                <a:gd name="T2" fmla="*/ 0 w 126"/>
                <a:gd name="T3" fmla="*/ 103 h 385"/>
                <a:gd name="T4" fmla="*/ 125 w 126"/>
                <a:gd name="T5" fmla="*/ 0 h 385"/>
                <a:gd name="T6" fmla="*/ 125 w 126"/>
                <a:gd name="T7" fmla="*/ 343 h 385"/>
                <a:gd name="T8" fmla="*/ 67 w 126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5"/>
                <a:gd name="T17" fmla="*/ 126 w 126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5">
                  <a:moveTo>
                    <a:pt x="67" y="384"/>
                  </a:moveTo>
                  <a:lnTo>
                    <a:pt x="0" y="103"/>
                  </a:lnTo>
                  <a:lnTo>
                    <a:pt x="125" y="0"/>
                  </a:lnTo>
                  <a:lnTo>
                    <a:pt x="125" y="343"/>
                  </a:lnTo>
                  <a:lnTo>
                    <a:pt x="67" y="384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4" name="Freeform 119"/>
            <p:cNvSpPr>
              <a:spLocks/>
            </p:cNvSpPr>
            <p:nvPr/>
          </p:nvSpPr>
          <p:spPr bwMode="auto">
            <a:xfrm>
              <a:off x="4735" y="2054"/>
              <a:ext cx="422" cy="64"/>
            </a:xfrm>
            <a:custGeom>
              <a:avLst/>
              <a:gdLst>
                <a:gd name="T0" fmla="*/ 0 w 422"/>
                <a:gd name="T1" fmla="*/ 42 h 64"/>
                <a:gd name="T2" fmla="*/ 54 w 422"/>
                <a:gd name="T3" fmla="*/ 0 h 64"/>
                <a:gd name="T4" fmla="*/ 421 w 422"/>
                <a:gd name="T5" fmla="*/ 0 h 64"/>
                <a:gd name="T6" fmla="*/ 332 w 422"/>
                <a:gd name="T7" fmla="*/ 63 h 64"/>
                <a:gd name="T8" fmla="*/ 0 w 422"/>
                <a:gd name="T9" fmla="*/ 4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64"/>
                <a:gd name="T17" fmla="*/ 422 w 42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64">
                  <a:moveTo>
                    <a:pt x="0" y="42"/>
                  </a:moveTo>
                  <a:lnTo>
                    <a:pt x="54" y="0"/>
                  </a:lnTo>
                  <a:lnTo>
                    <a:pt x="421" y="0"/>
                  </a:lnTo>
                  <a:lnTo>
                    <a:pt x="332" y="63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5" name="Freeform 120"/>
            <p:cNvSpPr>
              <a:spLocks/>
            </p:cNvSpPr>
            <p:nvPr/>
          </p:nvSpPr>
          <p:spPr bwMode="auto">
            <a:xfrm>
              <a:off x="4735" y="2054"/>
              <a:ext cx="432" cy="74"/>
            </a:xfrm>
            <a:custGeom>
              <a:avLst/>
              <a:gdLst>
                <a:gd name="T0" fmla="*/ 0 w 432"/>
                <a:gd name="T1" fmla="*/ 49 h 74"/>
                <a:gd name="T2" fmla="*/ 55 w 432"/>
                <a:gd name="T3" fmla="*/ 0 h 74"/>
                <a:gd name="T4" fmla="*/ 431 w 432"/>
                <a:gd name="T5" fmla="*/ 0 h 74"/>
                <a:gd name="T6" fmla="*/ 340 w 432"/>
                <a:gd name="T7" fmla="*/ 73 h 74"/>
                <a:gd name="T8" fmla="*/ 0 w 432"/>
                <a:gd name="T9" fmla="*/ 4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9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3"/>
                  </a:lnTo>
                  <a:lnTo>
                    <a:pt x="0" y="4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6" name="Freeform 121"/>
            <p:cNvSpPr>
              <a:spLocks/>
            </p:cNvSpPr>
            <p:nvPr/>
          </p:nvSpPr>
          <p:spPr bwMode="auto">
            <a:xfrm>
              <a:off x="5041" y="2054"/>
              <a:ext cx="116" cy="376"/>
            </a:xfrm>
            <a:custGeom>
              <a:avLst/>
              <a:gdLst>
                <a:gd name="T0" fmla="*/ 62 w 116"/>
                <a:gd name="T1" fmla="*/ 375 h 376"/>
                <a:gd name="T2" fmla="*/ 0 w 116"/>
                <a:gd name="T3" fmla="*/ 102 h 376"/>
                <a:gd name="T4" fmla="*/ 115 w 116"/>
                <a:gd name="T5" fmla="*/ 0 h 376"/>
                <a:gd name="T6" fmla="*/ 115 w 116"/>
                <a:gd name="T7" fmla="*/ 335 h 376"/>
                <a:gd name="T8" fmla="*/ 62 w 116"/>
                <a:gd name="T9" fmla="*/ 375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76"/>
                <a:gd name="T17" fmla="*/ 116 w 116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76">
                  <a:moveTo>
                    <a:pt x="62" y="375"/>
                  </a:moveTo>
                  <a:lnTo>
                    <a:pt x="0" y="102"/>
                  </a:lnTo>
                  <a:lnTo>
                    <a:pt x="115" y="0"/>
                  </a:lnTo>
                  <a:lnTo>
                    <a:pt x="115" y="335"/>
                  </a:lnTo>
                  <a:lnTo>
                    <a:pt x="62" y="375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7" name="Freeform 122"/>
            <p:cNvSpPr>
              <a:spLocks/>
            </p:cNvSpPr>
            <p:nvPr/>
          </p:nvSpPr>
          <p:spPr bwMode="auto">
            <a:xfrm>
              <a:off x="5041" y="2054"/>
              <a:ext cx="126" cy="386"/>
            </a:xfrm>
            <a:custGeom>
              <a:avLst/>
              <a:gdLst>
                <a:gd name="T0" fmla="*/ 67 w 126"/>
                <a:gd name="T1" fmla="*/ 385 h 386"/>
                <a:gd name="T2" fmla="*/ 0 w 126"/>
                <a:gd name="T3" fmla="*/ 104 h 386"/>
                <a:gd name="T4" fmla="*/ 125 w 126"/>
                <a:gd name="T5" fmla="*/ 0 h 386"/>
                <a:gd name="T6" fmla="*/ 125 w 126"/>
                <a:gd name="T7" fmla="*/ 344 h 386"/>
                <a:gd name="T8" fmla="*/ 67 w 126"/>
                <a:gd name="T9" fmla="*/ 38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86"/>
                <a:gd name="T17" fmla="*/ 126 w 126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86">
                  <a:moveTo>
                    <a:pt x="67" y="385"/>
                  </a:moveTo>
                  <a:lnTo>
                    <a:pt x="0" y="104"/>
                  </a:lnTo>
                  <a:lnTo>
                    <a:pt x="125" y="0"/>
                  </a:lnTo>
                  <a:lnTo>
                    <a:pt x="125" y="344"/>
                  </a:lnTo>
                  <a:lnTo>
                    <a:pt x="67" y="385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8" name="Freeform 123"/>
            <p:cNvSpPr>
              <a:spLocks/>
            </p:cNvSpPr>
            <p:nvPr/>
          </p:nvSpPr>
          <p:spPr bwMode="auto">
            <a:xfrm>
              <a:off x="490" y="3379"/>
              <a:ext cx="421" cy="64"/>
            </a:xfrm>
            <a:custGeom>
              <a:avLst/>
              <a:gdLst>
                <a:gd name="T0" fmla="*/ 0 w 421"/>
                <a:gd name="T1" fmla="*/ 41 h 64"/>
                <a:gd name="T2" fmla="*/ 54 w 421"/>
                <a:gd name="T3" fmla="*/ 0 h 64"/>
                <a:gd name="T4" fmla="*/ 420 w 421"/>
                <a:gd name="T5" fmla="*/ 0 h 64"/>
                <a:gd name="T6" fmla="*/ 331 w 421"/>
                <a:gd name="T7" fmla="*/ 63 h 64"/>
                <a:gd name="T8" fmla="*/ 0 w 421"/>
                <a:gd name="T9" fmla="*/ 4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1"/>
                <a:gd name="T16" fmla="*/ 0 h 64"/>
                <a:gd name="T17" fmla="*/ 421 w 42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1" h="64">
                  <a:moveTo>
                    <a:pt x="0" y="41"/>
                  </a:moveTo>
                  <a:lnTo>
                    <a:pt x="54" y="0"/>
                  </a:lnTo>
                  <a:lnTo>
                    <a:pt x="420" y="0"/>
                  </a:lnTo>
                  <a:lnTo>
                    <a:pt x="331" y="63"/>
                  </a:lnTo>
                  <a:lnTo>
                    <a:pt x="0" y="4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9" name="Freeform 124"/>
            <p:cNvSpPr>
              <a:spLocks/>
            </p:cNvSpPr>
            <p:nvPr/>
          </p:nvSpPr>
          <p:spPr bwMode="auto">
            <a:xfrm>
              <a:off x="490" y="3379"/>
              <a:ext cx="432" cy="74"/>
            </a:xfrm>
            <a:custGeom>
              <a:avLst/>
              <a:gdLst>
                <a:gd name="T0" fmla="*/ 0 w 432"/>
                <a:gd name="T1" fmla="*/ 47 h 74"/>
                <a:gd name="T2" fmla="*/ 55 w 432"/>
                <a:gd name="T3" fmla="*/ 0 h 74"/>
                <a:gd name="T4" fmla="*/ 431 w 432"/>
                <a:gd name="T5" fmla="*/ 0 h 74"/>
                <a:gd name="T6" fmla="*/ 340 w 432"/>
                <a:gd name="T7" fmla="*/ 73 h 74"/>
                <a:gd name="T8" fmla="*/ 0 w 432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74"/>
                <a:gd name="T17" fmla="*/ 432 w 43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74">
                  <a:moveTo>
                    <a:pt x="0" y="47"/>
                  </a:moveTo>
                  <a:lnTo>
                    <a:pt x="55" y="0"/>
                  </a:lnTo>
                  <a:lnTo>
                    <a:pt x="431" y="0"/>
                  </a:lnTo>
                  <a:lnTo>
                    <a:pt x="340" y="73"/>
                  </a:lnTo>
                  <a:lnTo>
                    <a:pt x="0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0" name="Freeform 125"/>
            <p:cNvSpPr>
              <a:spLocks/>
            </p:cNvSpPr>
            <p:nvPr/>
          </p:nvSpPr>
          <p:spPr bwMode="auto">
            <a:xfrm>
              <a:off x="797" y="3379"/>
              <a:ext cx="114" cy="375"/>
            </a:xfrm>
            <a:custGeom>
              <a:avLst/>
              <a:gdLst>
                <a:gd name="T0" fmla="*/ 61 w 114"/>
                <a:gd name="T1" fmla="*/ 374 h 375"/>
                <a:gd name="T2" fmla="*/ 0 w 114"/>
                <a:gd name="T3" fmla="*/ 100 h 375"/>
                <a:gd name="T4" fmla="*/ 113 w 114"/>
                <a:gd name="T5" fmla="*/ 0 h 375"/>
                <a:gd name="T6" fmla="*/ 113 w 114"/>
                <a:gd name="T7" fmla="*/ 334 h 375"/>
                <a:gd name="T8" fmla="*/ 61 w 114"/>
                <a:gd name="T9" fmla="*/ 374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5"/>
                <a:gd name="T17" fmla="*/ 114 w 11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5">
                  <a:moveTo>
                    <a:pt x="61" y="374"/>
                  </a:moveTo>
                  <a:lnTo>
                    <a:pt x="0" y="100"/>
                  </a:lnTo>
                  <a:lnTo>
                    <a:pt x="113" y="0"/>
                  </a:lnTo>
                  <a:lnTo>
                    <a:pt x="113" y="334"/>
                  </a:lnTo>
                  <a:lnTo>
                    <a:pt x="61" y="37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1" name="Freeform 126"/>
            <p:cNvSpPr>
              <a:spLocks/>
            </p:cNvSpPr>
            <p:nvPr/>
          </p:nvSpPr>
          <p:spPr bwMode="auto">
            <a:xfrm>
              <a:off x="797" y="3379"/>
              <a:ext cx="125" cy="385"/>
            </a:xfrm>
            <a:custGeom>
              <a:avLst/>
              <a:gdLst>
                <a:gd name="T0" fmla="*/ 66 w 125"/>
                <a:gd name="T1" fmla="*/ 384 h 385"/>
                <a:gd name="T2" fmla="*/ 0 w 125"/>
                <a:gd name="T3" fmla="*/ 103 h 385"/>
                <a:gd name="T4" fmla="*/ 124 w 125"/>
                <a:gd name="T5" fmla="*/ 0 h 385"/>
                <a:gd name="T6" fmla="*/ 124 w 125"/>
                <a:gd name="T7" fmla="*/ 343 h 385"/>
                <a:gd name="T8" fmla="*/ 66 w 125"/>
                <a:gd name="T9" fmla="*/ 38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385"/>
                <a:gd name="T17" fmla="*/ 125 w 12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385">
                  <a:moveTo>
                    <a:pt x="66" y="384"/>
                  </a:moveTo>
                  <a:lnTo>
                    <a:pt x="0" y="103"/>
                  </a:lnTo>
                  <a:lnTo>
                    <a:pt x="124" y="0"/>
                  </a:lnTo>
                  <a:lnTo>
                    <a:pt x="124" y="343"/>
                  </a:lnTo>
                  <a:lnTo>
                    <a:pt x="66" y="38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2" name="Freeform 127"/>
            <p:cNvSpPr>
              <a:spLocks/>
            </p:cNvSpPr>
            <p:nvPr/>
          </p:nvSpPr>
          <p:spPr bwMode="auto">
            <a:xfrm>
              <a:off x="490" y="3004"/>
              <a:ext cx="364" cy="330"/>
            </a:xfrm>
            <a:custGeom>
              <a:avLst/>
              <a:gdLst>
                <a:gd name="T0" fmla="*/ 0 w 364"/>
                <a:gd name="T1" fmla="*/ 329 h 330"/>
                <a:gd name="T2" fmla="*/ 0 w 364"/>
                <a:gd name="T3" fmla="*/ 0 h 330"/>
                <a:gd name="T4" fmla="*/ 363 w 364"/>
                <a:gd name="T5" fmla="*/ 0 h 330"/>
                <a:gd name="T6" fmla="*/ 363 w 364"/>
                <a:gd name="T7" fmla="*/ 329 h 330"/>
                <a:gd name="T8" fmla="*/ 0 w 364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30"/>
                <a:gd name="T17" fmla="*/ 364 w 36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30">
                  <a:moveTo>
                    <a:pt x="0" y="329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3" name="Freeform 128"/>
            <p:cNvSpPr>
              <a:spLocks/>
            </p:cNvSpPr>
            <p:nvPr/>
          </p:nvSpPr>
          <p:spPr bwMode="auto">
            <a:xfrm>
              <a:off x="490" y="3004"/>
              <a:ext cx="374" cy="340"/>
            </a:xfrm>
            <a:custGeom>
              <a:avLst/>
              <a:gdLst>
                <a:gd name="T0" fmla="*/ 0 w 374"/>
                <a:gd name="T1" fmla="*/ 339 h 340"/>
                <a:gd name="T2" fmla="*/ 0 w 374"/>
                <a:gd name="T3" fmla="*/ 0 h 340"/>
                <a:gd name="T4" fmla="*/ 373 w 374"/>
                <a:gd name="T5" fmla="*/ 0 h 340"/>
                <a:gd name="T6" fmla="*/ 373 w 374"/>
                <a:gd name="T7" fmla="*/ 339 h 340"/>
                <a:gd name="T8" fmla="*/ 0 w 374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40"/>
                <a:gd name="T17" fmla="*/ 374 w 374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40">
                  <a:moveTo>
                    <a:pt x="0" y="339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4" name="Freeform 129"/>
            <p:cNvSpPr>
              <a:spLocks/>
            </p:cNvSpPr>
            <p:nvPr/>
          </p:nvSpPr>
          <p:spPr bwMode="auto">
            <a:xfrm>
              <a:off x="490" y="2577"/>
              <a:ext cx="364" cy="327"/>
            </a:xfrm>
            <a:custGeom>
              <a:avLst/>
              <a:gdLst>
                <a:gd name="T0" fmla="*/ 0 w 364"/>
                <a:gd name="T1" fmla="*/ 326 h 327"/>
                <a:gd name="T2" fmla="*/ 0 w 364"/>
                <a:gd name="T3" fmla="*/ 0 h 327"/>
                <a:gd name="T4" fmla="*/ 363 w 364"/>
                <a:gd name="T5" fmla="*/ 0 h 327"/>
                <a:gd name="T6" fmla="*/ 363 w 364"/>
                <a:gd name="T7" fmla="*/ 326 h 327"/>
                <a:gd name="T8" fmla="*/ 0 w 364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7"/>
                <a:gd name="T17" fmla="*/ 364 w 36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7">
                  <a:moveTo>
                    <a:pt x="0" y="326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5" name="Freeform 130"/>
            <p:cNvSpPr>
              <a:spLocks/>
            </p:cNvSpPr>
            <p:nvPr/>
          </p:nvSpPr>
          <p:spPr bwMode="auto">
            <a:xfrm>
              <a:off x="490" y="2577"/>
              <a:ext cx="374" cy="337"/>
            </a:xfrm>
            <a:custGeom>
              <a:avLst/>
              <a:gdLst>
                <a:gd name="T0" fmla="*/ 0 w 374"/>
                <a:gd name="T1" fmla="*/ 336 h 337"/>
                <a:gd name="T2" fmla="*/ 0 w 374"/>
                <a:gd name="T3" fmla="*/ 0 h 337"/>
                <a:gd name="T4" fmla="*/ 373 w 374"/>
                <a:gd name="T5" fmla="*/ 0 h 337"/>
                <a:gd name="T6" fmla="*/ 373 w 374"/>
                <a:gd name="T7" fmla="*/ 336 h 337"/>
                <a:gd name="T8" fmla="*/ 0 w 374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37"/>
                <a:gd name="T17" fmla="*/ 374 w 374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37">
                  <a:moveTo>
                    <a:pt x="0" y="336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6" name="Freeform 131"/>
            <p:cNvSpPr>
              <a:spLocks/>
            </p:cNvSpPr>
            <p:nvPr/>
          </p:nvSpPr>
          <p:spPr bwMode="auto">
            <a:xfrm>
              <a:off x="490" y="2103"/>
              <a:ext cx="364" cy="327"/>
            </a:xfrm>
            <a:custGeom>
              <a:avLst/>
              <a:gdLst>
                <a:gd name="T0" fmla="*/ 0 w 364"/>
                <a:gd name="T1" fmla="*/ 326 h 327"/>
                <a:gd name="T2" fmla="*/ 0 w 364"/>
                <a:gd name="T3" fmla="*/ 0 h 327"/>
                <a:gd name="T4" fmla="*/ 363 w 364"/>
                <a:gd name="T5" fmla="*/ 0 h 327"/>
                <a:gd name="T6" fmla="*/ 363 w 364"/>
                <a:gd name="T7" fmla="*/ 326 h 327"/>
                <a:gd name="T8" fmla="*/ 0 w 364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7"/>
                <a:gd name="T17" fmla="*/ 364 w 36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7">
                  <a:moveTo>
                    <a:pt x="0" y="326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7" name="Freeform 132"/>
            <p:cNvSpPr>
              <a:spLocks/>
            </p:cNvSpPr>
            <p:nvPr/>
          </p:nvSpPr>
          <p:spPr bwMode="auto">
            <a:xfrm>
              <a:off x="490" y="2103"/>
              <a:ext cx="374" cy="337"/>
            </a:xfrm>
            <a:custGeom>
              <a:avLst/>
              <a:gdLst>
                <a:gd name="T0" fmla="*/ 0 w 374"/>
                <a:gd name="T1" fmla="*/ 336 h 337"/>
                <a:gd name="T2" fmla="*/ 0 w 374"/>
                <a:gd name="T3" fmla="*/ 0 h 337"/>
                <a:gd name="T4" fmla="*/ 373 w 374"/>
                <a:gd name="T5" fmla="*/ 0 h 337"/>
                <a:gd name="T6" fmla="*/ 373 w 374"/>
                <a:gd name="T7" fmla="*/ 336 h 337"/>
                <a:gd name="T8" fmla="*/ 0 w 374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37"/>
                <a:gd name="T17" fmla="*/ 374 w 374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37">
                  <a:moveTo>
                    <a:pt x="0" y="336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8" name="Freeform 133"/>
            <p:cNvSpPr>
              <a:spLocks/>
            </p:cNvSpPr>
            <p:nvPr/>
          </p:nvSpPr>
          <p:spPr bwMode="auto">
            <a:xfrm>
              <a:off x="958" y="3004"/>
              <a:ext cx="368" cy="330"/>
            </a:xfrm>
            <a:custGeom>
              <a:avLst/>
              <a:gdLst>
                <a:gd name="T0" fmla="*/ 0 w 368"/>
                <a:gd name="T1" fmla="*/ 329 h 330"/>
                <a:gd name="T2" fmla="*/ 0 w 368"/>
                <a:gd name="T3" fmla="*/ 0 h 330"/>
                <a:gd name="T4" fmla="*/ 367 w 368"/>
                <a:gd name="T5" fmla="*/ 0 h 330"/>
                <a:gd name="T6" fmla="*/ 367 w 368"/>
                <a:gd name="T7" fmla="*/ 329 h 330"/>
                <a:gd name="T8" fmla="*/ 0 w 368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30"/>
                <a:gd name="T17" fmla="*/ 368 w 368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30">
                  <a:moveTo>
                    <a:pt x="0" y="329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9" name="Freeform 134"/>
            <p:cNvSpPr>
              <a:spLocks/>
            </p:cNvSpPr>
            <p:nvPr/>
          </p:nvSpPr>
          <p:spPr bwMode="auto">
            <a:xfrm>
              <a:off x="958" y="3004"/>
              <a:ext cx="378" cy="340"/>
            </a:xfrm>
            <a:custGeom>
              <a:avLst/>
              <a:gdLst>
                <a:gd name="T0" fmla="*/ 0 w 378"/>
                <a:gd name="T1" fmla="*/ 339 h 340"/>
                <a:gd name="T2" fmla="*/ 0 w 378"/>
                <a:gd name="T3" fmla="*/ 0 h 340"/>
                <a:gd name="T4" fmla="*/ 377 w 378"/>
                <a:gd name="T5" fmla="*/ 0 h 340"/>
                <a:gd name="T6" fmla="*/ 377 w 378"/>
                <a:gd name="T7" fmla="*/ 339 h 340"/>
                <a:gd name="T8" fmla="*/ 0 w 378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340"/>
                <a:gd name="T17" fmla="*/ 378 w 378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340">
                  <a:moveTo>
                    <a:pt x="0" y="339"/>
                  </a:moveTo>
                  <a:lnTo>
                    <a:pt x="0" y="0"/>
                  </a:lnTo>
                  <a:lnTo>
                    <a:pt x="377" y="0"/>
                  </a:lnTo>
                  <a:lnTo>
                    <a:pt x="377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0" name="Freeform 135"/>
            <p:cNvSpPr>
              <a:spLocks/>
            </p:cNvSpPr>
            <p:nvPr/>
          </p:nvSpPr>
          <p:spPr bwMode="auto">
            <a:xfrm>
              <a:off x="958" y="2577"/>
              <a:ext cx="368" cy="327"/>
            </a:xfrm>
            <a:custGeom>
              <a:avLst/>
              <a:gdLst>
                <a:gd name="T0" fmla="*/ 0 w 368"/>
                <a:gd name="T1" fmla="*/ 326 h 327"/>
                <a:gd name="T2" fmla="*/ 0 w 368"/>
                <a:gd name="T3" fmla="*/ 0 h 327"/>
                <a:gd name="T4" fmla="*/ 367 w 368"/>
                <a:gd name="T5" fmla="*/ 0 h 327"/>
                <a:gd name="T6" fmla="*/ 367 w 368"/>
                <a:gd name="T7" fmla="*/ 326 h 327"/>
                <a:gd name="T8" fmla="*/ 0 w 368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27"/>
                <a:gd name="T17" fmla="*/ 368 w 368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27">
                  <a:moveTo>
                    <a:pt x="0" y="326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1" name="Freeform 136"/>
            <p:cNvSpPr>
              <a:spLocks/>
            </p:cNvSpPr>
            <p:nvPr/>
          </p:nvSpPr>
          <p:spPr bwMode="auto">
            <a:xfrm>
              <a:off x="958" y="2577"/>
              <a:ext cx="378" cy="337"/>
            </a:xfrm>
            <a:custGeom>
              <a:avLst/>
              <a:gdLst>
                <a:gd name="T0" fmla="*/ 0 w 378"/>
                <a:gd name="T1" fmla="*/ 336 h 337"/>
                <a:gd name="T2" fmla="*/ 0 w 378"/>
                <a:gd name="T3" fmla="*/ 0 h 337"/>
                <a:gd name="T4" fmla="*/ 377 w 378"/>
                <a:gd name="T5" fmla="*/ 0 h 337"/>
                <a:gd name="T6" fmla="*/ 377 w 378"/>
                <a:gd name="T7" fmla="*/ 336 h 337"/>
                <a:gd name="T8" fmla="*/ 0 w 378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337"/>
                <a:gd name="T17" fmla="*/ 378 w 378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337">
                  <a:moveTo>
                    <a:pt x="0" y="336"/>
                  </a:moveTo>
                  <a:lnTo>
                    <a:pt x="0" y="0"/>
                  </a:lnTo>
                  <a:lnTo>
                    <a:pt x="377" y="0"/>
                  </a:lnTo>
                  <a:lnTo>
                    <a:pt x="377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2" name="Freeform 137"/>
            <p:cNvSpPr>
              <a:spLocks/>
            </p:cNvSpPr>
            <p:nvPr/>
          </p:nvSpPr>
          <p:spPr bwMode="auto">
            <a:xfrm>
              <a:off x="958" y="2103"/>
              <a:ext cx="368" cy="327"/>
            </a:xfrm>
            <a:custGeom>
              <a:avLst/>
              <a:gdLst>
                <a:gd name="T0" fmla="*/ 0 w 368"/>
                <a:gd name="T1" fmla="*/ 326 h 327"/>
                <a:gd name="T2" fmla="*/ 0 w 368"/>
                <a:gd name="T3" fmla="*/ 0 h 327"/>
                <a:gd name="T4" fmla="*/ 367 w 368"/>
                <a:gd name="T5" fmla="*/ 0 h 327"/>
                <a:gd name="T6" fmla="*/ 367 w 368"/>
                <a:gd name="T7" fmla="*/ 326 h 327"/>
                <a:gd name="T8" fmla="*/ 0 w 368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27"/>
                <a:gd name="T17" fmla="*/ 368 w 368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27">
                  <a:moveTo>
                    <a:pt x="0" y="326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3" name="Freeform 138"/>
            <p:cNvSpPr>
              <a:spLocks/>
            </p:cNvSpPr>
            <p:nvPr/>
          </p:nvSpPr>
          <p:spPr bwMode="auto">
            <a:xfrm>
              <a:off x="958" y="2103"/>
              <a:ext cx="378" cy="337"/>
            </a:xfrm>
            <a:custGeom>
              <a:avLst/>
              <a:gdLst>
                <a:gd name="T0" fmla="*/ 0 w 378"/>
                <a:gd name="T1" fmla="*/ 336 h 337"/>
                <a:gd name="T2" fmla="*/ 0 w 378"/>
                <a:gd name="T3" fmla="*/ 0 h 337"/>
                <a:gd name="T4" fmla="*/ 377 w 378"/>
                <a:gd name="T5" fmla="*/ 0 h 337"/>
                <a:gd name="T6" fmla="*/ 377 w 378"/>
                <a:gd name="T7" fmla="*/ 336 h 337"/>
                <a:gd name="T8" fmla="*/ 0 w 378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337"/>
                <a:gd name="T17" fmla="*/ 378 w 378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337">
                  <a:moveTo>
                    <a:pt x="0" y="336"/>
                  </a:moveTo>
                  <a:lnTo>
                    <a:pt x="0" y="0"/>
                  </a:lnTo>
                  <a:lnTo>
                    <a:pt x="377" y="0"/>
                  </a:lnTo>
                  <a:lnTo>
                    <a:pt x="377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4" name="Freeform 139"/>
            <p:cNvSpPr>
              <a:spLocks/>
            </p:cNvSpPr>
            <p:nvPr/>
          </p:nvSpPr>
          <p:spPr bwMode="auto">
            <a:xfrm>
              <a:off x="1429" y="3004"/>
              <a:ext cx="366" cy="330"/>
            </a:xfrm>
            <a:custGeom>
              <a:avLst/>
              <a:gdLst>
                <a:gd name="T0" fmla="*/ 0 w 366"/>
                <a:gd name="T1" fmla="*/ 329 h 330"/>
                <a:gd name="T2" fmla="*/ 0 w 366"/>
                <a:gd name="T3" fmla="*/ 0 h 330"/>
                <a:gd name="T4" fmla="*/ 365 w 366"/>
                <a:gd name="T5" fmla="*/ 0 h 330"/>
                <a:gd name="T6" fmla="*/ 365 w 366"/>
                <a:gd name="T7" fmla="*/ 329 h 330"/>
                <a:gd name="T8" fmla="*/ 0 w 366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30"/>
                <a:gd name="T17" fmla="*/ 366 w 366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30">
                  <a:moveTo>
                    <a:pt x="0" y="329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5" name="Freeform 140"/>
            <p:cNvSpPr>
              <a:spLocks/>
            </p:cNvSpPr>
            <p:nvPr/>
          </p:nvSpPr>
          <p:spPr bwMode="auto">
            <a:xfrm>
              <a:off x="1429" y="3004"/>
              <a:ext cx="376" cy="340"/>
            </a:xfrm>
            <a:custGeom>
              <a:avLst/>
              <a:gdLst>
                <a:gd name="T0" fmla="*/ 0 w 376"/>
                <a:gd name="T1" fmla="*/ 339 h 340"/>
                <a:gd name="T2" fmla="*/ 0 w 376"/>
                <a:gd name="T3" fmla="*/ 0 h 340"/>
                <a:gd name="T4" fmla="*/ 375 w 376"/>
                <a:gd name="T5" fmla="*/ 0 h 340"/>
                <a:gd name="T6" fmla="*/ 375 w 376"/>
                <a:gd name="T7" fmla="*/ 339 h 340"/>
                <a:gd name="T8" fmla="*/ 0 w 376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40"/>
                <a:gd name="T17" fmla="*/ 376 w 376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40">
                  <a:moveTo>
                    <a:pt x="0" y="339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6" name="Freeform 141"/>
            <p:cNvSpPr>
              <a:spLocks/>
            </p:cNvSpPr>
            <p:nvPr/>
          </p:nvSpPr>
          <p:spPr bwMode="auto">
            <a:xfrm>
              <a:off x="1429" y="2577"/>
              <a:ext cx="366" cy="327"/>
            </a:xfrm>
            <a:custGeom>
              <a:avLst/>
              <a:gdLst>
                <a:gd name="T0" fmla="*/ 0 w 366"/>
                <a:gd name="T1" fmla="*/ 326 h 327"/>
                <a:gd name="T2" fmla="*/ 0 w 366"/>
                <a:gd name="T3" fmla="*/ 0 h 327"/>
                <a:gd name="T4" fmla="*/ 365 w 366"/>
                <a:gd name="T5" fmla="*/ 0 h 327"/>
                <a:gd name="T6" fmla="*/ 365 w 366"/>
                <a:gd name="T7" fmla="*/ 326 h 327"/>
                <a:gd name="T8" fmla="*/ 0 w 366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27"/>
                <a:gd name="T17" fmla="*/ 366 w 366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27">
                  <a:moveTo>
                    <a:pt x="0" y="326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7" name="Freeform 142"/>
            <p:cNvSpPr>
              <a:spLocks/>
            </p:cNvSpPr>
            <p:nvPr/>
          </p:nvSpPr>
          <p:spPr bwMode="auto">
            <a:xfrm>
              <a:off x="1429" y="2577"/>
              <a:ext cx="376" cy="337"/>
            </a:xfrm>
            <a:custGeom>
              <a:avLst/>
              <a:gdLst>
                <a:gd name="T0" fmla="*/ 0 w 376"/>
                <a:gd name="T1" fmla="*/ 336 h 337"/>
                <a:gd name="T2" fmla="*/ 0 w 376"/>
                <a:gd name="T3" fmla="*/ 0 h 337"/>
                <a:gd name="T4" fmla="*/ 375 w 376"/>
                <a:gd name="T5" fmla="*/ 0 h 337"/>
                <a:gd name="T6" fmla="*/ 375 w 376"/>
                <a:gd name="T7" fmla="*/ 336 h 337"/>
                <a:gd name="T8" fmla="*/ 0 w 376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37"/>
                <a:gd name="T17" fmla="*/ 376 w 37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37">
                  <a:moveTo>
                    <a:pt x="0" y="336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8" name="Freeform 143"/>
            <p:cNvSpPr>
              <a:spLocks/>
            </p:cNvSpPr>
            <p:nvPr/>
          </p:nvSpPr>
          <p:spPr bwMode="auto">
            <a:xfrm>
              <a:off x="1429" y="2103"/>
              <a:ext cx="366" cy="327"/>
            </a:xfrm>
            <a:custGeom>
              <a:avLst/>
              <a:gdLst>
                <a:gd name="T0" fmla="*/ 0 w 366"/>
                <a:gd name="T1" fmla="*/ 326 h 327"/>
                <a:gd name="T2" fmla="*/ 0 w 366"/>
                <a:gd name="T3" fmla="*/ 0 h 327"/>
                <a:gd name="T4" fmla="*/ 365 w 366"/>
                <a:gd name="T5" fmla="*/ 0 h 327"/>
                <a:gd name="T6" fmla="*/ 365 w 366"/>
                <a:gd name="T7" fmla="*/ 326 h 327"/>
                <a:gd name="T8" fmla="*/ 0 w 366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27"/>
                <a:gd name="T17" fmla="*/ 366 w 366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27">
                  <a:moveTo>
                    <a:pt x="0" y="326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9" name="Freeform 144"/>
            <p:cNvSpPr>
              <a:spLocks/>
            </p:cNvSpPr>
            <p:nvPr/>
          </p:nvSpPr>
          <p:spPr bwMode="auto">
            <a:xfrm>
              <a:off x="1429" y="2103"/>
              <a:ext cx="376" cy="337"/>
            </a:xfrm>
            <a:custGeom>
              <a:avLst/>
              <a:gdLst>
                <a:gd name="T0" fmla="*/ 0 w 376"/>
                <a:gd name="T1" fmla="*/ 336 h 337"/>
                <a:gd name="T2" fmla="*/ 0 w 376"/>
                <a:gd name="T3" fmla="*/ 0 h 337"/>
                <a:gd name="T4" fmla="*/ 375 w 376"/>
                <a:gd name="T5" fmla="*/ 0 h 337"/>
                <a:gd name="T6" fmla="*/ 375 w 376"/>
                <a:gd name="T7" fmla="*/ 336 h 337"/>
                <a:gd name="T8" fmla="*/ 0 w 376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37"/>
                <a:gd name="T17" fmla="*/ 376 w 37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37">
                  <a:moveTo>
                    <a:pt x="0" y="336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0" name="Freeform 145"/>
            <p:cNvSpPr>
              <a:spLocks/>
            </p:cNvSpPr>
            <p:nvPr/>
          </p:nvSpPr>
          <p:spPr bwMode="auto">
            <a:xfrm>
              <a:off x="1898" y="3004"/>
              <a:ext cx="369" cy="330"/>
            </a:xfrm>
            <a:custGeom>
              <a:avLst/>
              <a:gdLst>
                <a:gd name="T0" fmla="*/ 0 w 369"/>
                <a:gd name="T1" fmla="*/ 329 h 330"/>
                <a:gd name="T2" fmla="*/ 0 w 369"/>
                <a:gd name="T3" fmla="*/ 0 h 330"/>
                <a:gd name="T4" fmla="*/ 368 w 369"/>
                <a:gd name="T5" fmla="*/ 0 h 330"/>
                <a:gd name="T6" fmla="*/ 368 w 369"/>
                <a:gd name="T7" fmla="*/ 329 h 330"/>
                <a:gd name="T8" fmla="*/ 0 w 369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"/>
                <a:gd name="T16" fmla="*/ 0 h 330"/>
                <a:gd name="T17" fmla="*/ 369 w 369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" h="330">
                  <a:moveTo>
                    <a:pt x="0" y="329"/>
                  </a:moveTo>
                  <a:lnTo>
                    <a:pt x="0" y="0"/>
                  </a:lnTo>
                  <a:lnTo>
                    <a:pt x="368" y="0"/>
                  </a:lnTo>
                  <a:lnTo>
                    <a:pt x="368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1" name="Freeform 146"/>
            <p:cNvSpPr>
              <a:spLocks/>
            </p:cNvSpPr>
            <p:nvPr/>
          </p:nvSpPr>
          <p:spPr bwMode="auto">
            <a:xfrm>
              <a:off x="1898" y="3004"/>
              <a:ext cx="379" cy="340"/>
            </a:xfrm>
            <a:custGeom>
              <a:avLst/>
              <a:gdLst>
                <a:gd name="T0" fmla="*/ 0 w 379"/>
                <a:gd name="T1" fmla="*/ 339 h 340"/>
                <a:gd name="T2" fmla="*/ 0 w 379"/>
                <a:gd name="T3" fmla="*/ 0 h 340"/>
                <a:gd name="T4" fmla="*/ 378 w 379"/>
                <a:gd name="T5" fmla="*/ 0 h 340"/>
                <a:gd name="T6" fmla="*/ 378 w 379"/>
                <a:gd name="T7" fmla="*/ 339 h 340"/>
                <a:gd name="T8" fmla="*/ 0 w 379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40"/>
                <a:gd name="T17" fmla="*/ 379 w 379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40">
                  <a:moveTo>
                    <a:pt x="0" y="339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2" name="Freeform 147"/>
            <p:cNvSpPr>
              <a:spLocks/>
            </p:cNvSpPr>
            <p:nvPr/>
          </p:nvSpPr>
          <p:spPr bwMode="auto">
            <a:xfrm>
              <a:off x="1898" y="2577"/>
              <a:ext cx="369" cy="327"/>
            </a:xfrm>
            <a:custGeom>
              <a:avLst/>
              <a:gdLst>
                <a:gd name="T0" fmla="*/ 0 w 369"/>
                <a:gd name="T1" fmla="*/ 326 h 327"/>
                <a:gd name="T2" fmla="*/ 0 w 369"/>
                <a:gd name="T3" fmla="*/ 0 h 327"/>
                <a:gd name="T4" fmla="*/ 368 w 369"/>
                <a:gd name="T5" fmla="*/ 0 h 327"/>
                <a:gd name="T6" fmla="*/ 368 w 369"/>
                <a:gd name="T7" fmla="*/ 326 h 327"/>
                <a:gd name="T8" fmla="*/ 0 w 369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"/>
                <a:gd name="T16" fmla="*/ 0 h 327"/>
                <a:gd name="T17" fmla="*/ 369 w 369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" h="327">
                  <a:moveTo>
                    <a:pt x="0" y="326"/>
                  </a:moveTo>
                  <a:lnTo>
                    <a:pt x="0" y="0"/>
                  </a:lnTo>
                  <a:lnTo>
                    <a:pt x="368" y="0"/>
                  </a:lnTo>
                  <a:lnTo>
                    <a:pt x="368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3" name="Freeform 148"/>
            <p:cNvSpPr>
              <a:spLocks/>
            </p:cNvSpPr>
            <p:nvPr/>
          </p:nvSpPr>
          <p:spPr bwMode="auto">
            <a:xfrm>
              <a:off x="1898" y="2577"/>
              <a:ext cx="379" cy="337"/>
            </a:xfrm>
            <a:custGeom>
              <a:avLst/>
              <a:gdLst>
                <a:gd name="T0" fmla="*/ 0 w 379"/>
                <a:gd name="T1" fmla="*/ 336 h 337"/>
                <a:gd name="T2" fmla="*/ 0 w 379"/>
                <a:gd name="T3" fmla="*/ 0 h 337"/>
                <a:gd name="T4" fmla="*/ 378 w 379"/>
                <a:gd name="T5" fmla="*/ 0 h 337"/>
                <a:gd name="T6" fmla="*/ 378 w 379"/>
                <a:gd name="T7" fmla="*/ 336 h 337"/>
                <a:gd name="T8" fmla="*/ 0 w 379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37"/>
                <a:gd name="T17" fmla="*/ 379 w 379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37">
                  <a:moveTo>
                    <a:pt x="0" y="336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4" name="Freeform 149"/>
            <p:cNvSpPr>
              <a:spLocks/>
            </p:cNvSpPr>
            <p:nvPr/>
          </p:nvSpPr>
          <p:spPr bwMode="auto">
            <a:xfrm>
              <a:off x="1898" y="2103"/>
              <a:ext cx="369" cy="327"/>
            </a:xfrm>
            <a:custGeom>
              <a:avLst/>
              <a:gdLst>
                <a:gd name="T0" fmla="*/ 0 w 369"/>
                <a:gd name="T1" fmla="*/ 326 h 327"/>
                <a:gd name="T2" fmla="*/ 0 w 369"/>
                <a:gd name="T3" fmla="*/ 0 h 327"/>
                <a:gd name="T4" fmla="*/ 368 w 369"/>
                <a:gd name="T5" fmla="*/ 0 h 327"/>
                <a:gd name="T6" fmla="*/ 368 w 369"/>
                <a:gd name="T7" fmla="*/ 326 h 327"/>
                <a:gd name="T8" fmla="*/ 0 w 369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"/>
                <a:gd name="T16" fmla="*/ 0 h 327"/>
                <a:gd name="T17" fmla="*/ 369 w 369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" h="327">
                  <a:moveTo>
                    <a:pt x="0" y="326"/>
                  </a:moveTo>
                  <a:lnTo>
                    <a:pt x="0" y="0"/>
                  </a:lnTo>
                  <a:lnTo>
                    <a:pt x="368" y="0"/>
                  </a:lnTo>
                  <a:lnTo>
                    <a:pt x="368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5" name="Freeform 150"/>
            <p:cNvSpPr>
              <a:spLocks/>
            </p:cNvSpPr>
            <p:nvPr/>
          </p:nvSpPr>
          <p:spPr bwMode="auto">
            <a:xfrm>
              <a:off x="1898" y="2103"/>
              <a:ext cx="379" cy="337"/>
            </a:xfrm>
            <a:custGeom>
              <a:avLst/>
              <a:gdLst>
                <a:gd name="T0" fmla="*/ 0 w 379"/>
                <a:gd name="T1" fmla="*/ 336 h 337"/>
                <a:gd name="T2" fmla="*/ 0 w 379"/>
                <a:gd name="T3" fmla="*/ 0 h 337"/>
                <a:gd name="T4" fmla="*/ 378 w 379"/>
                <a:gd name="T5" fmla="*/ 0 h 337"/>
                <a:gd name="T6" fmla="*/ 378 w 379"/>
                <a:gd name="T7" fmla="*/ 336 h 337"/>
                <a:gd name="T8" fmla="*/ 0 w 379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37"/>
                <a:gd name="T17" fmla="*/ 379 w 379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37">
                  <a:moveTo>
                    <a:pt x="0" y="336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6" name="Freeform 151"/>
            <p:cNvSpPr>
              <a:spLocks/>
            </p:cNvSpPr>
            <p:nvPr/>
          </p:nvSpPr>
          <p:spPr bwMode="auto">
            <a:xfrm>
              <a:off x="2382" y="3004"/>
              <a:ext cx="364" cy="330"/>
            </a:xfrm>
            <a:custGeom>
              <a:avLst/>
              <a:gdLst>
                <a:gd name="T0" fmla="*/ 0 w 364"/>
                <a:gd name="T1" fmla="*/ 329 h 330"/>
                <a:gd name="T2" fmla="*/ 0 w 364"/>
                <a:gd name="T3" fmla="*/ 0 h 330"/>
                <a:gd name="T4" fmla="*/ 363 w 364"/>
                <a:gd name="T5" fmla="*/ 0 h 330"/>
                <a:gd name="T6" fmla="*/ 363 w 364"/>
                <a:gd name="T7" fmla="*/ 329 h 330"/>
                <a:gd name="T8" fmla="*/ 0 w 364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30"/>
                <a:gd name="T17" fmla="*/ 364 w 36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30">
                  <a:moveTo>
                    <a:pt x="0" y="329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7" name="Freeform 152"/>
            <p:cNvSpPr>
              <a:spLocks/>
            </p:cNvSpPr>
            <p:nvPr/>
          </p:nvSpPr>
          <p:spPr bwMode="auto">
            <a:xfrm>
              <a:off x="2382" y="3004"/>
              <a:ext cx="374" cy="340"/>
            </a:xfrm>
            <a:custGeom>
              <a:avLst/>
              <a:gdLst>
                <a:gd name="T0" fmla="*/ 0 w 374"/>
                <a:gd name="T1" fmla="*/ 339 h 340"/>
                <a:gd name="T2" fmla="*/ 0 w 374"/>
                <a:gd name="T3" fmla="*/ 0 h 340"/>
                <a:gd name="T4" fmla="*/ 373 w 374"/>
                <a:gd name="T5" fmla="*/ 0 h 340"/>
                <a:gd name="T6" fmla="*/ 373 w 374"/>
                <a:gd name="T7" fmla="*/ 339 h 340"/>
                <a:gd name="T8" fmla="*/ 0 w 374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40"/>
                <a:gd name="T17" fmla="*/ 374 w 374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40">
                  <a:moveTo>
                    <a:pt x="0" y="339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8" name="Freeform 153"/>
            <p:cNvSpPr>
              <a:spLocks/>
            </p:cNvSpPr>
            <p:nvPr/>
          </p:nvSpPr>
          <p:spPr bwMode="auto">
            <a:xfrm>
              <a:off x="2382" y="2577"/>
              <a:ext cx="364" cy="327"/>
            </a:xfrm>
            <a:custGeom>
              <a:avLst/>
              <a:gdLst>
                <a:gd name="T0" fmla="*/ 0 w 364"/>
                <a:gd name="T1" fmla="*/ 326 h 327"/>
                <a:gd name="T2" fmla="*/ 0 w 364"/>
                <a:gd name="T3" fmla="*/ 0 h 327"/>
                <a:gd name="T4" fmla="*/ 363 w 364"/>
                <a:gd name="T5" fmla="*/ 0 h 327"/>
                <a:gd name="T6" fmla="*/ 363 w 364"/>
                <a:gd name="T7" fmla="*/ 326 h 327"/>
                <a:gd name="T8" fmla="*/ 0 w 364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7"/>
                <a:gd name="T17" fmla="*/ 364 w 36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7">
                  <a:moveTo>
                    <a:pt x="0" y="326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9" name="Freeform 154"/>
            <p:cNvSpPr>
              <a:spLocks/>
            </p:cNvSpPr>
            <p:nvPr/>
          </p:nvSpPr>
          <p:spPr bwMode="auto">
            <a:xfrm>
              <a:off x="2382" y="2577"/>
              <a:ext cx="374" cy="337"/>
            </a:xfrm>
            <a:custGeom>
              <a:avLst/>
              <a:gdLst>
                <a:gd name="T0" fmla="*/ 0 w 374"/>
                <a:gd name="T1" fmla="*/ 336 h 337"/>
                <a:gd name="T2" fmla="*/ 0 w 374"/>
                <a:gd name="T3" fmla="*/ 0 h 337"/>
                <a:gd name="T4" fmla="*/ 373 w 374"/>
                <a:gd name="T5" fmla="*/ 0 h 337"/>
                <a:gd name="T6" fmla="*/ 373 w 374"/>
                <a:gd name="T7" fmla="*/ 336 h 337"/>
                <a:gd name="T8" fmla="*/ 0 w 374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37"/>
                <a:gd name="T17" fmla="*/ 374 w 374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37">
                  <a:moveTo>
                    <a:pt x="0" y="336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0" name="Freeform 155"/>
            <p:cNvSpPr>
              <a:spLocks/>
            </p:cNvSpPr>
            <p:nvPr/>
          </p:nvSpPr>
          <p:spPr bwMode="auto">
            <a:xfrm>
              <a:off x="2382" y="2103"/>
              <a:ext cx="364" cy="327"/>
            </a:xfrm>
            <a:custGeom>
              <a:avLst/>
              <a:gdLst>
                <a:gd name="T0" fmla="*/ 0 w 364"/>
                <a:gd name="T1" fmla="*/ 326 h 327"/>
                <a:gd name="T2" fmla="*/ 0 w 364"/>
                <a:gd name="T3" fmla="*/ 0 h 327"/>
                <a:gd name="T4" fmla="*/ 363 w 364"/>
                <a:gd name="T5" fmla="*/ 0 h 327"/>
                <a:gd name="T6" fmla="*/ 363 w 364"/>
                <a:gd name="T7" fmla="*/ 326 h 327"/>
                <a:gd name="T8" fmla="*/ 0 w 364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7"/>
                <a:gd name="T17" fmla="*/ 364 w 36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7">
                  <a:moveTo>
                    <a:pt x="0" y="326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1" name="Freeform 156"/>
            <p:cNvSpPr>
              <a:spLocks/>
            </p:cNvSpPr>
            <p:nvPr/>
          </p:nvSpPr>
          <p:spPr bwMode="auto">
            <a:xfrm>
              <a:off x="2382" y="2103"/>
              <a:ext cx="374" cy="337"/>
            </a:xfrm>
            <a:custGeom>
              <a:avLst/>
              <a:gdLst>
                <a:gd name="T0" fmla="*/ 0 w 374"/>
                <a:gd name="T1" fmla="*/ 336 h 337"/>
                <a:gd name="T2" fmla="*/ 0 w 374"/>
                <a:gd name="T3" fmla="*/ 0 h 337"/>
                <a:gd name="T4" fmla="*/ 373 w 374"/>
                <a:gd name="T5" fmla="*/ 0 h 337"/>
                <a:gd name="T6" fmla="*/ 373 w 374"/>
                <a:gd name="T7" fmla="*/ 336 h 337"/>
                <a:gd name="T8" fmla="*/ 0 w 374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37"/>
                <a:gd name="T17" fmla="*/ 374 w 374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37">
                  <a:moveTo>
                    <a:pt x="0" y="336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2" name="Freeform 157"/>
            <p:cNvSpPr>
              <a:spLocks/>
            </p:cNvSpPr>
            <p:nvPr/>
          </p:nvSpPr>
          <p:spPr bwMode="auto">
            <a:xfrm>
              <a:off x="2864" y="3004"/>
              <a:ext cx="366" cy="330"/>
            </a:xfrm>
            <a:custGeom>
              <a:avLst/>
              <a:gdLst>
                <a:gd name="T0" fmla="*/ 0 w 366"/>
                <a:gd name="T1" fmla="*/ 329 h 330"/>
                <a:gd name="T2" fmla="*/ 0 w 366"/>
                <a:gd name="T3" fmla="*/ 0 h 330"/>
                <a:gd name="T4" fmla="*/ 365 w 366"/>
                <a:gd name="T5" fmla="*/ 0 h 330"/>
                <a:gd name="T6" fmla="*/ 365 w 366"/>
                <a:gd name="T7" fmla="*/ 329 h 330"/>
                <a:gd name="T8" fmla="*/ 0 w 366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30"/>
                <a:gd name="T17" fmla="*/ 366 w 366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30">
                  <a:moveTo>
                    <a:pt x="0" y="329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3" name="Freeform 158"/>
            <p:cNvSpPr>
              <a:spLocks/>
            </p:cNvSpPr>
            <p:nvPr/>
          </p:nvSpPr>
          <p:spPr bwMode="auto">
            <a:xfrm>
              <a:off x="2864" y="3004"/>
              <a:ext cx="377" cy="340"/>
            </a:xfrm>
            <a:custGeom>
              <a:avLst/>
              <a:gdLst>
                <a:gd name="T0" fmla="*/ 0 w 377"/>
                <a:gd name="T1" fmla="*/ 339 h 340"/>
                <a:gd name="T2" fmla="*/ 0 w 377"/>
                <a:gd name="T3" fmla="*/ 0 h 340"/>
                <a:gd name="T4" fmla="*/ 376 w 377"/>
                <a:gd name="T5" fmla="*/ 0 h 340"/>
                <a:gd name="T6" fmla="*/ 376 w 377"/>
                <a:gd name="T7" fmla="*/ 339 h 340"/>
                <a:gd name="T8" fmla="*/ 0 w 377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340"/>
                <a:gd name="T17" fmla="*/ 377 w 377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340">
                  <a:moveTo>
                    <a:pt x="0" y="339"/>
                  </a:moveTo>
                  <a:lnTo>
                    <a:pt x="0" y="0"/>
                  </a:lnTo>
                  <a:lnTo>
                    <a:pt x="376" y="0"/>
                  </a:lnTo>
                  <a:lnTo>
                    <a:pt x="376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4" name="Freeform 159"/>
            <p:cNvSpPr>
              <a:spLocks/>
            </p:cNvSpPr>
            <p:nvPr/>
          </p:nvSpPr>
          <p:spPr bwMode="auto">
            <a:xfrm>
              <a:off x="2864" y="2577"/>
              <a:ext cx="366" cy="327"/>
            </a:xfrm>
            <a:custGeom>
              <a:avLst/>
              <a:gdLst>
                <a:gd name="T0" fmla="*/ 0 w 366"/>
                <a:gd name="T1" fmla="*/ 326 h 327"/>
                <a:gd name="T2" fmla="*/ 0 w 366"/>
                <a:gd name="T3" fmla="*/ 0 h 327"/>
                <a:gd name="T4" fmla="*/ 365 w 366"/>
                <a:gd name="T5" fmla="*/ 0 h 327"/>
                <a:gd name="T6" fmla="*/ 365 w 366"/>
                <a:gd name="T7" fmla="*/ 326 h 327"/>
                <a:gd name="T8" fmla="*/ 0 w 366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27"/>
                <a:gd name="T17" fmla="*/ 366 w 366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27">
                  <a:moveTo>
                    <a:pt x="0" y="326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5" name="Freeform 160"/>
            <p:cNvSpPr>
              <a:spLocks/>
            </p:cNvSpPr>
            <p:nvPr/>
          </p:nvSpPr>
          <p:spPr bwMode="auto">
            <a:xfrm>
              <a:off x="2864" y="2577"/>
              <a:ext cx="377" cy="337"/>
            </a:xfrm>
            <a:custGeom>
              <a:avLst/>
              <a:gdLst>
                <a:gd name="T0" fmla="*/ 0 w 377"/>
                <a:gd name="T1" fmla="*/ 336 h 337"/>
                <a:gd name="T2" fmla="*/ 0 w 377"/>
                <a:gd name="T3" fmla="*/ 0 h 337"/>
                <a:gd name="T4" fmla="*/ 376 w 377"/>
                <a:gd name="T5" fmla="*/ 0 h 337"/>
                <a:gd name="T6" fmla="*/ 376 w 377"/>
                <a:gd name="T7" fmla="*/ 336 h 337"/>
                <a:gd name="T8" fmla="*/ 0 w 377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337"/>
                <a:gd name="T17" fmla="*/ 377 w 377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337">
                  <a:moveTo>
                    <a:pt x="0" y="336"/>
                  </a:moveTo>
                  <a:lnTo>
                    <a:pt x="0" y="0"/>
                  </a:lnTo>
                  <a:lnTo>
                    <a:pt x="376" y="0"/>
                  </a:lnTo>
                  <a:lnTo>
                    <a:pt x="376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6" name="Freeform 161"/>
            <p:cNvSpPr>
              <a:spLocks/>
            </p:cNvSpPr>
            <p:nvPr/>
          </p:nvSpPr>
          <p:spPr bwMode="auto">
            <a:xfrm>
              <a:off x="2864" y="2103"/>
              <a:ext cx="366" cy="327"/>
            </a:xfrm>
            <a:custGeom>
              <a:avLst/>
              <a:gdLst>
                <a:gd name="T0" fmla="*/ 0 w 366"/>
                <a:gd name="T1" fmla="*/ 326 h 327"/>
                <a:gd name="T2" fmla="*/ 0 w 366"/>
                <a:gd name="T3" fmla="*/ 0 h 327"/>
                <a:gd name="T4" fmla="*/ 365 w 366"/>
                <a:gd name="T5" fmla="*/ 0 h 327"/>
                <a:gd name="T6" fmla="*/ 365 w 366"/>
                <a:gd name="T7" fmla="*/ 326 h 327"/>
                <a:gd name="T8" fmla="*/ 0 w 366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27"/>
                <a:gd name="T17" fmla="*/ 366 w 366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27">
                  <a:moveTo>
                    <a:pt x="0" y="326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7" name="Freeform 162"/>
            <p:cNvSpPr>
              <a:spLocks/>
            </p:cNvSpPr>
            <p:nvPr/>
          </p:nvSpPr>
          <p:spPr bwMode="auto">
            <a:xfrm>
              <a:off x="2864" y="2103"/>
              <a:ext cx="377" cy="337"/>
            </a:xfrm>
            <a:custGeom>
              <a:avLst/>
              <a:gdLst>
                <a:gd name="T0" fmla="*/ 0 w 377"/>
                <a:gd name="T1" fmla="*/ 336 h 337"/>
                <a:gd name="T2" fmla="*/ 0 w 377"/>
                <a:gd name="T3" fmla="*/ 0 h 337"/>
                <a:gd name="T4" fmla="*/ 376 w 377"/>
                <a:gd name="T5" fmla="*/ 0 h 337"/>
                <a:gd name="T6" fmla="*/ 376 w 377"/>
                <a:gd name="T7" fmla="*/ 336 h 337"/>
                <a:gd name="T8" fmla="*/ 0 w 377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337"/>
                <a:gd name="T17" fmla="*/ 377 w 377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337">
                  <a:moveTo>
                    <a:pt x="0" y="336"/>
                  </a:moveTo>
                  <a:lnTo>
                    <a:pt x="0" y="0"/>
                  </a:lnTo>
                  <a:lnTo>
                    <a:pt x="376" y="0"/>
                  </a:lnTo>
                  <a:lnTo>
                    <a:pt x="376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8" name="Freeform 163"/>
            <p:cNvSpPr>
              <a:spLocks/>
            </p:cNvSpPr>
            <p:nvPr/>
          </p:nvSpPr>
          <p:spPr bwMode="auto">
            <a:xfrm>
              <a:off x="3334" y="3004"/>
              <a:ext cx="366" cy="330"/>
            </a:xfrm>
            <a:custGeom>
              <a:avLst/>
              <a:gdLst>
                <a:gd name="T0" fmla="*/ 0 w 366"/>
                <a:gd name="T1" fmla="*/ 329 h 330"/>
                <a:gd name="T2" fmla="*/ 0 w 366"/>
                <a:gd name="T3" fmla="*/ 0 h 330"/>
                <a:gd name="T4" fmla="*/ 365 w 366"/>
                <a:gd name="T5" fmla="*/ 0 h 330"/>
                <a:gd name="T6" fmla="*/ 365 w 366"/>
                <a:gd name="T7" fmla="*/ 329 h 330"/>
                <a:gd name="T8" fmla="*/ 0 w 366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30"/>
                <a:gd name="T17" fmla="*/ 366 w 366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30">
                  <a:moveTo>
                    <a:pt x="0" y="329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9" name="Freeform 164"/>
            <p:cNvSpPr>
              <a:spLocks/>
            </p:cNvSpPr>
            <p:nvPr/>
          </p:nvSpPr>
          <p:spPr bwMode="auto">
            <a:xfrm>
              <a:off x="3334" y="3004"/>
              <a:ext cx="376" cy="340"/>
            </a:xfrm>
            <a:custGeom>
              <a:avLst/>
              <a:gdLst>
                <a:gd name="T0" fmla="*/ 0 w 376"/>
                <a:gd name="T1" fmla="*/ 339 h 340"/>
                <a:gd name="T2" fmla="*/ 0 w 376"/>
                <a:gd name="T3" fmla="*/ 0 h 340"/>
                <a:gd name="T4" fmla="*/ 375 w 376"/>
                <a:gd name="T5" fmla="*/ 0 h 340"/>
                <a:gd name="T6" fmla="*/ 375 w 376"/>
                <a:gd name="T7" fmla="*/ 339 h 340"/>
                <a:gd name="T8" fmla="*/ 0 w 376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40"/>
                <a:gd name="T17" fmla="*/ 376 w 376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40">
                  <a:moveTo>
                    <a:pt x="0" y="339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0" name="Freeform 165"/>
            <p:cNvSpPr>
              <a:spLocks/>
            </p:cNvSpPr>
            <p:nvPr/>
          </p:nvSpPr>
          <p:spPr bwMode="auto">
            <a:xfrm>
              <a:off x="3334" y="2577"/>
              <a:ext cx="366" cy="327"/>
            </a:xfrm>
            <a:custGeom>
              <a:avLst/>
              <a:gdLst>
                <a:gd name="T0" fmla="*/ 0 w 366"/>
                <a:gd name="T1" fmla="*/ 326 h 327"/>
                <a:gd name="T2" fmla="*/ 0 w 366"/>
                <a:gd name="T3" fmla="*/ 0 h 327"/>
                <a:gd name="T4" fmla="*/ 365 w 366"/>
                <a:gd name="T5" fmla="*/ 0 h 327"/>
                <a:gd name="T6" fmla="*/ 365 w 366"/>
                <a:gd name="T7" fmla="*/ 326 h 327"/>
                <a:gd name="T8" fmla="*/ 0 w 366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27"/>
                <a:gd name="T17" fmla="*/ 366 w 366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27">
                  <a:moveTo>
                    <a:pt x="0" y="326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1" name="Freeform 166"/>
            <p:cNvSpPr>
              <a:spLocks/>
            </p:cNvSpPr>
            <p:nvPr/>
          </p:nvSpPr>
          <p:spPr bwMode="auto">
            <a:xfrm>
              <a:off x="3334" y="2577"/>
              <a:ext cx="376" cy="337"/>
            </a:xfrm>
            <a:custGeom>
              <a:avLst/>
              <a:gdLst>
                <a:gd name="T0" fmla="*/ 0 w 376"/>
                <a:gd name="T1" fmla="*/ 336 h 337"/>
                <a:gd name="T2" fmla="*/ 0 w 376"/>
                <a:gd name="T3" fmla="*/ 0 h 337"/>
                <a:gd name="T4" fmla="*/ 375 w 376"/>
                <a:gd name="T5" fmla="*/ 0 h 337"/>
                <a:gd name="T6" fmla="*/ 375 w 376"/>
                <a:gd name="T7" fmla="*/ 336 h 337"/>
                <a:gd name="T8" fmla="*/ 0 w 376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37"/>
                <a:gd name="T17" fmla="*/ 376 w 37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37">
                  <a:moveTo>
                    <a:pt x="0" y="336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2" name="Freeform 167"/>
            <p:cNvSpPr>
              <a:spLocks/>
            </p:cNvSpPr>
            <p:nvPr/>
          </p:nvSpPr>
          <p:spPr bwMode="auto">
            <a:xfrm>
              <a:off x="3334" y="2103"/>
              <a:ext cx="366" cy="327"/>
            </a:xfrm>
            <a:custGeom>
              <a:avLst/>
              <a:gdLst>
                <a:gd name="T0" fmla="*/ 0 w 366"/>
                <a:gd name="T1" fmla="*/ 326 h 327"/>
                <a:gd name="T2" fmla="*/ 0 w 366"/>
                <a:gd name="T3" fmla="*/ 0 h 327"/>
                <a:gd name="T4" fmla="*/ 365 w 366"/>
                <a:gd name="T5" fmla="*/ 0 h 327"/>
                <a:gd name="T6" fmla="*/ 365 w 366"/>
                <a:gd name="T7" fmla="*/ 326 h 327"/>
                <a:gd name="T8" fmla="*/ 0 w 366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327"/>
                <a:gd name="T17" fmla="*/ 366 w 366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327">
                  <a:moveTo>
                    <a:pt x="0" y="326"/>
                  </a:moveTo>
                  <a:lnTo>
                    <a:pt x="0" y="0"/>
                  </a:lnTo>
                  <a:lnTo>
                    <a:pt x="365" y="0"/>
                  </a:lnTo>
                  <a:lnTo>
                    <a:pt x="365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3" name="Freeform 168"/>
            <p:cNvSpPr>
              <a:spLocks/>
            </p:cNvSpPr>
            <p:nvPr/>
          </p:nvSpPr>
          <p:spPr bwMode="auto">
            <a:xfrm>
              <a:off x="3334" y="2103"/>
              <a:ext cx="376" cy="337"/>
            </a:xfrm>
            <a:custGeom>
              <a:avLst/>
              <a:gdLst>
                <a:gd name="T0" fmla="*/ 0 w 376"/>
                <a:gd name="T1" fmla="*/ 336 h 337"/>
                <a:gd name="T2" fmla="*/ 0 w 376"/>
                <a:gd name="T3" fmla="*/ 0 h 337"/>
                <a:gd name="T4" fmla="*/ 375 w 376"/>
                <a:gd name="T5" fmla="*/ 0 h 337"/>
                <a:gd name="T6" fmla="*/ 375 w 376"/>
                <a:gd name="T7" fmla="*/ 336 h 337"/>
                <a:gd name="T8" fmla="*/ 0 w 376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37"/>
                <a:gd name="T17" fmla="*/ 376 w 37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37">
                  <a:moveTo>
                    <a:pt x="0" y="336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4" name="Freeform 169"/>
            <p:cNvSpPr>
              <a:spLocks/>
            </p:cNvSpPr>
            <p:nvPr/>
          </p:nvSpPr>
          <p:spPr bwMode="auto">
            <a:xfrm>
              <a:off x="3803" y="3004"/>
              <a:ext cx="368" cy="330"/>
            </a:xfrm>
            <a:custGeom>
              <a:avLst/>
              <a:gdLst>
                <a:gd name="T0" fmla="*/ 0 w 368"/>
                <a:gd name="T1" fmla="*/ 329 h 330"/>
                <a:gd name="T2" fmla="*/ 0 w 368"/>
                <a:gd name="T3" fmla="*/ 0 h 330"/>
                <a:gd name="T4" fmla="*/ 367 w 368"/>
                <a:gd name="T5" fmla="*/ 0 h 330"/>
                <a:gd name="T6" fmla="*/ 367 w 368"/>
                <a:gd name="T7" fmla="*/ 329 h 330"/>
                <a:gd name="T8" fmla="*/ 0 w 368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30"/>
                <a:gd name="T17" fmla="*/ 368 w 368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30">
                  <a:moveTo>
                    <a:pt x="0" y="329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5" name="Freeform 170"/>
            <p:cNvSpPr>
              <a:spLocks/>
            </p:cNvSpPr>
            <p:nvPr/>
          </p:nvSpPr>
          <p:spPr bwMode="auto">
            <a:xfrm>
              <a:off x="3803" y="3004"/>
              <a:ext cx="379" cy="340"/>
            </a:xfrm>
            <a:custGeom>
              <a:avLst/>
              <a:gdLst>
                <a:gd name="T0" fmla="*/ 0 w 379"/>
                <a:gd name="T1" fmla="*/ 339 h 340"/>
                <a:gd name="T2" fmla="*/ 0 w 379"/>
                <a:gd name="T3" fmla="*/ 0 h 340"/>
                <a:gd name="T4" fmla="*/ 378 w 379"/>
                <a:gd name="T5" fmla="*/ 0 h 340"/>
                <a:gd name="T6" fmla="*/ 378 w 379"/>
                <a:gd name="T7" fmla="*/ 339 h 340"/>
                <a:gd name="T8" fmla="*/ 0 w 379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40"/>
                <a:gd name="T17" fmla="*/ 379 w 379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40">
                  <a:moveTo>
                    <a:pt x="0" y="339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6" name="Freeform 171"/>
            <p:cNvSpPr>
              <a:spLocks/>
            </p:cNvSpPr>
            <p:nvPr/>
          </p:nvSpPr>
          <p:spPr bwMode="auto">
            <a:xfrm>
              <a:off x="3803" y="2577"/>
              <a:ext cx="368" cy="327"/>
            </a:xfrm>
            <a:custGeom>
              <a:avLst/>
              <a:gdLst>
                <a:gd name="T0" fmla="*/ 0 w 368"/>
                <a:gd name="T1" fmla="*/ 326 h 327"/>
                <a:gd name="T2" fmla="*/ 0 w 368"/>
                <a:gd name="T3" fmla="*/ 0 h 327"/>
                <a:gd name="T4" fmla="*/ 367 w 368"/>
                <a:gd name="T5" fmla="*/ 0 h 327"/>
                <a:gd name="T6" fmla="*/ 367 w 368"/>
                <a:gd name="T7" fmla="*/ 326 h 327"/>
                <a:gd name="T8" fmla="*/ 0 w 368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27"/>
                <a:gd name="T17" fmla="*/ 368 w 368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27">
                  <a:moveTo>
                    <a:pt x="0" y="326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7" name="Freeform 172"/>
            <p:cNvSpPr>
              <a:spLocks/>
            </p:cNvSpPr>
            <p:nvPr/>
          </p:nvSpPr>
          <p:spPr bwMode="auto">
            <a:xfrm>
              <a:off x="3803" y="2577"/>
              <a:ext cx="379" cy="337"/>
            </a:xfrm>
            <a:custGeom>
              <a:avLst/>
              <a:gdLst>
                <a:gd name="T0" fmla="*/ 0 w 379"/>
                <a:gd name="T1" fmla="*/ 336 h 337"/>
                <a:gd name="T2" fmla="*/ 0 w 379"/>
                <a:gd name="T3" fmla="*/ 0 h 337"/>
                <a:gd name="T4" fmla="*/ 378 w 379"/>
                <a:gd name="T5" fmla="*/ 0 h 337"/>
                <a:gd name="T6" fmla="*/ 378 w 379"/>
                <a:gd name="T7" fmla="*/ 336 h 337"/>
                <a:gd name="T8" fmla="*/ 0 w 379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37"/>
                <a:gd name="T17" fmla="*/ 379 w 379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37">
                  <a:moveTo>
                    <a:pt x="0" y="336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8" name="Freeform 173"/>
            <p:cNvSpPr>
              <a:spLocks/>
            </p:cNvSpPr>
            <p:nvPr/>
          </p:nvSpPr>
          <p:spPr bwMode="auto">
            <a:xfrm>
              <a:off x="3803" y="2103"/>
              <a:ext cx="368" cy="327"/>
            </a:xfrm>
            <a:custGeom>
              <a:avLst/>
              <a:gdLst>
                <a:gd name="T0" fmla="*/ 0 w 368"/>
                <a:gd name="T1" fmla="*/ 326 h 327"/>
                <a:gd name="T2" fmla="*/ 0 w 368"/>
                <a:gd name="T3" fmla="*/ 0 h 327"/>
                <a:gd name="T4" fmla="*/ 367 w 368"/>
                <a:gd name="T5" fmla="*/ 0 h 327"/>
                <a:gd name="T6" fmla="*/ 367 w 368"/>
                <a:gd name="T7" fmla="*/ 326 h 327"/>
                <a:gd name="T8" fmla="*/ 0 w 368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27"/>
                <a:gd name="T17" fmla="*/ 368 w 368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27">
                  <a:moveTo>
                    <a:pt x="0" y="326"/>
                  </a:moveTo>
                  <a:lnTo>
                    <a:pt x="0" y="0"/>
                  </a:lnTo>
                  <a:lnTo>
                    <a:pt x="367" y="0"/>
                  </a:lnTo>
                  <a:lnTo>
                    <a:pt x="367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9" name="Freeform 174"/>
            <p:cNvSpPr>
              <a:spLocks/>
            </p:cNvSpPr>
            <p:nvPr/>
          </p:nvSpPr>
          <p:spPr bwMode="auto">
            <a:xfrm>
              <a:off x="3803" y="2103"/>
              <a:ext cx="379" cy="337"/>
            </a:xfrm>
            <a:custGeom>
              <a:avLst/>
              <a:gdLst>
                <a:gd name="T0" fmla="*/ 0 w 379"/>
                <a:gd name="T1" fmla="*/ 336 h 337"/>
                <a:gd name="T2" fmla="*/ 0 w 379"/>
                <a:gd name="T3" fmla="*/ 0 h 337"/>
                <a:gd name="T4" fmla="*/ 378 w 379"/>
                <a:gd name="T5" fmla="*/ 0 h 337"/>
                <a:gd name="T6" fmla="*/ 378 w 379"/>
                <a:gd name="T7" fmla="*/ 336 h 337"/>
                <a:gd name="T8" fmla="*/ 0 w 379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37"/>
                <a:gd name="T17" fmla="*/ 379 w 379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37">
                  <a:moveTo>
                    <a:pt x="0" y="336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0" name="Freeform 175"/>
            <p:cNvSpPr>
              <a:spLocks/>
            </p:cNvSpPr>
            <p:nvPr/>
          </p:nvSpPr>
          <p:spPr bwMode="auto">
            <a:xfrm>
              <a:off x="4275" y="3004"/>
              <a:ext cx="364" cy="330"/>
            </a:xfrm>
            <a:custGeom>
              <a:avLst/>
              <a:gdLst>
                <a:gd name="T0" fmla="*/ 0 w 364"/>
                <a:gd name="T1" fmla="*/ 329 h 330"/>
                <a:gd name="T2" fmla="*/ 0 w 364"/>
                <a:gd name="T3" fmla="*/ 0 h 330"/>
                <a:gd name="T4" fmla="*/ 363 w 364"/>
                <a:gd name="T5" fmla="*/ 0 h 330"/>
                <a:gd name="T6" fmla="*/ 363 w 364"/>
                <a:gd name="T7" fmla="*/ 329 h 330"/>
                <a:gd name="T8" fmla="*/ 0 w 364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30"/>
                <a:gd name="T17" fmla="*/ 364 w 364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30">
                  <a:moveTo>
                    <a:pt x="0" y="329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1" name="Freeform 176"/>
            <p:cNvSpPr>
              <a:spLocks/>
            </p:cNvSpPr>
            <p:nvPr/>
          </p:nvSpPr>
          <p:spPr bwMode="auto">
            <a:xfrm>
              <a:off x="4275" y="3004"/>
              <a:ext cx="375" cy="340"/>
            </a:xfrm>
            <a:custGeom>
              <a:avLst/>
              <a:gdLst>
                <a:gd name="T0" fmla="*/ 0 w 375"/>
                <a:gd name="T1" fmla="*/ 339 h 340"/>
                <a:gd name="T2" fmla="*/ 0 w 375"/>
                <a:gd name="T3" fmla="*/ 0 h 340"/>
                <a:gd name="T4" fmla="*/ 374 w 375"/>
                <a:gd name="T5" fmla="*/ 0 h 340"/>
                <a:gd name="T6" fmla="*/ 374 w 375"/>
                <a:gd name="T7" fmla="*/ 339 h 340"/>
                <a:gd name="T8" fmla="*/ 0 w 375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"/>
                <a:gd name="T16" fmla="*/ 0 h 340"/>
                <a:gd name="T17" fmla="*/ 375 w 375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" h="340">
                  <a:moveTo>
                    <a:pt x="0" y="339"/>
                  </a:moveTo>
                  <a:lnTo>
                    <a:pt x="0" y="0"/>
                  </a:lnTo>
                  <a:lnTo>
                    <a:pt x="374" y="0"/>
                  </a:lnTo>
                  <a:lnTo>
                    <a:pt x="374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2" name="Freeform 177"/>
            <p:cNvSpPr>
              <a:spLocks/>
            </p:cNvSpPr>
            <p:nvPr/>
          </p:nvSpPr>
          <p:spPr bwMode="auto">
            <a:xfrm>
              <a:off x="4275" y="2577"/>
              <a:ext cx="364" cy="327"/>
            </a:xfrm>
            <a:custGeom>
              <a:avLst/>
              <a:gdLst>
                <a:gd name="T0" fmla="*/ 0 w 364"/>
                <a:gd name="T1" fmla="*/ 326 h 327"/>
                <a:gd name="T2" fmla="*/ 0 w 364"/>
                <a:gd name="T3" fmla="*/ 0 h 327"/>
                <a:gd name="T4" fmla="*/ 363 w 364"/>
                <a:gd name="T5" fmla="*/ 0 h 327"/>
                <a:gd name="T6" fmla="*/ 363 w 364"/>
                <a:gd name="T7" fmla="*/ 326 h 327"/>
                <a:gd name="T8" fmla="*/ 0 w 364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7"/>
                <a:gd name="T17" fmla="*/ 364 w 36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7">
                  <a:moveTo>
                    <a:pt x="0" y="326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3" name="Freeform 178"/>
            <p:cNvSpPr>
              <a:spLocks/>
            </p:cNvSpPr>
            <p:nvPr/>
          </p:nvSpPr>
          <p:spPr bwMode="auto">
            <a:xfrm>
              <a:off x="4275" y="2577"/>
              <a:ext cx="375" cy="337"/>
            </a:xfrm>
            <a:custGeom>
              <a:avLst/>
              <a:gdLst>
                <a:gd name="T0" fmla="*/ 0 w 375"/>
                <a:gd name="T1" fmla="*/ 336 h 337"/>
                <a:gd name="T2" fmla="*/ 0 w 375"/>
                <a:gd name="T3" fmla="*/ 0 h 337"/>
                <a:gd name="T4" fmla="*/ 374 w 375"/>
                <a:gd name="T5" fmla="*/ 0 h 337"/>
                <a:gd name="T6" fmla="*/ 374 w 375"/>
                <a:gd name="T7" fmla="*/ 336 h 337"/>
                <a:gd name="T8" fmla="*/ 0 w 375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"/>
                <a:gd name="T16" fmla="*/ 0 h 337"/>
                <a:gd name="T17" fmla="*/ 375 w 375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" h="337">
                  <a:moveTo>
                    <a:pt x="0" y="336"/>
                  </a:moveTo>
                  <a:lnTo>
                    <a:pt x="0" y="0"/>
                  </a:lnTo>
                  <a:lnTo>
                    <a:pt x="374" y="0"/>
                  </a:lnTo>
                  <a:lnTo>
                    <a:pt x="374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4" name="Freeform 179"/>
            <p:cNvSpPr>
              <a:spLocks/>
            </p:cNvSpPr>
            <p:nvPr/>
          </p:nvSpPr>
          <p:spPr bwMode="auto">
            <a:xfrm>
              <a:off x="4275" y="2103"/>
              <a:ext cx="364" cy="327"/>
            </a:xfrm>
            <a:custGeom>
              <a:avLst/>
              <a:gdLst>
                <a:gd name="T0" fmla="*/ 0 w 364"/>
                <a:gd name="T1" fmla="*/ 326 h 327"/>
                <a:gd name="T2" fmla="*/ 0 w 364"/>
                <a:gd name="T3" fmla="*/ 0 h 327"/>
                <a:gd name="T4" fmla="*/ 363 w 364"/>
                <a:gd name="T5" fmla="*/ 0 h 327"/>
                <a:gd name="T6" fmla="*/ 363 w 364"/>
                <a:gd name="T7" fmla="*/ 326 h 327"/>
                <a:gd name="T8" fmla="*/ 0 w 364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7"/>
                <a:gd name="T17" fmla="*/ 364 w 36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7">
                  <a:moveTo>
                    <a:pt x="0" y="326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5" name="Freeform 180"/>
            <p:cNvSpPr>
              <a:spLocks/>
            </p:cNvSpPr>
            <p:nvPr/>
          </p:nvSpPr>
          <p:spPr bwMode="auto">
            <a:xfrm>
              <a:off x="4275" y="2103"/>
              <a:ext cx="375" cy="337"/>
            </a:xfrm>
            <a:custGeom>
              <a:avLst/>
              <a:gdLst>
                <a:gd name="T0" fmla="*/ 0 w 375"/>
                <a:gd name="T1" fmla="*/ 336 h 337"/>
                <a:gd name="T2" fmla="*/ 0 w 375"/>
                <a:gd name="T3" fmla="*/ 0 h 337"/>
                <a:gd name="T4" fmla="*/ 374 w 375"/>
                <a:gd name="T5" fmla="*/ 0 h 337"/>
                <a:gd name="T6" fmla="*/ 374 w 375"/>
                <a:gd name="T7" fmla="*/ 336 h 337"/>
                <a:gd name="T8" fmla="*/ 0 w 375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"/>
                <a:gd name="T16" fmla="*/ 0 h 337"/>
                <a:gd name="T17" fmla="*/ 375 w 375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" h="337">
                  <a:moveTo>
                    <a:pt x="0" y="336"/>
                  </a:moveTo>
                  <a:lnTo>
                    <a:pt x="0" y="0"/>
                  </a:lnTo>
                  <a:lnTo>
                    <a:pt x="374" y="0"/>
                  </a:lnTo>
                  <a:lnTo>
                    <a:pt x="374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6" name="Freeform 181"/>
            <p:cNvSpPr>
              <a:spLocks/>
            </p:cNvSpPr>
            <p:nvPr/>
          </p:nvSpPr>
          <p:spPr bwMode="auto">
            <a:xfrm>
              <a:off x="4734" y="3004"/>
              <a:ext cx="365" cy="330"/>
            </a:xfrm>
            <a:custGeom>
              <a:avLst/>
              <a:gdLst>
                <a:gd name="T0" fmla="*/ 0 w 365"/>
                <a:gd name="T1" fmla="*/ 329 h 330"/>
                <a:gd name="T2" fmla="*/ 0 w 365"/>
                <a:gd name="T3" fmla="*/ 0 h 330"/>
                <a:gd name="T4" fmla="*/ 364 w 365"/>
                <a:gd name="T5" fmla="*/ 0 h 330"/>
                <a:gd name="T6" fmla="*/ 364 w 365"/>
                <a:gd name="T7" fmla="*/ 329 h 330"/>
                <a:gd name="T8" fmla="*/ 0 w 365"/>
                <a:gd name="T9" fmla="*/ 329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330"/>
                <a:gd name="T17" fmla="*/ 365 w 36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330">
                  <a:moveTo>
                    <a:pt x="0" y="329"/>
                  </a:moveTo>
                  <a:lnTo>
                    <a:pt x="0" y="0"/>
                  </a:lnTo>
                  <a:lnTo>
                    <a:pt x="364" y="0"/>
                  </a:lnTo>
                  <a:lnTo>
                    <a:pt x="364" y="329"/>
                  </a:lnTo>
                  <a:lnTo>
                    <a:pt x="0" y="32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7" name="Freeform 182"/>
            <p:cNvSpPr>
              <a:spLocks/>
            </p:cNvSpPr>
            <p:nvPr/>
          </p:nvSpPr>
          <p:spPr bwMode="auto">
            <a:xfrm>
              <a:off x="4734" y="3004"/>
              <a:ext cx="376" cy="340"/>
            </a:xfrm>
            <a:custGeom>
              <a:avLst/>
              <a:gdLst>
                <a:gd name="T0" fmla="*/ 0 w 376"/>
                <a:gd name="T1" fmla="*/ 339 h 340"/>
                <a:gd name="T2" fmla="*/ 0 w 376"/>
                <a:gd name="T3" fmla="*/ 0 h 340"/>
                <a:gd name="T4" fmla="*/ 375 w 376"/>
                <a:gd name="T5" fmla="*/ 0 h 340"/>
                <a:gd name="T6" fmla="*/ 375 w 376"/>
                <a:gd name="T7" fmla="*/ 339 h 340"/>
                <a:gd name="T8" fmla="*/ 0 w 376"/>
                <a:gd name="T9" fmla="*/ 339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40"/>
                <a:gd name="T17" fmla="*/ 376 w 376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40">
                  <a:moveTo>
                    <a:pt x="0" y="339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9"/>
                  </a:lnTo>
                  <a:lnTo>
                    <a:pt x="0" y="33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8" name="Freeform 183"/>
            <p:cNvSpPr>
              <a:spLocks/>
            </p:cNvSpPr>
            <p:nvPr/>
          </p:nvSpPr>
          <p:spPr bwMode="auto">
            <a:xfrm>
              <a:off x="4734" y="2577"/>
              <a:ext cx="365" cy="327"/>
            </a:xfrm>
            <a:custGeom>
              <a:avLst/>
              <a:gdLst>
                <a:gd name="T0" fmla="*/ 0 w 365"/>
                <a:gd name="T1" fmla="*/ 326 h 327"/>
                <a:gd name="T2" fmla="*/ 0 w 365"/>
                <a:gd name="T3" fmla="*/ 0 h 327"/>
                <a:gd name="T4" fmla="*/ 364 w 365"/>
                <a:gd name="T5" fmla="*/ 0 h 327"/>
                <a:gd name="T6" fmla="*/ 364 w 365"/>
                <a:gd name="T7" fmla="*/ 326 h 327"/>
                <a:gd name="T8" fmla="*/ 0 w 365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327"/>
                <a:gd name="T17" fmla="*/ 365 w 365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327">
                  <a:moveTo>
                    <a:pt x="0" y="326"/>
                  </a:moveTo>
                  <a:lnTo>
                    <a:pt x="0" y="0"/>
                  </a:lnTo>
                  <a:lnTo>
                    <a:pt x="364" y="0"/>
                  </a:lnTo>
                  <a:lnTo>
                    <a:pt x="364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9" name="Freeform 184"/>
            <p:cNvSpPr>
              <a:spLocks/>
            </p:cNvSpPr>
            <p:nvPr/>
          </p:nvSpPr>
          <p:spPr bwMode="auto">
            <a:xfrm>
              <a:off x="4734" y="2577"/>
              <a:ext cx="376" cy="337"/>
            </a:xfrm>
            <a:custGeom>
              <a:avLst/>
              <a:gdLst>
                <a:gd name="T0" fmla="*/ 0 w 376"/>
                <a:gd name="T1" fmla="*/ 336 h 337"/>
                <a:gd name="T2" fmla="*/ 0 w 376"/>
                <a:gd name="T3" fmla="*/ 0 h 337"/>
                <a:gd name="T4" fmla="*/ 375 w 376"/>
                <a:gd name="T5" fmla="*/ 0 h 337"/>
                <a:gd name="T6" fmla="*/ 375 w 376"/>
                <a:gd name="T7" fmla="*/ 336 h 337"/>
                <a:gd name="T8" fmla="*/ 0 w 376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37"/>
                <a:gd name="T17" fmla="*/ 376 w 37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37">
                  <a:moveTo>
                    <a:pt x="0" y="336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0" name="Freeform 185"/>
            <p:cNvSpPr>
              <a:spLocks/>
            </p:cNvSpPr>
            <p:nvPr/>
          </p:nvSpPr>
          <p:spPr bwMode="auto">
            <a:xfrm>
              <a:off x="4734" y="2103"/>
              <a:ext cx="365" cy="327"/>
            </a:xfrm>
            <a:custGeom>
              <a:avLst/>
              <a:gdLst>
                <a:gd name="T0" fmla="*/ 0 w 365"/>
                <a:gd name="T1" fmla="*/ 326 h 327"/>
                <a:gd name="T2" fmla="*/ 0 w 365"/>
                <a:gd name="T3" fmla="*/ 0 h 327"/>
                <a:gd name="T4" fmla="*/ 364 w 365"/>
                <a:gd name="T5" fmla="*/ 0 h 327"/>
                <a:gd name="T6" fmla="*/ 364 w 365"/>
                <a:gd name="T7" fmla="*/ 326 h 327"/>
                <a:gd name="T8" fmla="*/ 0 w 365"/>
                <a:gd name="T9" fmla="*/ 32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327"/>
                <a:gd name="T17" fmla="*/ 365 w 365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327">
                  <a:moveTo>
                    <a:pt x="0" y="326"/>
                  </a:moveTo>
                  <a:lnTo>
                    <a:pt x="0" y="0"/>
                  </a:lnTo>
                  <a:lnTo>
                    <a:pt x="364" y="0"/>
                  </a:lnTo>
                  <a:lnTo>
                    <a:pt x="364" y="326"/>
                  </a:lnTo>
                  <a:lnTo>
                    <a:pt x="0" y="32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1" name="Freeform 186"/>
            <p:cNvSpPr>
              <a:spLocks/>
            </p:cNvSpPr>
            <p:nvPr/>
          </p:nvSpPr>
          <p:spPr bwMode="auto">
            <a:xfrm>
              <a:off x="4734" y="2103"/>
              <a:ext cx="376" cy="337"/>
            </a:xfrm>
            <a:custGeom>
              <a:avLst/>
              <a:gdLst>
                <a:gd name="T0" fmla="*/ 0 w 376"/>
                <a:gd name="T1" fmla="*/ 336 h 337"/>
                <a:gd name="T2" fmla="*/ 0 w 376"/>
                <a:gd name="T3" fmla="*/ 0 h 337"/>
                <a:gd name="T4" fmla="*/ 375 w 376"/>
                <a:gd name="T5" fmla="*/ 0 h 337"/>
                <a:gd name="T6" fmla="*/ 375 w 376"/>
                <a:gd name="T7" fmla="*/ 336 h 337"/>
                <a:gd name="T8" fmla="*/ 0 w 376"/>
                <a:gd name="T9" fmla="*/ 336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337"/>
                <a:gd name="T17" fmla="*/ 376 w 37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337">
                  <a:moveTo>
                    <a:pt x="0" y="336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375" y="336"/>
                  </a:lnTo>
                  <a:lnTo>
                    <a:pt x="0" y="336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2" name="Freeform 187"/>
            <p:cNvSpPr>
              <a:spLocks/>
            </p:cNvSpPr>
            <p:nvPr/>
          </p:nvSpPr>
          <p:spPr bwMode="auto">
            <a:xfrm>
              <a:off x="490" y="3426"/>
              <a:ext cx="364" cy="328"/>
            </a:xfrm>
            <a:custGeom>
              <a:avLst/>
              <a:gdLst>
                <a:gd name="T0" fmla="*/ 0 w 364"/>
                <a:gd name="T1" fmla="*/ 327 h 328"/>
                <a:gd name="T2" fmla="*/ 0 w 364"/>
                <a:gd name="T3" fmla="*/ 0 h 328"/>
                <a:gd name="T4" fmla="*/ 363 w 364"/>
                <a:gd name="T5" fmla="*/ 0 h 328"/>
                <a:gd name="T6" fmla="*/ 363 w 364"/>
                <a:gd name="T7" fmla="*/ 327 h 328"/>
                <a:gd name="T8" fmla="*/ 0 w 364"/>
                <a:gd name="T9" fmla="*/ 327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328"/>
                <a:gd name="T17" fmla="*/ 364 w 364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328">
                  <a:moveTo>
                    <a:pt x="0" y="327"/>
                  </a:moveTo>
                  <a:lnTo>
                    <a:pt x="0" y="0"/>
                  </a:lnTo>
                  <a:lnTo>
                    <a:pt x="363" y="0"/>
                  </a:lnTo>
                  <a:lnTo>
                    <a:pt x="363" y="327"/>
                  </a:lnTo>
                  <a:lnTo>
                    <a:pt x="0" y="32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3" name="Freeform 188"/>
            <p:cNvSpPr>
              <a:spLocks/>
            </p:cNvSpPr>
            <p:nvPr/>
          </p:nvSpPr>
          <p:spPr bwMode="auto">
            <a:xfrm>
              <a:off x="490" y="3426"/>
              <a:ext cx="374" cy="338"/>
            </a:xfrm>
            <a:custGeom>
              <a:avLst/>
              <a:gdLst>
                <a:gd name="T0" fmla="*/ 0 w 374"/>
                <a:gd name="T1" fmla="*/ 337 h 338"/>
                <a:gd name="T2" fmla="*/ 0 w 374"/>
                <a:gd name="T3" fmla="*/ 0 h 338"/>
                <a:gd name="T4" fmla="*/ 373 w 374"/>
                <a:gd name="T5" fmla="*/ 0 h 338"/>
                <a:gd name="T6" fmla="*/ 373 w 374"/>
                <a:gd name="T7" fmla="*/ 337 h 338"/>
                <a:gd name="T8" fmla="*/ 0 w 374"/>
                <a:gd name="T9" fmla="*/ 337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338"/>
                <a:gd name="T17" fmla="*/ 374 w 374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338">
                  <a:moveTo>
                    <a:pt x="0" y="337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373" y="337"/>
                  </a:lnTo>
                  <a:lnTo>
                    <a:pt x="0" y="33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4" name="Freeform 189"/>
            <p:cNvSpPr>
              <a:spLocks/>
            </p:cNvSpPr>
            <p:nvPr/>
          </p:nvSpPr>
          <p:spPr bwMode="auto">
            <a:xfrm>
              <a:off x="4794" y="3290"/>
              <a:ext cx="91" cy="26"/>
            </a:xfrm>
            <a:custGeom>
              <a:avLst/>
              <a:gdLst>
                <a:gd name="T0" fmla="*/ 2 w 91"/>
                <a:gd name="T1" fmla="*/ 17 h 26"/>
                <a:gd name="T2" fmla="*/ 6 w 91"/>
                <a:gd name="T3" fmla="*/ 14 h 26"/>
                <a:gd name="T4" fmla="*/ 11 w 91"/>
                <a:gd name="T5" fmla="*/ 12 h 26"/>
                <a:gd name="T6" fmla="*/ 5 w 91"/>
                <a:gd name="T7" fmla="*/ 10 h 26"/>
                <a:gd name="T8" fmla="*/ 0 w 91"/>
                <a:gd name="T9" fmla="*/ 6 h 26"/>
                <a:gd name="T10" fmla="*/ 3 w 91"/>
                <a:gd name="T11" fmla="*/ 2 h 26"/>
                <a:gd name="T12" fmla="*/ 10 w 91"/>
                <a:gd name="T13" fmla="*/ 0 h 26"/>
                <a:gd name="T14" fmla="*/ 16 w 91"/>
                <a:gd name="T15" fmla="*/ 0 h 26"/>
                <a:gd name="T16" fmla="*/ 26 w 91"/>
                <a:gd name="T17" fmla="*/ 0 h 26"/>
                <a:gd name="T18" fmla="*/ 32 w 91"/>
                <a:gd name="T19" fmla="*/ 2 h 26"/>
                <a:gd name="T20" fmla="*/ 35 w 91"/>
                <a:gd name="T21" fmla="*/ 6 h 26"/>
                <a:gd name="T22" fmla="*/ 32 w 91"/>
                <a:gd name="T23" fmla="*/ 8 h 26"/>
                <a:gd name="T24" fmla="*/ 26 w 91"/>
                <a:gd name="T25" fmla="*/ 10 h 26"/>
                <a:gd name="T26" fmla="*/ 26 w 91"/>
                <a:gd name="T27" fmla="*/ 12 h 26"/>
                <a:gd name="T28" fmla="*/ 31 w 91"/>
                <a:gd name="T29" fmla="*/ 14 h 26"/>
                <a:gd name="T30" fmla="*/ 35 w 91"/>
                <a:gd name="T31" fmla="*/ 15 h 26"/>
                <a:gd name="T32" fmla="*/ 39 w 91"/>
                <a:gd name="T33" fmla="*/ 19 h 26"/>
                <a:gd name="T34" fmla="*/ 34 w 91"/>
                <a:gd name="T35" fmla="*/ 23 h 26"/>
                <a:gd name="T36" fmla="*/ 27 w 91"/>
                <a:gd name="T37" fmla="*/ 24 h 26"/>
                <a:gd name="T38" fmla="*/ 16 w 91"/>
                <a:gd name="T39" fmla="*/ 24 h 26"/>
                <a:gd name="T40" fmla="*/ 5 w 91"/>
                <a:gd name="T41" fmla="*/ 23 h 26"/>
                <a:gd name="T42" fmla="*/ 14 w 91"/>
                <a:gd name="T43" fmla="*/ 13 h 26"/>
                <a:gd name="T44" fmla="*/ 8 w 91"/>
                <a:gd name="T45" fmla="*/ 19 h 26"/>
                <a:gd name="T46" fmla="*/ 13 w 91"/>
                <a:gd name="T47" fmla="*/ 23 h 26"/>
                <a:gd name="T48" fmla="*/ 23 w 91"/>
                <a:gd name="T49" fmla="*/ 24 h 26"/>
                <a:gd name="T50" fmla="*/ 29 w 91"/>
                <a:gd name="T51" fmla="*/ 23 h 26"/>
                <a:gd name="T52" fmla="*/ 29 w 91"/>
                <a:gd name="T53" fmla="*/ 18 h 26"/>
                <a:gd name="T54" fmla="*/ 24 w 91"/>
                <a:gd name="T55" fmla="*/ 14 h 26"/>
                <a:gd name="T56" fmla="*/ 21 w 91"/>
                <a:gd name="T57" fmla="*/ 10 h 26"/>
                <a:gd name="T58" fmla="*/ 29 w 91"/>
                <a:gd name="T59" fmla="*/ 5 h 26"/>
                <a:gd name="T60" fmla="*/ 24 w 91"/>
                <a:gd name="T61" fmla="*/ 1 h 26"/>
                <a:gd name="T62" fmla="*/ 18 w 91"/>
                <a:gd name="T63" fmla="*/ 0 h 26"/>
                <a:gd name="T64" fmla="*/ 11 w 91"/>
                <a:gd name="T65" fmla="*/ 1 h 26"/>
                <a:gd name="T66" fmla="*/ 8 w 91"/>
                <a:gd name="T67" fmla="*/ 5 h 26"/>
                <a:gd name="T68" fmla="*/ 13 w 91"/>
                <a:gd name="T69" fmla="*/ 8 h 26"/>
                <a:gd name="T70" fmla="*/ 45 w 91"/>
                <a:gd name="T71" fmla="*/ 12 h 26"/>
                <a:gd name="T72" fmla="*/ 47 w 91"/>
                <a:gd name="T73" fmla="*/ 6 h 26"/>
                <a:gd name="T74" fmla="*/ 55 w 91"/>
                <a:gd name="T75" fmla="*/ 1 h 26"/>
                <a:gd name="T76" fmla="*/ 68 w 91"/>
                <a:gd name="T77" fmla="*/ 0 h 26"/>
                <a:gd name="T78" fmla="*/ 80 w 91"/>
                <a:gd name="T79" fmla="*/ 2 h 26"/>
                <a:gd name="T80" fmla="*/ 88 w 91"/>
                <a:gd name="T81" fmla="*/ 7 h 26"/>
                <a:gd name="T82" fmla="*/ 90 w 91"/>
                <a:gd name="T83" fmla="*/ 12 h 26"/>
                <a:gd name="T84" fmla="*/ 88 w 91"/>
                <a:gd name="T85" fmla="*/ 18 h 26"/>
                <a:gd name="T86" fmla="*/ 84 w 91"/>
                <a:gd name="T87" fmla="*/ 21 h 26"/>
                <a:gd name="T88" fmla="*/ 77 w 91"/>
                <a:gd name="T89" fmla="*/ 25 h 26"/>
                <a:gd name="T90" fmla="*/ 66 w 91"/>
                <a:gd name="T91" fmla="*/ 25 h 26"/>
                <a:gd name="T92" fmla="*/ 55 w 91"/>
                <a:gd name="T93" fmla="*/ 23 h 26"/>
                <a:gd name="T94" fmla="*/ 47 w 91"/>
                <a:gd name="T95" fmla="*/ 18 h 26"/>
                <a:gd name="T96" fmla="*/ 56 w 91"/>
                <a:gd name="T97" fmla="*/ 12 h 26"/>
                <a:gd name="T98" fmla="*/ 68 w 91"/>
                <a:gd name="T99" fmla="*/ 25 h 26"/>
                <a:gd name="T100" fmla="*/ 76 w 91"/>
                <a:gd name="T101" fmla="*/ 23 h 26"/>
                <a:gd name="T102" fmla="*/ 79 w 91"/>
                <a:gd name="T103" fmla="*/ 18 h 26"/>
                <a:gd name="T104" fmla="*/ 80 w 91"/>
                <a:gd name="T105" fmla="*/ 13 h 26"/>
                <a:gd name="T106" fmla="*/ 79 w 91"/>
                <a:gd name="T107" fmla="*/ 7 h 26"/>
                <a:gd name="T108" fmla="*/ 74 w 91"/>
                <a:gd name="T109" fmla="*/ 4 h 26"/>
                <a:gd name="T110" fmla="*/ 68 w 91"/>
                <a:gd name="T111" fmla="*/ 1 h 26"/>
                <a:gd name="T112" fmla="*/ 61 w 91"/>
                <a:gd name="T113" fmla="*/ 2 h 26"/>
                <a:gd name="T114" fmla="*/ 56 w 91"/>
                <a:gd name="T115" fmla="*/ 6 h 26"/>
                <a:gd name="T116" fmla="*/ 56 w 91"/>
                <a:gd name="T117" fmla="*/ 12 h 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1"/>
                <a:gd name="T178" fmla="*/ 0 h 26"/>
                <a:gd name="T179" fmla="*/ 91 w 91"/>
                <a:gd name="T180" fmla="*/ 26 h 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1" h="26">
                  <a:moveTo>
                    <a:pt x="0" y="19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7" y="21"/>
                  </a:lnTo>
                  <a:lnTo>
                    <a:pt x="35" y="23"/>
                  </a:lnTo>
                  <a:lnTo>
                    <a:pt x="34" y="23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0" y="24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4" y="13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6" y="24"/>
                  </a:lnTo>
                  <a:lnTo>
                    <a:pt x="19" y="24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4" y="14"/>
                  </a:lnTo>
                  <a:lnTo>
                    <a:pt x="21" y="14"/>
                  </a:lnTo>
                  <a:lnTo>
                    <a:pt x="18" y="14"/>
                  </a:lnTo>
                  <a:lnTo>
                    <a:pt x="14" y="13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7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7" y="10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3" y="2"/>
                  </a:lnTo>
                  <a:lnTo>
                    <a:pt x="55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1"/>
                  </a:lnTo>
                  <a:lnTo>
                    <a:pt x="77" y="1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5" y="5"/>
                  </a:lnTo>
                  <a:lnTo>
                    <a:pt x="87" y="6"/>
                  </a:lnTo>
                  <a:lnTo>
                    <a:pt x="88" y="7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88" y="17"/>
                  </a:lnTo>
                  <a:lnTo>
                    <a:pt x="88" y="18"/>
                  </a:lnTo>
                  <a:lnTo>
                    <a:pt x="87" y="19"/>
                  </a:lnTo>
                  <a:lnTo>
                    <a:pt x="85" y="20"/>
                  </a:lnTo>
                  <a:lnTo>
                    <a:pt x="85" y="21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80" y="23"/>
                  </a:lnTo>
                  <a:lnTo>
                    <a:pt x="79" y="24"/>
                  </a:lnTo>
                  <a:lnTo>
                    <a:pt x="77" y="25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69" y="25"/>
                  </a:lnTo>
                  <a:lnTo>
                    <a:pt x="66" y="25"/>
                  </a:lnTo>
                  <a:lnTo>
                    <a:pt x="63" y="25"/>
                  </a:lnTo>
                  <a:lnTo>
                    <a:pt x="59" y="24"/>
                  </a:lnTo>
                  <a:lnTo>
                    <a:pt x="56" y="24"/>
                  </a:lnTo>
                  <a:lnTo>
                    <a:pt x="55" y="23"/>
                  </a:lnTo>
                  <a:lnTo>
                    <a:pt x="51" y="21"/>
                  </a:lnTo>
                  <a:lnTo>
                    <a:pt x="50" y="20"/>
                  </a:lnTo>
                  <a:lnTo>
                    <a:pt x="48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56" y="12"/>
                  </a:lnTo>
                  <a:lnTo>
                    <a:pt x="56" y="18"/>
                  </a:lnTo>
                  <a:lnTo>
                    <a:pt x="59" y="21"/>
                  </a:lnTo>
                  <a:lnTo>
                    <a:pt x="63" y="24"/>
                  </a:lnTo>
                  <a:lnTo>
                    <a:pt x="68" y="25"/>
                  </a:lnTo>
                  <a:lnTo>
                    <a:pt x="71" y="25"/>
                  </a:lnTo>
                  <a:lnTo>
                    <a:pt x="72" y="24"/>
                  </a:lnTo>
                  <a:lnTo>
                    <a:pt x="74" y="23"/>
                  </a:lnTo>
                  <a:lnTo>
                    <a:pt x="76" y="23"/>
                  </a:lnTo>
                  <a:lnTo>
                    <a:pt x="77" y="21"/>
                  </a:lnTo>
                  <a:lnTo>
                    <a:pt x="77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6" y="5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0" y="1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5" name="Freeform 190"/>
            <p:cNvSpPr>
              <a:spLocks/>
            </p:cNvSpPr>
            <p:nvPr/>
          </p:nvSpPr>
          <p:spPr bwMode="auto">
            <a:xfrm>
              <a:off x="4793" y="2367"/>
              <a:ext cx="92" cy="24"/>
            </a:xfrm>
            <a:custGeom>
              <a:avLst/>
              <a:gdLst>
                <a:gd name="T0" fmla="*/ 18 w 92"/>
                <a:gd name="T1" fmla="*/ 10 h 24"/>
                <a:gd name="T2" fmla="*/ 27 w 92"/>
                <a:gd name="T3" fmla="*/ 5 h 24"/>
                <a:gd name="T4" fmla="*/ 24 w 92"/>
                <a:gd name="T5" fmla="*/ 2 h 24"/>
                <a:gd name="T6" fmla="*/ 18 w 92"/>
                <a:gd name="T7" fmla="*/ 1 h 24"/>
                <a:gd name="T8" fmla="*/ 8 w 92"/>
                <a:gd name="T9" fmla="*/ 2 h 24"/>
                <a:gd name="T10" fmla="*/ 0 w 92"/>
                <a:gd name="T11" fmla="*/ 5 h 24"/>
                <a:gd name="T12" fmla="*/ 13 w 92"/>
                <a:gd name="T13" fmla="*/ 0 h 24"/>
                <a:gd name="T14" fmla="*/ 24 w 92"/>
                <a:gd name="T15" fmla="*/ 0 h 24"/>
                <a:gd name="T16" fmla="*/ 29 w 92"/>
                <a:gd name="T17" fmla="*/ 0 h 24"/>
                <a:gd name="T18" fmla="*/ 32 w 92"/>
                <a:gd name="T19" fmla="*/ 1 h 24"/>
                <a:gd name="T20" fmla="*/ 34 w 92"/>
                <a:gd name="T21" fmla="*/ 5 h 24"/>
                <a:gd name="T22" fmla="*/ 26 w 92"/>
                <a:gd name="T23" fmla="*/ 9 h 24"/>
                <a:gd name="T24" fmla="*/ 38 w 92"/>
                <a:gd name="T25" fmla="*/ 14 h 24"/>
                <a:gd name="T26" fmla="*/ 38 w 92"/>
                <a:gd name="T27" fmla="*/ 18 h 24"/>
                <a:gd name="T28" fmla="*/ 34 w 92"/>
                <a:gd name="T29" fmla="*/ 21 h 24"/>
                <a:gd name="T30" fmla="*/ 27 w 92"/>
                <a:gd name="T31" fmla="*/ 22 h 24"/>
                <a:gd name="T32" fmla="*/ 21 w 92"/>
                <a:gd name="T33" fmla="*/ 23 h 24"/>
                <a:gd name="T34" fmla="*/ 14 w 92"/>
                <a:gd name="T35" fmla="*/ 23 h 24"/>
                <a:gd name="T36" fmla="*/ 5 w 92"/>
                <a:gd name="T37" fmla="*/ 23 h 24"/>
                <a:gd name="T38" fmla="*/ 0 w 92"/>
                <a:gd name="T39" fmla="*/ 21 h 24"/>
                <a:gd name="T40" fmla="*/ 6 w 92"/>
                <a:gd name="T41" fmla="*/ 21 h 24"/>
                <a:gd name="T42" fmla="*/ 13 w 92"/>
                <a:gd name="T43" fmla="*/ 22 h 24"/>
                <a:gd name="T44" fmla="*/ 19 w 92"/>
                <a:gd name="T45" fmla="*/ 22 h 24"/>
                <a:gd name="T46" fmla="*/ 26 w 92"/>
                <a:gd name="T47" fmla="*/ 22 h 24"/>
                <a:gd name="T48" fmla="*/ 30 w 92"/>
                <a:gd name="T49" fmla="*/ 20 h 24"/>
                <a:gd name="T50" fmla="*/ 30 w 92"/>
                <a:gd name="T51" fmla="*/ 16 h 24"/>
                <a:gd name="T52" fmla="*/ 27 w 92"/>
                <a:gd name="T53" fmla="*/ 14 h 24"/>
                <a:gd name="T54" fmla="*/ 22 w 92"/>
                <a:gd name="T55" fmla="*/ 12 h 24"/>
                <a:gd name="T56" fmla="*/ 14 w 92"/>
                <a:gd name="T57" fmla="*/ 12 h 24"/>
                <a:gd name="T58" fmla="*/ 46 w 92"/>
                <a:gd name="T59" fmla="*/ 12 h 24"/>
                <a:gd name="T60" fmla="*/ 48 w 92"/>
                <a:gd name="T61" fmla="*/ 8 h 24"/>
                <a:gd name="T62" fmla="*/ 51 w 92"/>
                <a:gd name="T63" fmla="*/ 3 h 24"/>
                <a:gd name="T64" fmla="*/ 59 w 92"/>
                <a:gd name="T65" fmla="*/ 1 h 24"/>
                <a:gd name="T66" fmla="*/ 69 w 92"/>
                <a:gd name="T67" fmla="*/ 0 h 24"/>
                <a:gd name="T68" fmla="*/ 78 w 92"/>
                <a:gd name="T69" fmla="*/ 1 h 24"/>
                <a:gd name="T70" fmla="*/ 86 w 92"/>
                <a:gd name="T71" fmla="*/ 3 h 24"/>
                <a:gd name="T72" fmla="*/ 89 w 92"/>
                <a:gd name="T73" fmla="*/ 8 h 24"/>
                <a:gd name="T74" fmla="*/ 91 w 92"/>
                <a:gd name="T75" fmla="*/ 12 h 24"/>
                <a:gd name="T76" fmla="*/ 89 w 92"/>
                <a:gd name="T77" fmla="*/ 16 h 24"/>
                <a:gd name="T78" fmla="*/ 86 w 92"/>
                <a:gd name="T79" fmla="*/ 20 h 24"/>
                <a:gd name="T80" fmla="*/ 83 w 92"/>
                <a:gd name="T81" fmla="*/ 22 h 24"/>
                <a:gd name="T82" fmla="*/ 78 w 92"/>
                <a:gd name="T83" fmla="*/ 23 h 24"/>
                <a:gd name="T84" fmla="*/ 70 w 92"/>
                <a:gd name="T85" fmla="*/ 23 h 24"/>
                <a:gd name="T86" fmla="*/ 61 w 92"/>
                <a:gd name="T87" fmla="*/ 23 h 24"/>
                <a:gd name="T88" fmla="*/ 53 w 92"/>
                <a:gd name="T89" fmla="*/ 21 h 24"/>
                <a:gd name="T90" fmla="*/ 48 w 92"/>
                <a:gd name="T91" fmla="*/ 16 h 24"/>
                <a:gd name="T92" fmla="*/ 46 w 92"/>
                <a:gd name="T93" fmla="*/ 12 h 24"/>
                <a:gd name="T94" fmla="*/ 61 w 92"/>
                <a:gd name="T95" fmla="*/ 21 h 24"/>
                <a:gd name="T96" fmla="*/ 72 w 92"/>
                <a:gd name="T97" fmla="*/ 23 h 24"/>
                <a:gd name="T98" fmla="*/ 77 w 92"/>
                <a:gd name="T99" fmla="*/ 21 h 24"/>
                <a:gd name="T100" fmla="*/ 80 w 92"/>
                <a:gd name="T101" fmla="*/ 16 h 24"/>
                <a:gd name="T102" fmla="*/ 81 w 92"/>
                <a:gd name="T103" fmla="*/ 13 h 24"/>
                <a:gd name="T104" fmla="*/ 80 w 92"/>
                <a:gd name="T105" fmla="*/ 9 h 24"/>
                <a:gd name="T106" fmla="*/ 80 w 92"/>
                <a:gd name="T107" fmla="*/ 6 h 24"/>
                <a:gd name="T108" fmla="*/ 75 w 92"/>
                <a:gd name="T109" fmla="*/ 2 h 24"/>
                <a:gd name="T110" fmla="*/ 69 w 92"/>
                <a:gd name="T111" fmla="*/ 0 h 24"/>
                <a:gd name="T112" fmla="*/ 64 w 92"/>
                <a:gd name="T113" fmla="*/ 1 h 24"/>
                <a:gd name="T114" fmla="*/ 61 w 92"/>
                <a:gd name="T115" fmla="*/ 3 h 24"/>
                <a:gd name="T116" fmla="*/ 57 w 92"/>
                <a:gd name="T117" fmla="*/ 7 h 24"/>
                <a:gd name="T118" fmla="*/ 57 w 92"/>
                <a:gd name="T119" fmla="*/ 12 h 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"/>
                <a:gd name="T181" fmla="*/ 0 h 24"/>
                <a:gd name="T182" fmla="*/ 92 w 92"/>
                <a:gd name="T183" fmla="*/ 24 h 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" h="24">
                  <a:moveTo>
                    <a:pt x="10" y="12"/>
                  </a:moveTo>
                  <a:lnTo>
                    <a:pt x="10" y="10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6" y="7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1" y="2"/>
                  </a:lnTo>
                  <a:lnTo>
                    <a:pt x="8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2" y="7"/>
                  </a:lnTo>
                  <a:lnTo>
                    <a:pt x="30" y="8"/>
                  </a:lnTo>
                  <a:lnTo>
                    <a:pt x="26" y="9"/>
                  </a:lnTo>
                  <a:lnTo>
                    <a:pt x="30" y="10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0" y="22"/>
                  </a:lnTo>
                  <a:lnTo>
                    <a:pt x="27" y="22"/>
                  </a:lnTo>
                  <a:lnTo>
                    <a:pt x="26" y="22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9" y="5"/>
                  </a:lnTo>
                  <a:lnTo>
                    <a:pt x="51" y="3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8" y="1"/>
                  </a:lnTo>
                  <a:lnTo>
                    <a:pt x="81" y="1"/>
                  </a:lnTo>
                  <a:lnTo>
                    <a:pt x="83" y="2"/>
                  </a:lnTo>
                  <a:lnTo>
                    <a:pt x="86" y="3"/>
                  </a:lnTo>
                  <a:lnTo>
                    <a:pt x="88" y="5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1" y="10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8" y="18"/>
                  </a:lnTo>
                  <a:lnTo>
                    <a:pt x="86" y="20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3" y="22"/>
                  </a:lnTo>
                  <a:lnTo>
                    <a:pt x="81" y="22"/>
                  </a:lnTo>
                  <a:lnTo>
                    <a:pt x="80" y="23"/>
                  </a:lnTo>
                  <a:lnTo>
                    <a:pt x="78" y="23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0" y="23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56" y="22"/>
                  </a:lnTo>
                  <a:lnTo>
                    <a:pt x="53" y="21"/>
                  </a:lnTo>
                  <a:lnTo>
                    <a:pt x="51" y="20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61" y="21"/>
                  </a:lnTo>
                  <a:lnTo>
                    <a:pt x="64" y="22"/>
                  </a:lnTo>
                  <a:lnTo>
                    <a:pt x="69" y="23"/>
                  </a:lnTo>
                  <a:lnTo>
                    <a:pt x="72" y="23"/>
                  </a:lnTo>
                  <a:lnTo>
                    <a:pt x="73" y="23"/>
                  </a:lnTo>
                  <a:lnTo>
                    <a:pt x="75" y="22"/>
                  </a:lnTo>
                  <a:lnTo>
                    <a:pt x="77" y="21"/>
                  </a:lnTo>
                  <a:lnTo>
                    <a:pt x="78" y="20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1" y="13"/>
                  </a:lnTo>
                  <a:lnTo>
                    <a:pt x="81" y="12"/>
                  </a:lnTo>
                  <a:lnTo>
                    <a:pt x="81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78" y="5"/>
                  </a:lnTo>
                  <a:lnTo>
                    <a:pt x="77" y="3"/>
                  </a:lnTo>
                  <a:lnTo>
                    <a:pt x="75" y="2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59" y="5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7" y="8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10" y="1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6" name="Freeform 191"/>
            <p:cNvSpPr>
              <a:spLocks/>
            </p:cNvSpPr>
            <p:nvPr/>
          </p:nvSpPr>
          <p:spPr bwMode="auto">
            <a:xfrm>
              <a:off x="4788" y="2851"/>
              <a:ext cx="92" cy="25"/>
            </a:xfrm>
            <a:custGeom>
              <a:avLst/>
              <a:gdLst>
                <a:gd name="T0" fmla="*/ 35 w 92"/>
                <a:gd name="T1" fmla="*/ 16 h 25"/>
                <a:gd name="T2" fmla="*/ 35 w 92"/>
                <a:gd name="T3" fmla="*/ 18 h 25"/>
                <a:gd name="T4" fmla="*/ 27 w 92"/>
                <a:gd name="T5" fmla="*/ 18 h 25"/>
                <a:gd name="T6" fmla="*/ 32 w 92"/>
                <a:gd name="T7" fmla="*/ 0 h 25"/>
                <a:gd name="T8" fmla="*/ 27 w 92"/>
                <a:gd name="T9" fmla="*/ 16 h 25"/>
                <a:gd name="T10" fmla="*/ 53 w 92"/>
                <a:gd name="T11" fmla="*/ 18 h 25"/>
                <a:gd name="T12" fmla="*/ 56 w 92"/>
                <a:gd name="T13" fmla="*/ 16 h 25"/>
                <a:gd name="T14" fmla="*/ 61 w 92"/>
                <a:gd name="T15" fmla="*/ 15 h 25"/>
                <a:gd name="T16" fmla="*/ 65 w 92"/>
                <a:gd name="T17" fmla="*/ 14 h 25"/>
                <a:gd name="T18" fmla="*/ 62 w 92"/>
                <a:gd name="T19" fmla="*/ 11 h 25"/>
                <a:gd name="T20" fmla="*/ 59 w 92"/>
                <a:gd name="T21" fmla="*/ 10 h 25"/>
                <a:gd name="T22" fmla="*/ 54 w 92"/>
                <a:gd name="T23" fmla="*/ 9 h 25"/>
                <a:gd name="T24" fmla="*/ 53 w 92"/>
                <a:gd name="T25" fmla="*/ 6 h 25"/>
                <a:gd name="T26" fmla="*/ 56 w 92"/>
                <a:gd name="T27" fmla="*/ 3 h 25"/>
                <a:gd name="T28" fmla="*/ 61 w 92"/>
                <a:gd name="T29" fmla="*/ 2 h 25"/>
                <a:gd name="T30" fmla="*/ 65 w 92"/>
                <a:gd name="T31" fmla="*/ 1 h 25"/>
                <a:gd name="T32" fmla="*/ 72 w 92"/>
                <a:gd name="T33" fmla="*/ 1 h 25"/>
                <a:gd name="T34" fmla="*/ 78 w 92"/>
                <a:gd name="T35" fmla="*/ 1 h 25"/>
                <a:gd name="T36" fmla="*/ 83 w 92"/>
                <a:gd name="T37" fmla="*/ 2 h 25"/>
                <a:gd name="T38" fmla="*/ 88 w 92"/>
                <a:gd name="T39" fmla="*/ 3 h 25"/>
                <a:gd name="T40" fmla="*/ 89 w 92"/>
                <a:gd name="T41" fmla="*/ 7 h 25"/>
                <a:gd name="T42" fmla="*/ 85 w 92"/>
                <a:gd name="T43" fmla="*/ 9 h 25"/>
                <a:gd name="T44" fmla="*/ 80 w 92"/>
                <a:gd name="T45" fmla="*/ 10 h 25"/>
                <a:gd name="T46" fmla="*/ 77 w 92"/>
                <a:gd name="T47" fmla="*/ 13 h 25"/>
                <a:gd name="T48" fmla="*/ 81 w 92"/>
                <a:gd name="T49" fmla="*/ 14 h 25"/>
                <a:gd name="T50" fmla="*/ 86 w 92"/>
                <a:gd name="T51" fmla="*/ 15 h 25"/>
                <a:gd name="T52" fmla="*/ 89 w 92"/>
                <a:gd name="T53" fmla="*/ 17 h 25"/>
                <a:gd name="T54" fmla="*/ 91 w 92"/>
                <a:gd name="T55" fmla="*/ 21 h 25"/>
                <a:gd name="T56" fmla="*/ 88 w 92"/>
                <a:gd name="T57" fmla="*/ 23 h 25"/>
                <a:gd name="T58" fmla="*/ 80 w 92"/>
                <a:gd name="T59" fmla="*/ 24 h 25"/>
                <a:gd name="T60" fmla="*/ 73 w 92"/>
                <a:gd name="T61" fmla="*/ 24 h 25"/>
                <a:gd name="T62" fmla="*/ 62 w 92"/>
                <a:gd name="T63" fmla="*/ 24 h 25"/>
                <a:gd name="T64" fmla="*/ 56 w 92"/>
                <a:gd name="T65" fmla="*/ 22 h 25"/>
                <a:gd name="T66" fmla="*/ 69 w 92"/>
                <a:gd name="T67" fmla="*/ 14 h 25"/>
                <a:gd name="T68" fmla="*/ 61 w 92"/>
                <a:gd name="T69" fmla="*/ 17 h 25"/>
                <a:gd name="T70" fmla="*/ 62 w 92"/>
                <a:gd name="T71" fmla="*/ 22 h 25"/>
                <a:gd name="T72" fmla="*/ 67 w 92"/>
                <a:gd name="T73" fmla="*/ 24 h 25"/>
                <a:gd name="T74" fmla="*/ 75 w 92"/>
                <a:gd name="T75" fmla="*/ 24 h 25"/>
                <a:gd name="T76" fmla="*/ 81 w 92"/>
                <a:gd name="T77" fmla="*/ 23 h 25"/>
                <a:gd name="T78" fmla="*/ 83 w 92"/>
                <a:gd name="T79" fmla="*/ 21 h 25"/>
                <a:gd name="T80" fmla="*/ 81 w 92"/>
                <a:gd name="T81" fmla="*/ 18 h 25"/>
                <a:gd name="T82" fmla="*/ 78 w 92"/>
                <a:gd name="T83" fmla="*/ 16 h 25"/>
                <a:gd name="T84" fmla="*/ 72 w 92"/>
                <a:gd name="T85" fmla="*/ 15 h 25"/>
                <a:gd name="T86" fmla="*/ 77 w 92"/>
                <a:gd name="T87" fmla="*/ 10 h 25"/>
                <a:gd name="T88" fmla="*/ 81 w 92"/>
                <a:gd name="T89" fmla="*/ 6 h 25"/>
                <a:gd name="T90" fmla="*/ 80 w 92"/>
                <a:gd name="T91" fmla="*/ 3 h 25"/>
                <a:gd name="T92" fmla="*/ 77 w 92"/>
                <a:gd name="T93" fmla="*/ 2 h 25"/>
                <a:gd name="T94" fmla="*/ 72 w 92"/>
                <a:gd name="T95" fmla="*/ 2 h 25"/>
                <a:gd name="T96" fmla="*/ 65 w 92"/>
                <a:gd name="T97" fmla="*/ 2 h 25"/>
                <a:gd name="T98" fmla="*/ 62 w 92"/>
                <a:gd name="T99" fmla="*/ 5 h 25"/>
                <a:gd name="T100" fmla="*/ 61 w 92"/>
                <a:gd name="T101" fmla="*/ 7 h 25"/>
                <a:gd name="T102" fmla="*/ 64 w 92"/>
                <a:gd name="T103" fmla="*/ 8 h 25"/>
                <a:gd name="T104" fmla="*/ 70 w 92"/>
                <a:gd name="T105" fmla="*/ 10 h 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2"/>
                <a:gd name="T160" fmla="*/ 0 h 25"/>
                <a:gd name="T161" fmla="*/ 92 w 92"/>
                <a:gd name="T162" fmla="*/ 25 h 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2" h="25">
                  <a:moveTo>
                    <a:pt x="32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5" y="17"/>
                  </a:lnTo>
                  <a:lnTo>
                    <a:pt x="45" y="19"/>
                  </a:lnTo>
                  <a:lnTo>
                    <a:pt x="35" y="18"/>
                  </a:lnTo>
                  <a:lnTo>
                    <a:pt x="37" y="24"/>
                  </a:lnTo>
                  <a:lnTo>
                    <a:pt x="29" y="24"/>
                  </a:lnTo>
                  <a:lnTo>
                    <a:pt x="27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27" y="5"/>
                  </a:lnTo>
                  <a:lnTo>
                    <a:pt x="5" y="16"/>
                  </a:lnTo>
                  <a:lnTo>
                    <a:pt x="27" y="16"/>
                  </a:lnTo>
                  <a:lnTo>
                    <a:pt x="27" y="5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4" y="17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6" y="9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3"/>
                  </a:lnTo>
                  <a:lnTo>
                    <a:pt x="88" y="3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5" y="9"/>
                  </a:lnTo>
                  <a:lnTo>
                    <a:pt x="83" y="10"/>
                  </a:lnTo>
                  <a:lnTo>
                    <a:pt x="81" y="10"/>
                  </a:lnTo>
                  <a:lnTo>
                    <a:pt x="80" y="10"/>
                  </a:lnTo>
                  <a:lnTo>
                    <a:pt x="77" y="11"/>
                  </a:lnTo>
                  <a:lnTo>
                    <a:pt x="75" y="11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80" y="13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91" y="19"/>
                  </a:lnTo>
                  <a:lnTo>
                    <a:pt x="91" y="21"/>
                  </a:lnTo>
                  <a:lnTo>
                    <a:pt x="89" y="22"/>
                  </a:lnTo>
                  <a:lnTo>
                    <a:pt x="89" y="23"/>
                  </a:lnTo>
                  <a:lnTo>
                    <a:pt x="88" y="23"/>
                  </a:lnTo>
                  <a:lnTo>
                    <a:pt x="85" y="24"/>
                  </a:lnTo>
                  <a:lnTo>
                    <a:pt x="83" y="24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77" y="24"/>
                  </a:lnTo>
                  <a:lnTo>
                    <a:pt x="73" y="24"/>
                  </a:lnTo>
                  <a:lnTo>
                    <a:pt x="69" y="24"/>
                  </a:lnTo>
                  <a:lnTo>
                    <a:pt x="65" y="24"/>
                  </a:lnTo>
                  <a:lnTo>
                    <a:pt x="62" y="24"/>
                  </a:lnTo>
                  <a:lnTo>
                    <a:pt x="59" y="24"/>
                  </a:lnTo>
                  <a:lnTo>
                    <a:pt x="57" y="23"/>
                  </a:lnTo>
                  <a:lnTo>
                    <a:pt x="56" y="22"/>
                  </a:lnTo>
                  <a:lnTo>
                    <a:pt x="53" y="21"/>
                  </a:lnTo>
                  <a:lnTo>
                    <a:pt x="53" y="19"/>
                  </a:lnTo>
                  <a:lnTo>
                    <a:pt x="69" y="14"/>
                  </a:lnTo>
                  <a:lnTo>
                    <a:pt x="65" y="15"/>
                  </a:lnTo>
                  <a:lnTo>
                    <a:pt x="62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21"/>
                  </a:lnTo>
                  <a:lnTo>
                    <a:pt x="62" y="22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7" y="24"/>
                  </a:lnTo>
                  <a:lnTo>
                    <a:pt x="69" y="24"/>
                  </a:lnTo>
                  <a:lnTo>
                    <a:pt x="72" y="24"/>
                  </a:lnTo>
                  <a:lnTo>
                    <a:pt x="75" y="24"/>
                  </a:lnTo>
                  <a:lnTo>
                    <a:pt x="77" y="24"/>
                  </a:lnTo>
                  <a:lnTo>
                    <a:pt x="78" y="24"/>
                  </a:lnTo>
                  <a:lnTo>
                    <a:pt x="81" y="23"/>
                  </a:lnTo>
                  <a:lnTo>
                    <a:pt x="81" y="22"/>
                  </a:lnTo>
                  <a:lnTo>
                    <a:pt x="83" y="22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80" y="17"/>
                  </a:lnTo>
                  <a:lnTo>
                    <a:pt x="78" y="16"/>
                  </a:lnTo>
                  <a:lnTo>
                    <a:pt x="77" y="16"/>
                  </a:lnTo>
                  <a:lnTo>
                    <a:pt x="73" y="15"/>
                  </a:lnTo>
                  <a:lnTo>
                    <a:pt x="72" y="15"/>
                  </a:lnTo>
                  <a:lnTo>
                    <a:pt x="69" y="14"/>
                  </a:lnTo>
                  <a:lnTo>
                    <a:pt x="73" y="10"/>
                  </a:lnTo>
                  <a:lnTo>
                    <a:pt x="77" y="10"/>
                  </a:lnTo>
                  <a:lnTo>
                    <a:pt x="80" y="9"/>
                  </a:lnTo>
                  <a:lnTo>
                    <a:pt x="81" y="8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0" y="3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7" y="2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5" y="9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3" y="10"/>
                  </a:lnTo>
                  <a:lnTo>
                    <a:pt x="32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7" name="Freeform 192"/>
            <p:cNvSpPr>
              <a:spLocks/>
            </p:cNvSpPr>
            <p:nvPr/>
          </p:nvSpPr>
          <p:spPr bwMode="auto">
            <a:xfrm>
              <a:off x="4319" y="2367"/>
              <a:ext cx="92" cy="25"/>
            </a:xfrm>
            <a:custGeom>
              <a:avLst/>
              <a:gdLst>
                <a:gd name="T0" fmla="*/ 5 w 92"/>
                <a:gd name="T1" fmla="*/ 21 h 25"/>
                <a:gd name="T2" fmla="*/ 14 w 92"/>
                <a:gd name="T3" fmla="*/ 17 h 25"/>
                <a:gd name="T4" fmla="*/ 21 w 92"/>
                <a:gd name="T5" fmla="*/ 14 h 25"/>
                <a:gd name="T6" fmla="*/ 27 w 92"/>
                <a:gd name="T7" fmla="*/ 11 h 25"/>
                <a:gd name="T8" fmla="*/ 30 w 92"/>
                <a:gd name="T9" fmla="*/ 7 h 25"/>
                <a:gd name="T10" fmla="*/ 26 w 92"/>
                <a:gd name="T11" fmla="*/ 3 h 25"/>
                <a:gd name="T12" fmla="*/ 18 w 92"/>
                <a:gd name="T13" fmla="*/ 2 h 25"/>
                <a:gd name="T14" fmla="*/ 10 w 92"/>
                <a:gd name="T15" fmla="*/ 2 h 25"/>
                <a:gd name="T16" fmla="*/ 3 w 92"/>
                <a:gd name="T17" fmla="*/ 6 h 25"/>
                <a:gd name="T18" fmla="*/ 2 w 92"/>
                <a:gd name="T19" fmla="*/ 5 h 25"/>
                <a:gd name="T20" fmla="*/ 5 w 92"/>
                <a:gd name="T21" fmla="*/ 2 h 25"/>
                <a:gd name="T22" fmla="*/ 11 w 92"/>
                <a:gd name="T23" fmla="*/ 0 h 25"/>
                <a:gd name="T24" fmla="*/ 18 w 92"/>
                <a:gd name="T25" fmla="*/ 0 h 25"/>
                <a:gd name="T26" fmla="*/ 26 w 92"/>
                <a:gd name="T27" fmla="*/ 0 h 25"/>
                <a:gd name="T28" fmla="*/ 34 w 92"/>
                <a:gd name="T29" fmla="*/ 1 h 25"/>
                <a:gd name="T30" fmla="*/ 37 w 92"/>
                <a:gd name="T31" fmla="*/ 5 h 25"/>
                <a:gd name="T32" fmla="*/ 35 w 92"/>
                <a:gd name="T33" fmla="*/ 9 h 25"/>
                <a:gd name="T34" fmla="*/ 32 w 92"/>
                <a:gd name="T35" fmla="*/ 13 h 25"/>
                <a:gd name="T36" fmla="*/ 24 w 92"/>
                <a:gd name="T37" fmla="*/ 15 h 25"/>
                <a:gd name="T38" fmla="*/ 18 w 92"/>
                <a:gd name="T39" fmla="*/ 17 h 25"/>
                <a:gd name="T40" fmla="*/ 13 w 92"/>
                <a:gd name="T41" fmla="*/ 19 h 25"/>
                <a:gd name="T42" fmla="*/ 35 w 92"/>
                <a:gd name="T43" fmla="*/ 21 h 25"/>
                <a:gd name="T44" fmla="*/ 40 w 92"/>
                <a:gd name="T45" fmla="*/ 19 h 25"/>
                <a:gd name="T46" fmla="*/ 2 w 92"/>
                <a:gd name="T47" fmla="*/ 23 h 25"/>
                <a:gd name="T48" fmla="*/ 61 w 92"/>
                <a:gd name="T49" fmla="*/ 23 h 25"/>
                <a:gd name="T50" fmla="*/ 72 w 92"/>
                <a:gd name="T51" fmla="*/ 19 h 25"/>
                <a:gd name="T52" fmla="*/ 78 w 92"/>
                <a:gd name="T53" fmla="*/ 15 h 25"/>
                <a:gd name="T54" fmla="*/ 75 w 92"/>
                <a:gd name="T55" fmla="*/ 14 h 25"/>
                <a:gd name="T56" fmla="*/ 69 w 92"/>
                <a:gd name="T57" fmla="*/ 15 h 25"/>
                <a:gd name="T58" fmla="*/ 56 w 92"/>
                <a:gd name="T59" fmla="*/ 14 h 25"/>
                <a:gd name="T60" fmla="*/ 49 w 92"/>
                <a:gd name="T61" fmla="*/ 10 h 25"/>
                <a:gd name="T62" fmla="*/ 49 w 92"/>
                <a:gd name="T63" fmla="*/ 5 h 25"/>
                <a:gd name="T64" fmla="*/ 57 w 92"/>
                <a:gd name="T65" fmla="*/ 1 h 25"/>
                <a:gd name="T66" fmla="*/ 65 w 92"/>
                <a:gd name="T67" fmla="*/ 0 h 25"/>
                <a:gd name="T68" fmla="*/ 77 w 92"/>
                <a:gd name="T69" fmla="*/ 0 h 25"/>
                <a:gd name="T70" fmla="*/ 83 w 92"/>
                <a:gd name="T71" fmla="*/ 2 h 25"/>
                <a:gd name="T72" fmla="*/ 88 w 92"/>
                <a:gd name="T73" fmla="*/ 6 h 25"/>
                <a:gd name="T74" fmla="*/ 91 w 92"/>
                <a:gd name="T75" fmla="*/ 9 h 25"/>
                <a:gd name="T76" fmla="*/ 89 w 92"/>
                <a:gd name="T77" fmla="*/ 14 h 25"/>
                <a:gd name="T78" fmla="*/ 83 w 92"/>
                <a:gd name="T79" fmla="*/ 18 h 25"/>
                <a:gd name="T80" fmla="*/ 75 w 92"/>
                <a:gd name="T81" fmla="*/ 22 h 25"/>
                <a:gd name="T82" fmla="*/ 64 w 92"/>
                <a:gd name="T83" fmla="*/ 23 h 25"/>
                <a:gd name="T84" fmla="*/ 53 w 92"/>
                <a:gd name="T85" fmla="*/ 24 h 25"/>
                <a:gd name="T86" fmla="*/ 80 w 92"/>
                <a:gd name="T87" fmla="*/ 10 h 25"/>
                <a:gd name="T88" fmla="*/ 78 w 92"/>
                <a:gd name="T89" fmla="*/ 2 h 25"/>
                <a:gd name="T90" fmla="*/ 65 w 92"/>
                <a:gd name="T91" fmla="*/ 0 h 25"/>
                <a:gd name="T92" fmla="*/ 59 w 92"/>
                <a:gd name="T93" fmla="*/ 3 h 25"/>
                <a:gd name="T94" fmla="*/ 59 w 92"/>
                <a:gd name="T95" fmla="*/ 9 h 25"/>
                <a:gd name="T96" fmla="*/ 64 w 92"/>
                <a:gd name="T97" fmla="*/ 13 h 25"/>
                <a:gd name="T98" fmla="*/ 73 w 92"/>
                <a:gd name="T99" fmla="*/ 14 h 25"/>
                <a:gd name="T100" fmla="*/ 0 w 92"/>
                <a:gd name="T101" fmla="*/ 23 h 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25"/>
                <a:gd name="T155" fmla="*/ 92 w 92"/>
                <a:gd name="T156" fmla="*/ 25 h 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25">
                  <a:moveTo>
                    <a:pt x="0" y="23"/>
                  </a:move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8" y="19"/>
                  </a:lnTo>
                  <a:lnTo>
                    <a:pt x="11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9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4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29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4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38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61" y="23"/>
                  </a:lnTo>
                  <a:lnTo>
                    <a:pt x="64" y="22"/>
                  </a:lnTo>
                  <a:lnTo>
                    <a:pt x="67" y="22"/>
                  </a:lnTo>
                  <a:lnTo>
                    <a:pt x="70" y="21"/>
                  </a:lnTo>
                  <a:lnTo>
                    <a:pt x="72" y="19"/>
                  </a:lnTo>
                  <a:lnTo>
                    <a:pt x="75" y="18"/>
                  </a:lnTo>
                  <a:lnTo>
                    <a:pt x="77" y="17"/>
                  </a:lnTo>
                  <a:lnTo>
                    <a:pt x="77" y="16"/>
                  </a:lnTo>
                  <a:lnTo>
                    <a:pt x="78" y="15"/>
                  </a:lnTo>
                  <a:lnTo>
                    <a:pt x="80" y="14"/>
                  </a:lnTo>
                  <a:lnTo>
                    <a:pt x="78" y="14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3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4" y="15"/>
                  </a:lnTo>
                  <a:lnTo>
                    <a:pt x="59" y="15"/>
                  </a:lnTo>
                  <a:lnTo>
                    <a:pt x="56" y="14"/>
                  </a:lnTo>
                  <a:lnTo>
                    <a:pt x="53" y="14"/>
                  </a:lnTo>
                  <a:lnTo>
                    <a:pt x="51" y="13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3" y="3"/>
                  </a:lnTo>
                  <a:lnTo>
                    <a:pt x="54" y="2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8" y="5"/>
                  </a:lnTo>
                  <a:lnTo>
                    <a:pt x="88" y="6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1" y="11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6" y="17"/>
                  </a:lnTo>
                  <a:lnTo>
                    <a:pt x="83" y="18"/>
                  </a:lnTo>
                  <a:lnTo>
                    <a:pt x="81" y="19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5" y="22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80" y="13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78" y="2"/>
                  </a:lnTo>
                  <a:lnTo>
                    <a:pt x="75" y="1"/>
                  </a:lnTo>
                  <a:lnTo>
                    <a:pt x="72" y="1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1" y="10"/>
                  </a:lnTo>
                  <a:lnTo>
                    <a:pt x="62" y="11"/>
                  </a:lnTo>
                  <a:lnTo>
                    <a:pt x="64" y="13"/>
                  </a:lnTo>
                  <a:lnTo>
                    <a:pt x="65" y="14"/>
                  </a:lnTo>
                  <a:lnTo>
                    <a:pt x="67" y="14"/>
                  </a:lnTo>
                  <a:lnTo>
                    <a:pt x="70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80" y="13"/>
                  </a:lnTo>
                  <a:lnTo>
                    <a:pt x="0" y="2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8" name="Freeform 193"/>
            <p:cNvSpPr>
              <a:spLocks/>
            </p:cNvSpPr>
            <p:nvPr/>
          </p:nvSpPr>
          <p:spPr bwMode="auto">
            <a:xfrm>
              <a:off x="4319" y="2851"/>
              <a:ext cx="92" cy="25"/>
            </a:xfrm>
            <a:custGeom>
              <a:avLst/>
              <a:gdLst>
                <a:gd name="T0" fmla="*/ 30 w 92"/>
                <a:gd name="T1" fmla="*/ 0 h 25"/>
                <a:gd name="T2" fmla="*/ 35 w 92"/>
                <a:gd name="T3" fmla="*/ 0 h 25"/>
                <a:gd name="T4" fmla="*/ 35 w 92"/>
                <a:gd name="T5" fmla="*/ 16 h 25"/>
                <a:gd name="T6" fmla="*/ 43 w 92"/>
                <a:gd name="T7" fmla="*/ 17 h 25"/>
                <a:gd name="T8" fmla="*/ 43 w 92"/>
                <a:gd name="T9" fmla="*/ 19 h 25"/>
                <a:gd name="T10" fmla="*/ 35 w 92"/>
                <a:gd name="T11" fmla="*/ 18 h 25"/>
                <a:gd name="T12" fmla="*/ 35 w 92"/>
                <a:gd name="T13" fmla="*/ 24 h 25"/>
                <a:gd name="T14" fmla="*/ 27 w 92"/>
                <a:gd name="T15" fmla="*/ 24 h 25"/>
                <a:gd name="T16" fmla="*/ 26 w 92"/>
                <a:gd name="T17" fmla="*/ 18 h 25"/>
                <a:gd name="T18" fmla="*/ 0 w 92"/>
                <a:gd name="T19" fmla="*/ 18 h 25"/>
                <a:gd name="T20" fmla="*/ 0 w 92"/>
                <a:gd name="T21" fmla="*/ 16 h 25"/>
                <a:gd name="T22" fmla="*/ 30 w 92"/>
                <a:gd name="T23" fmla="*/ 0 h 25"/>
                <a:gd name="T24" fmla="*/ 26 w 92"/>
                <a:gd name="T25" fmla="*/ 5 h 25"/>
                <a:gd name="T26" fmla="*/ 3 w 92"/>
                <a:gd name="T27" fmla="*/ 16 h 25"/>
                <a:gd name="T28" fmla="*/ 26 w 92"/>
                <a:gd name="T29" fmla="*/ 16 h 25"/>
                <a:gd name="T30" fmla="*/ 26 w 92"/>
                <a:gd name="T31" fmla="*/ 5 h 25"/>
                <a:gd name="T32" fmla="*/ 64 w 92"/>
                <a:gd name="T33" fmla="*/ 24 h 25"/>
                <a:gd name="T34" fmla="*/ 83 w 92"/>
                <a:gd name="T35" fmla="*/ 5 h 25"/>
                <a:gd name="T36" fmla="*/ 61 w 92"/>
                <a:gd name="T37" fmla="*/ 5 h 25"/>
                <a:gd name="T38" fmla="*/ 59 w 92"/>
                <a:gd name="T39" fmla="*/ 5 h 25"/>
                <a:gd name="T40" fmla="*/ 57 w 92"/>
                <a:gd name="T41" fmla="*/ 5 h 25"/>
                <a:gd name="T42" fmla="*/ 56 w 92"/>
                <a:gd name="T43" fmla="*/ 5 h 25"/>
                <a:gd name="T44" fmla="*/ 54 w 92"/>
                <a:gd name="T45" fmla="*/ 6 h 25"/>
                <a:gd name="T46" fmla="*/ 53 w 92"/>
                <a:gd name="T47" fmla="*/ 6 h 25"/>
                <a:gd name="T48" fmla="*/ 51 w 92"/>
                <a:gd name="T49" fmla="*/ 7 h 25"/>
                <a:gd name="T50" fmla="*/ 49 w 92"/>
                <a:gd name="T51" fmla="*/ 7 h 25"/>
                <a:gd name="T52" fmla="*/ 49 w 92"/>
                <a:gd name="T53" fmla="*/ 6 h 25"/>
                <a:gd name="T54" fmla="*/ 51 w 92"/>
                <a:gd name="T55" fmla="*/ 5 h 25"/>
                <a:gd name="T56" fmla="*/ 53 w 92"/>
                <a:gd name="T57" fmla="*/ 3 h 25"/>
                <a:gd name="T58" fmla="*/ 53 w 92"/>
                <a:gd name="T59" fmla="*/ 2 h 25"/>
                <a:gd name="T60" fmla="*/ 54 w 92"/>
                <a:gd name="T61" fmla="*/ 2 h 25"/>
                <a:gd name="T62" fmla="*/ 54 w 92"/>
                <a:gd name="T63" fmla="*/ 1 h 25"/>
                <a:gd name="T64" fmla="*/ 91 w 92"/>
                <a:gd name="T65" fmla="*/ 2 h 25"/>
                <a:gd name="T66" fmla="*/ 72 w 92"/>
                <a:gd name="T67" fmla="*/ 24 h 25"/>
                <a:gd name="T68" fmla="*/ 64 w 92"/>
                <a:gd name="T69" fmla="*/ 24 h 25"/>
                <a:gd name="T70" fmla="*/ 30 w 92"/>
                <a:gd name="T71" fmla="*/ 0 h 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2"/>
                <a:gd name="T109" fmla="*/ 0 h 25"/>
                <a:gd name="T110" fmla="*/ 92 w 92"/>
                <a:gd name="T111" fmla="*/ 25 h 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2" h="25">
                  <a:moveTo>
                    <a:pt x="30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27" y="24"/>
                  </a:lnTo>
                  <a:lnTo>
                    <a:pt x="26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26" y="5"/>
                  </a:lnTo>
                  <a:lnTo>
                    <a:pt x="3" y="16"/>
                  </a:lnTo>
                  <a:lnTo>
                    <a:pt x="26" y="16"/>
                  </a:lnTo>
                  <a:lnTo>
                    <a:pt x="26" y="5"/>
                  </a:lnTo>
                  <a:lnTo>
                    <a:pt x="64" y="24"/>
                  </a:lnTo>
                  <a:lnTo>
                    <a:pt x="83" y="5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6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1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4" y="1"/>
                  </a:lnTo>
                  <a:lnTo>
                    <a:pt x="91" y="2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30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9" name="Freeform 194"/>
            <p:cNvSpPr>
              <a:spLocks/>
            </p:cNvSpPr>
            <p:nvPr/>
          </p:nvSpPr>
          <p:spPr bwMode="auto">
            <a:xfrm>
              <a:off x="4319" y="3290"/>
              <a:ext cx="92" cy="24"/>
            </a:xfrm>
            <a:custGeom>
              <a:avLst/>
              <a:gdLst>
                <a:gd name="T0" fmla="*/ 11 w 92"/>
                <a:gd name="T1" fmla="*/ 2 h 24"/>
                <a:gd name="T2" fmla="*/ 6 w 92"/>
                <a:gd name="T3" fmla="*/ 2 h 24"/>
                <a:gd name="T4" fmla="*/ 3 w 92"/>
                <a:gd name="T5" fmla="*/ 5 h 24"/>
                <a:gd name="T6" fmla="*/ 0 w 92"/>
                <a:gd name="T7" fmla="*/ 5 h 24"/>
                <a:gd name="T8" fmla="*/ 3 w 92"/>
                <a:gd name="T9" fmla="*/ 2 h 24"/>
                <a:gd name="T10" fmla="*/ 42 w 92"/>
                <a:gd name="T11" fmla="*/ 0 h 24"/>
                <a:gd name="T12" fmla="*/ 53 w 92"/>
                <a:gd name="T13" fmla="*/ 23 h 24"/>
                <a:gd name="T14" fmla="*/ 64 w 92"/>
                <a:gd name="T15" fmla="*/ 22 h 24"/>
                <a:gd name="T16" fmla="*/ 72 w 92"/>
                <a:gd name="T17" fmla="*/ 20 h 24"/>
                <a:gd name="T18" fmla="*/ 77 w 92"/>
                <a:gd name="T19" fmla="*/ 16 h 24"/>
                <a:gd name="T20" fmla="*/ 78 w 92"/>
                <a:gd name="T21" fmla="*/ 14 h 24"/>
                <a:gd name="T22" fmla="*/ 73 w 92"/>
                <a:gd name="T23" fmla="*/ 15 h 24"/>
                <a:gd name="T24" fmla="*/ 69 w 92"/>
                <a:gd name="T25" fmla="*/ 15 h 24"/>
                <a:gd name="T26" fmla="*/ 59 w 92"/>
                <a:gd name="T27" fmla="*/ 15 h 24"/>
                <a:gd name="T28" fmla="*/ 51 w 92"/>
                <a:gd name="T29" fmla="*/ 12 h 24"/>
                <a:gd name="T30" fmla="*/ 49 w 92"/>
                <a:gd name="T31" fmla="*/ 8 h 24"/>
                <a:gd name="T32" fmla="*/ 49 w 92"/>
                <a:gd name="T33" fmla="*/ 5 h 24"/>
                <a:gd name="T34" fmla="*/ 54 w 92"/>
                <a:gd name="T35" fmla="*/ 2 h 24"/>
                <a:gd name="T36" fmla="*/ 61 w 92"/>
                <a:gd name="T37" fmla="*/ 0 h 24"/>
                <a:gd name="T38" fmla="*/ 70 w 92"/>
                <a:gd name="T39" fmla="*/ 0 h 24"/>
                <a:gd name="T40" fmla="*/ 77 w 92"/>
                <a:gd name="T41" fmla="*/ 0 h 24"/>
                <a:gd name="T42" fmla="*/ 81 w 92"/>
                <a:gd name="T43" fmla="*/ 2 h 24"/>
                <a:gd name="T44" fmla="*/ 86 w 92"/>
                <a:gd name="T45" fmla="*/ 3 h 24"/>
                <a:gd name="T46" fmla="*/ 89 w 92"/>
                <a:gd name="T47" fmla="*/ 6 h 24"/>
                <a:gd name="T48" fmla="*/ 91 w 92"/>
                <a:gd name="T49" fmla="*/ 9 h 24"/>
                <a:gd name="T50" fmla="*/ 89 w 92"/>
                <a:gd name="T51" fmla="*/ 13 h 24"/>
                <a:gd name="T52" fmla="*/ 88 w 92"/>
                <a:gd name="T53" fmla="*/ 16 h 24"/>
                <a:gd name="T54" fmla="*/ 81 w 92"/>
                <a:gd name="T55" fmla="*/ 20 h 24"/>
                <a:gd name="T56" fmla="*/ 75 w 92"/>
                <a:gd name="T57" fmla="*/ 22 h 24"/>
                <a:gd name="T58" fmla="*/ 67 w 92"/>
                <a:gd name="T59" fmla="*/ 23 h 24"/>
                <a:gd name="T60" fmla="*/ 59 w 92"/>
                <a:gd name="T61" fmla="*/ 23 h 24"/>
                <a:gd name="T62" fmla="*/ 80 w 92"/>
                <a:gd name="T63" fmla="*/ 13 h 24"/>
                <a:gd name="T64" fmla="*/ 80 w 92"/>
                <a:gd name="T65" fmla="*/ 8 h 24"/>
                <a:gd name="T66" fmla="*/ 80 w 92"/>
                <a:gd name="T67" fmla="*/ 5 h 24"/>
                <a:gd name="T68" fmla="*/ 72 w 92"/>
                <a:gd name="T69" fmla="*/ 1 h 24"/>
                <a:gd name="T70" fmla="*/ 64 w 92"/>
                <a:gd name="T71" fmla="*/ 1 h 24"/>
                <a:gd name="T72" fmla="*/ 59 w 92"/>
                <a:gd name="T73" fmla="*/ 3 h 24"/>
                <a:gd name="T74" fmla="*/ 59 w 92"/>
                <a:gd name="T75" fmla="*/ 7 h 24"/>
                <a:gd name="T76" fmla="*/ 59 w 92"/>
                <a:gd name="T77" fmla="*/ 10 h 24"/>
                <a:gd name="T78" fmla="*/ 64 w 92"/>
                <a:gd name="T79" fmla="*/ 13 h 24"/>
                <a:gd name="T80" fmla="*/ 70 w 92"/>
                <a:gd name="T81" fmla="*/ 14 h 24"/>
                <a:gd name="T82" fmla="*/ 77 w 92"/>
                <a:gd name="T83" fmla="*/ 14 h 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24"/>
                <a:gd name="T128" fmla="*/ 92 w 92"/>
                <a:gd name="T129" fmla="*/ 24 h 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24">
                  <a:moveTo>
                    <a:pt x="14" y="22"/>
                  </a:moveTo>
                  <a:lnTo>
                    <a:pt x="34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42" y="0"/>
                  </a:lnTo>
                  <a:lnTo>
                    <a:pt x="21" y="22"/>
                  </a:lnTo>
                  <a:lnTo>
                    <a:pt x="14" y="22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4" y="22"/>
                  </a:lnTo>
                  <a:lnTo>
                    <a:pt x="67" y="22"/>
                  </a:lnTo>
                  <a:lnTo>
                    <a:pt x="70" y="21"/>
                  </a:lnTo>
                  <a:lnTo>
                    <a:pt x="72" y="20"/>
                  </a:lnTo>
                  <a:lnTo>
                    <a:pt x="75" y="18"/>
                  </a:lnTo>
                  <a:lnTo>
                    <a:pt x="77" y="17"/>
                  </a:lnTo>
                  <a:lnTo>
                    <a:pt x="77" y="16"/>
                  </a:lnTo>
                  <a:lnTo>
                    <a:pt x="78" y="15"/>
                  </a:lnTo>
                  <a:lnTo>
                    <a:pt x="80" y="14"/>
                  </a:lnTo>
                  <a:lnTo>
                    <a:pt x="78" y="14"/>
                  </a:lnTo>
                  <a:lnTo>
                    <a:pt x="77" y="14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4" y="15"/>
                  </a:lnTo>
                  <a:lnTo>
                    <a:pt x="59" y="15"/>
                  </a:lnTo>
                  <a:lnTo>
                    <a:pt x="56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8" y="5"/>
                  </a:lnTo>
                  <a:lnTo>
                    <a:pt x="88" y="6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91" y="8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1" y="12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6" y="17"/>
                  </a:lnTo>
                  <a:lnTo>
                    <a:pt x="83" y="18"/>
                  </a:lnTo>
                  <a:lnTo>
                    <a:pt x="81" y="20"/>
                  </a:lnTo>
                  <a:lnTo>
                    <a:pt x="80" y="20"/>
                  </a:lnTo>
                  <a:lnTo>
                    <a:pt x="78" y="21"/>
                  </a:lnTo>
                  <a:lnTo>
                    <a:pt x="75" y="22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80" y="5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2" y="1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lnTo>
                    <a:pt x="65" y="14"/>
                  </a:lnTo>
                  <a:lnTo>
                    <a:pt x="67" y="14"/>
                  </a:lnTo>
                  <a:lnTo>
                    <a:pt x="70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80" y="13"/>
                  </a:lnTo>
                  <a:lnTo>
                    <a:pt x="14" y="2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0" name="Freeform 195"/>
            <p:cNvSpPr>
              <a:spLocks/>
            </p:cNvSpPr>
            <p:nvPr/>
          </p:nvSpPr>
          <p:spPr bwMode="auto">
            <a:xfrm>
              <a:off x="3852" y="2367"/>
              <a:ext cx="88" cy="24"/>
            </a:xfrm>
            <a:custGeom>
              <a:avLst/>
              <a:gdLst>
                <a:gd name="T0" fmla="*/ 5 w 88"/>
                <a:gd name="T1" fmla="*/ 21 h 24"/>
                <a:gd name="T2" fmla="*/ 14 w 88"/>
                <a:gd name="T3" fmla="*/ 17 h 24"/>
                <a:gd name="T4" fmla="*/ 21 w 88"/>
                <a:gd name="T5" fmla="*/ 14 h 24"/>
                <a:gd name="T6" fmla="*/ 27 w 88"/>
                <a:gd name="T7" fmla="*/ 12 h 24"/>
                <a:gd name="T8" fmla="*/ 28 w 88"/>
                <a:gd name="T9" fmla="*/ 7 h 24"/>
                <a:gd name="T10" fmla="*/ 25 w 88"/>
                <a:gd name="T11" fmla="*/ 3 h 24"/>
                <a:gd name="T12" fmla="*/ 19 w 88"/>
                <a:gd name="T13" fmla="*/ 2 h 24"/>
                <a:gd name="T14" fmla="*/ 11 w 88"/>
                <a:gd name="T15" fmla="*/ 2 h 24"/>
                <a:gd name="T16" fmla="*/ 5 w 88"/>
                <a:gd name="T17" fmla="*/ 5 h 24"/>
                <a:gd name="T18" fmla="*/ 0 w 88"/>
                <a:gd name="T19" fmla="*/ 6 h 24"/>
                <a:gd name="T20" fmla="*/ 3 w 88"/>
                <a:gd name="T21" fmla="*/ 2 h 24"/>
                <a:gd name="T22" fmla="*/ 9 w 88"/>
                <a:gd name="T23" fmla="*/ 0 h 24"/>
                <a:gd name="T24" fmla="*/ 16 w 88"/>
                <a:gd name="T25" fmla="*/ 0 h 24"/>
                <a:gd name="T26" fmla="*/ 25 w 88"/>
                <a:gd name="T27" fmla="*/ 0 h 24"/>
                <a:gd name="T28" fmla="*/ 32 w 88"/>
                <a:gd name="T29" fmla="*/ 1 h 24"/>
                <a:gd name="T30" fmla="*/ 38 w 88"/>
                <a:gd name="T31" fmla="*/ 3 h 24"/>
                <a:gd name="T32" fmla="*/ 36 w 88"/>
                <a:gd name="T33" fmla="*/ 8 h 24"/>
                <a:gd name="T34" fmla="*/ 30 w 88"/>
                <a:gd name="T35" fmla="*/ 13 h 24"/>
                <a:gd name="T36" fmla="*/ 22 w 88"/>
                <a:gd name="T37" fmla="*/ 15 h 24"/>
                <a:gd name="T38" fmla="*/ 16 w 88"/>
                <a:gd name="T39" fmla="*/ 17 h 24"/>
                <a:gd name="T40" fmla="*/ 11 w 88"/>
                <a:gd name="T41" fmla="*/ 20 h 24"/>
                <a:gd name="T42" fmla="*/ 36 w 88"/>
                <a:gd name="T43" fmla="*/ 21 h 24"/>
                <a:gd name="T44" fmla="*/ 43 w 88"/>
                <a:gd name="T45" fmla="*/ 18 h 24"/>
                <a:gd name="T46" fmla="*/ 51 w 88"/>
                <a:gd name="T47" fmla="*/ 17 h 24"/>
                <a:gd name="T48" fmla="*/ 55 w 88"/>
                <a:gd name="T49" fmla="*/ 14 h 24"/>
                <a:gd name="T50" fmla="*/ 63 w 88"/>
                <a:gd name="T51" fmla="*/ 12 h 24"/>
                <a:gd name="T52" fmla="*/ 59 w 88"/>
                <a:gd name="T53" fmla="*/ 10 h 24"/>
                <a:gd name="T54" fmla="*/ 54 w 88"/>
                <a:gd name="T55" fmla="*/ 8 h 24"/>
                <a:gd name="T56" fmla="*/ 51 w 88"/>
                <a:gd name="T57" fmla="*/ 6 h 24"/>
                <a:gd name="T58" fmla="*/ 54 w 88"/>
                <a:gd name="T59" fmla="*/ 2 h 24"/>
                <a:gd name="T60" fmla="*/ 59 w 88"/>
                <a:gd name="T61" fmla="*/ 0 h 24"/>
                <a:gd name="T62" fmla="*/ 65 w 88"/>
                <a:gd name="T63" fmla="*/ 0 h 24"/>
                <a:gd name="T64" fmla="*/ 73 w 88"/>
                <a:gd name="T65" fmla="*/ 0 h 24"/>
                <a:gd name="T66" fmla="*/ 81 w 88"/>
                <a:gd name="T67" fmla="*/ 1 h 24"/>
                <a:gd name="T68" fmla="*/ 85 w 88"/>
                <a:gd name="T69" fmla="*/ 5 h 24"/>
                <a:gd name="T70" fmla="*/ 82 w 88"/>
                <a:gd name="T71" fmla="*/ 8 h 24"/>
                <a:gd name="T72" fmla="*/ 76 w 88"/>
                <a:gd name="T73" fmla="*/ 10 h 24"/>
                <a:gd name="T74" fmla="*/ 76 w 88"/>
                <a:gd name="T75" fmla="*/ 12 h 24"/>
                <a:gd name="T76" fmla="*/ 81 w 88"/>
                <a:gd name="T77" fmla="*/ 14 h 24"/>
                <a:gd name="T78" fmla="*/ 87 w 88"/>
                <a:gd name="T79" fmla="*/ 17 h 24"/>
                <a:gd name="T80" fmla="*/ 85 w 88"/>
                <a:gd name="T81" fmla="*/ 22 h 24"/>
                <a:gd name="T82" fmla="*/ 79 w 88"/>
                <a:gd name="T83" fmla="*/ 23 h 24"/>
                <a:gd name="T84" fmla="*/ 71 w 88"/>
                <a:gd name="T85" fmla="*/ 23 h 24"/>
                <a:gd name="T86" fmla="*/ 57 w 88"/>
                <a:gd name="T87" fmla="*/ 23 h 24"/>
                <a:gd name="T88" fmla="*/ 51 w 88"/>
                <a:gd name="T89" fmla="*/ 18 h 24"/>
                <a:gd name="T90" fmla="*/ 59 w 88"/>
                <a:gd name="T91" fmla="*/ 16 h 24"/>
                <a:gd name="T92" fmla="*/ 60 w 88"/>
                <a:gd name="T93" fmla="*/ 21 h 24"/>
                <a:gd name="T94" fmla="*/ 66 w 88"/>
                <a:gd name="T95" fmla="*/ 23 h 24"/>
                <a:gd name="T96" fmla="*/ 76 w 88"/>
                <a:gd name="T97" fmla="*/ 22 h 24"/>
                <a:gd name="T98" fmla="*/ 81 w 88"/>
                <a:gd name="T99" fmla="*/ 18 h 24"/>
                <a:gd name="T100" fmla="*/ 78 w 88"/>
                <a:gd name="T101" fmla="*/ 16 h 24"/>
                <a:gd name="T102" fmla="*/ 71 w 88"/>
                <a:gd name="T103" fmla="*/ 14 h 24"/>
                <a:gd name="T104" fmla="*/ 74 w 88"/>
                <a:gd name="T105" fmla="*/ 9 h 24"/>
                <a:gd name="T106" fmla="*/ 79 w 88"/>
                <a:gd name="T107" fmla="*/ 3 h 24"/>
                <a:gd name="T108" fmla="*/ 73 w 88"/>
                <a:gd name="T109" fmla="*/ 1 h 24"/>
                <a:gd name="T110" fmla="*/ 65 w 88"/>
                <a:gd name="T111" fmla="*/ 1 h 24"/>
                <a:gd name="T112" fmla="*/ 59 w 88"/>
                <a:gd name="T113" fmla="*/ 2 h 24"/>
                <a:gd name="T114" fmla="*/ 60 w 88"/>
                <a:gd name="T115" fmla="*/ 7 h 24"/>
                <a:gd name="T116" fmla="*/ 66 w 88"/>
                <a:gd name="T117" fmla="*/ 9 h 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8"/>
                <a:gd name="T178" fmla="*/ 0 h 24"/>
                <a:gd name="T179" fmla="*/ 88 w 88"/>
                <a:gd name="T180" fmla="*/ 24 h 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8" h="24">
                  <a:moveTo>
                    <a:pt x="0" y="23"/>
                  </a:move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8" y="20"/>
                  </a:lnTo>
                  <a:lnTo>
                    <a:pt x="9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8" y="7"/>
                  </a:lnTo>
                  <a:lnTo>
                    <a:pt x="36" y="8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38" y="23"/>
                  </a:lnTo>
                  <a:lnTo>
                    <a:pt x="0" y="23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2" y="16"/>
                  </a:lnTo>
                  <a:lnTo>
                    <a:pt x="54" y="15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3"/>
                  </a:lnTo>
                  <a:lnTo>
                    <a:pt x="62" y="13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6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2" y="8"/>
                  </a:lnTo>
                  <a:lnTo>
                    <a:pt x="81" y="8"/>
                  </a:lnTo>
                  <a:lnTo>
                    <a:pt x="79" y="9"/>
                  </a:lnTo>
                  <a:lnTo>
                    <a:pt x="78" y="9"/>
                  </a:lnTo>
                  <a:lnTo>
                    <a:pt x="76" y="10"/>
                  </a:lnTo>
                  <a:lnTo>
                    <a:pt x="74" y="10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9" y="13"/>
                  </a:lnTo>
                  <a:lnTo>
                    <a:pt x="81" y="13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5" y="15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87" y="21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2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4" y="22"/>
                  </a:lnTo>
                  <a:lnTo>
                    <a:pt x="52" y="21"/>
                  </a:lnTo>
                  <a:lnTo>
                    <a:pt x="51" y="20"/>
                  </a:lnTo>
                  <a:lnTo>
                    <a:pt x="51" y="18"/>
                  </a:lnTo>
                  <a:lnTo>
                    <a:pt x="65" y="13"/>
                  </a:lnTo>
                  <a:lnTo>
                    <a:pt x="62" y="14"/>
                  </a:lnTo>
                  <a:lnTo>
                    <a:pt x="60" y="15"/>
                  </a:lnTo>
                  <a:lnTo>
                    <a:pt x="59" y="16"/>
                  </a:lnTo>
                  <a:lnTo>
                    <a:pt x="57" y="18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60" y="21"/>
                  </a:lnTo>
                  <a:lnTo>
                    <a:pt x="62" y="22"/>
                  </a:lnTo>
                  <a:lnTo>
                    <a:pt x="63" y="22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1" y="23"/>
                  </a:lnTo>
                  <a:lnTo>
                    <a:pt x="74" y="23"/>
                  </a:lnTo>
                  <a:lnTo>
                    <a:pt x="76" y="22"/>
                  </a:lnTo>
                  <a:lnTo>
                    <a:pt x="78" y="22"/>
                  </a:lnTo>
                  <a:lnTo>
                    <a:pt x="79" y="21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6" y="16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5" y="13"/>
                  </a:lnTo>
                  <a:lnTo>
                    <a:pt x="70" y="10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8" y="6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3" y="1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6" y="9"/>
                  </a:lnTo>
                  <a:lnTo>
                    <a:pt x="70" y="10"/>
                  </a:lnTo>
                  <a:lnTo>
                    <a:pt x="0" y="2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1" name="Freeform 196"/>
            <p:cNvSpPr>
              <a:spLocks/>
            </p:cNvSpPr>
            <p:nvPr/>
          </p:nvSpPr>
          <p:spPr bwMode="auto">
            <a:xfrm>
              <a:off x="3850" y="2851"/>
              <a:ext cx="91" cy="25"/>
            </a:xfrm>
            <a:custGeom>
              <a:avLst/>
              <a:gdLst>
                <a:gd name="T0" fmla="*/ 35 w 91"/>
                <a:gd name="T1" fmla="*/ 0 h 25"/>
                <a:gd name="T2" fmla="*/ 43 w 91"/>
                <a:gd name="T3" fmla="*/ 16 h 25"/>
                <a:gd name="T4" fmla="*/ 35 w 91"/>
                <a:gd name="T5" fmla="*/ 18 h 25"/>
                <a:gd name="T6" fmla="*/ 27 w 91"/>
                <a:gd name="T7" fmla="*/ 24 h 25"/>
                <a:gd name="T8" fmla="*/ 0 w 91"/>
                <a:gd name="T9" fmla="*/ 18 h 25"/>
                <a:gd name="T10" fmla="*/ 30 w 91"/>
                <a:gd name="T11" fmla="*/ 0 h 25"/>
                <a:gd name="T12" fmla="*/ 3 w 91"/>
                <a:gd name="T13" fmla="*/ 16 h 25"/>
                <a:gd name="T14" fmla="*/ 25 w 91"/>
                <a:gd name="T15" fmla="*/ 3 h 25"/>
                <a:gd name="T16" fmla="*/ 49 w 91"/>
                <a:gd name="T17" fmla="*/ 10 h 25"/>
                <a:gd name="T18" fmla="*/ 52 w 91"/>
                <a:gd name="T19" fmla="*/ 8 h 25"/>
                <a:gd name="T20" fmla="*/ 58 w 91"/>
                <a:gd name="T21" fmla="*/ 6 h 25"/>
                <a:gd name="T22" fmla="*/ 63 w 91"/>
                <a:gd name="T23" fmla="*/ 3 h 25"/>
                <a:gd name="T24" fmla="*/ 68 w 91"/>
                <a:gd name="T25" fmla="*/ 2 h 25"/>
                <a:gd name="T26" fmla="*/ 74 w 91"/>
                <a:gd name="T27" fmla="*/ 1 h 25"/>
                <a:gd name="T28" fmla="*/ 81 w 91"/>
                <a:gd name="T29" fmla="*/ 0 h 25"/>
                <a:gd name="T30" fmla="*/ 88 w 91"/>
                <a:gd name="T31" fmla="*/ 0 h 25"/>
                <a:gd name="T32" fmla="*/ 84 w 91"/>
                <a:gd name="T33" fmla="*/ 1 h 25"/>
                <a:gd name="T34" fmla="*/ 79 w 91"/>
                <a:gd name="T35" fmla="*/ 2 h 25"/>
                <a:gd name="T36" fmla="*/ 73 w 91"/>
                <a:gd name="T37" fmla="*/ 3 h 25"/>
                <a:gd name="T38" fmla="*/ 68 w 91"/>
                <a:gd name="T39" fmla="*/ 6 h 25"/>
                <a:gd name="T40" fmla="*/ 63 w 91"/>
                <a:gd name="T41" fmla="*/ 8 h 25"/>
                <a:gd name="T42" fmla="*/ 62 w 91"/>
                <a:gd name="T43" fmla="*/ 10 h 25"/>
                <a:gd name="T44" fmla="*/ 62 w 91"/>
                <a:gd name="T45" fmla="*/ 10 h 25"/>
                <a:gd name="T46" fmla="*/ 66 w 91"/>
                <a:gd name="T47" fmla="*/ 10 h 25"/>
                <a:gd name="T48" fmla="*/ 71 w 91"/>
                <a:gd name="T49" fmla="*/ 9 h 25"/>
                <a:gd name="T50" fmla="*/ 74 w 91"/>
                <a:gd name="T51" fmla="*/ 9 h 25"/>
                <a:gd name="T52" fmla="*/ 77 w 91"/>
                <a:gd name="T53" fmla="*/ 9 h 25"/>
                <a:gd name="T54" fmla="*/ 81 w 91"/>
                <a:gd name="T55" fmla="*/ 10 h 25"/>
                <a:gd name="T56" fmla="*/ 84 w 91"/>
                <a:gd name="T57" fmla="*/ 10 h 25"/>
                <a:gd name="T58" fmla="*/ 87 w 91"/>
                <a:gd name="T59" fmla="*/ 11 h 25"/>
                <a:gd name="T60" fmla="*/ 88 w 91"/>
                <a:gd name="T61" fmla="*/ 14 h 25"/>
                <a:gd name="T62" fmla="*/ 90 w 91"/>
                <a:gd name="T63" fmla="*/ 15 h 25"/>
                <a:gd name="T64" fmla="*/ 90 w 91"/>
                <a:gd name="T65" fmla="*/ 17 h 25"/>
                <a:gd name="T66" fmla="*/ 90 w 91"/>
                <a:gd name="T67" fmla="*/ 19 h 25"/>
                <a:gd name="T68" fmla="*/ 88 w 91"/>
                <a:gd name="T69" fmla="*/ 21 h 25"/>
                <a:gd name="T70" fmla="*/ 84 w 91"/>
                <a:gd name="T71" fmla="*/ 23 h 25"/>
                <a:gd name="T72" fmla="*/ 81 w 91"/>
                <a:gd name="T73" fmla="*/ 24 h 25"/>
                <a:gd name="T74" fmla="*/ 74 w 91"/>
                <a:gd name="T75" fmla="*/ 24 h 25"/>
                <a:gd name="T76" fmla="*/ 68 w 91"/>
                <a:gd name="T77" fmla="*/ 24 h 25"/>
                <a:gd name="T78" fmla="*/ 62 w 91"/>
                <a:gd name="T79" fmla="*/ 24 h 25"/>
                <a:gd name="T80" fmla="*/ 57 w 91"/>
                <a:gd name="T81" fmla="*/ 22 h 25"/>
                <a:gd name="T82" fmla="*/ 52 w 91"/>
                <a:gd name="T83" fmla="*/ 21 h 25"/>
                <a:gd name="T84" fmla="*/ 51 w 91"/>
                <a:gd name="T85" fmla="*/ 18 h 25"/>
                <a:gd name="T86" fmla="*/ 49 w 91"/>
                <a:gd name="T87" fmla="*/ 14 h 25"/>
                <a:gd name="T88" fmla="*/ 58 w 91"/>
                <a:gd name="T89" fmla="*/ 16 h 25"/>
                <a:gd name="T90" fmla="*/ 60 w 91"/>
                <a:gd name="T91" fmla="*/ 19 h 25"/>
                <a:gd name="T92" fmla="*/ 62 w 91"/>
                <a:gd name="T93" fmla="*/ 22 h 25"/>
                <a:gd name="T94" fmla="*/ 65 w 91"/>
                <a:gd name="T95" fmla="*/ 23 h 25"/>
                <a:gd name="T96" fmla="*/ 71 w 91"/>
                <a:gd name="T97" fmla="*/ 24 h 25"/>
                <a:gd name="T98" fmla="*/ 77 w 91"/>
                <a:gd name="T99" fmla="*/ 23 h 25"/>
                <a:gd name="T100" fmla="*/ 81 w 91"/>
                <a:gd name="T101" fmla="*/ 21 h 25"/>
                <a:gd name="T102" fmla="*/ 82 w 91"/>
                <a:gd name="T103" fmla="*/ 17 h 25"/>
                <a:gd name="T104" fmla="*/ 81 w 91"/>
                <a:gd name="T105" fmla="*/ 15 h 25"/>
                <a:gd name="T106" fmla="*/ 77 w 91"/>
                <a:gd name="T107" fmla="*/ 13 h 25"/>
                <a:gd name="T108" fmla="*/ 74 w 91"/>
                <a:gd name="T109" fmla="*/ 11 h 25"/>
                <a:gd name="T110" fmla="*/ 71 w 91"/>
                <a:gd name="T111" fmla="*/ 10 h 25"/>
                <a:gd name="T112" fmla="*/ 66 w 91"/>
                <a:gd name="T113" fmla="*/ 10 h 25"/>
                <a:gd name="T114" fmla="*/ 62 w 91"/>
                <a:gd name="T115" fmla="*/ 11 h 25"/>
                <a:gd name="T116" fmla="*/ 58 w 91"/>
                <a:gd name="T117" fmla="*/ 13 h 25"/>
                <a:gd name="T118" fmla="*/ 58 w 91"/>
                <a:gd name="T119" fmla="*/ 16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"/>
                <a:gd name="T181" fmla="*/ 0 h 25"/>
                <a:gd name="T182" fmla="*/ 91 w 91"/>
                <a:gd name="T183" fmla="*/ 25 h 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" h="25">
                  <a:moveTo>
                    <a:pt x="30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27" y="24"/>
                  </a:lnTo>
                  <a:lnTo>
                    <a:pt x="25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25" y="3"/>
                  </a:lnTo>
                  <a:lnTo>
                    <a:pt x="3" y="16"/>
                  </a:lnTo>
                  <a:lnTo>
                    <a:pt x="25" y="16"/>
                  </a:lnTo>
                  <a:lnTo>
                    <a:pt x="25" y="3"/>
                  </a:lnTo>
                  <a:lnTo>
                    <a:pt x="49" y="13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2" y="8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0" y="5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4" y="1"/>
                  </a:lnTo>
                  <a:lnTo>
                    <a:pt x="77" y="1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5"/>
                  </a:lnTo>
                  <a:lnTo>
                    <a:pt x="68" y="6"/>
                  </a:lnTo>
                  <a:lnTo>
                    <a:pt x="65" y="7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3" y="9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9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7" y="22"/>
                  </a:lnTo>
                  <a:lnTo>
                    <a:pt x="84" y="23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7" y="24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68" y="24"/>
                  </a:lnTo>
                  <a:lnTo>
                    <a:pt x="65" y="24"/>
                  </a:lnTo>
                  <a:lnTo>
                    <a:pt x="62" y="24"/>
                  </a:lnTo>
                  <a:lnTo>
                    <a:pt x="58" y="23"/>
                  </a:lnTo>
                  <a:lnTo>
                    <a:pt x="57" y="22"/>
                  </a:lnTo>
                  <a:lnTo>
                    <a:pt x="54" y="22"/>
                  </a:lnTo>
                  <a:lnTo>
                    <a:pt x="52" y="21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2" y="22"/>
                  </a:lnTo>
                  <a:lnTo>
                    <a:pt x="63" y="22"/>
                  </a:lnTo>
                  <a:lnTo>
                    <a:pt x="65" y="23"/>
                  </a:lnTo>
                  <a:lnTo>
                    <a:pt x="68" y="24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1" y="21"/>
                  </a:lnTo>
                  <a:lnTo>
                    <a:pt x="82" y="18"/>
                  </a:lnTo>
                  <a:lnTo>
                    <a:pt x="82" y="17"/>
                  </a:lnTo>
                  <a:lnTo>
                    <a:pt x="81" y="16"/>
                  </a:lnTo>
                  <a:lnTo>
                    <a:pt x="81" y="15"/>
                  </a:lnTo>
                  <a:lnTo>
                    <a:pt x="79" y="14"/>
                  </a:lnTo>
                  <a:lnTo>
                    <a:pt x="77" y="13"/>
                  </a:lnTo>
                  <a:lnTo>
                    <a:pt x="76" y="13"/>
                  </a:lnTo>
                  <a:lnTo>
                    <a:pt x="74" y="11"/>
                  </a:lnTo>
                  <a:lnTo>
                    <a:pt x="73" y="11"/>
                  </a:lnTo>
                  <a:lnTo>
                    <a:pt x="71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5" y="11"/>
                  </a:lnTo>
                  <a:lnTo>
                    <a:pt x="62" y="11"/>
                  </a:lnTo>
                  <a:lnTo>
                    <a:pt x="60" y="11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30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2" name="Freeform 197"/>
            <p:cNvSpPr>
              <a:spLocks/>
            </p:cNvSpPr>
            <p:nvPr/>
          </p:nvSpPr>
          <p:spPr bwMode="auto">
            <a:xfrm>
              <a:off x="3382" y="2365"/>
              <a:ext cx="90" cy="26"/>
            </a:xfrm>
            <a:custGeom>
              <a:avLst/>
              <a:gdLst>
                <a:gd name="T0" fmla="*/ 0 w 90"/>
                <a:gd name="T1" fmla="*/ 24 h 26"/>
                <a:gd name="T2" fmla="*/ 3 w 90"/>
                <a:gd name="T3" fmla="*/ 21 h 26"/>
                <a:gd name="T4" fmla="*/ 10 w 90"/>
                <a:gd name="T5" fmla="*/ 20 h 26"/>
                <a:gd name="T6" fmla="*/ 14 w 90"/>
                <a:gd name="T7" fmla="*/ 18 h 26"/>
                <a:gd name="T8" fmla="*/ 17 w 90"/>
                <a:gd name="T9" fmla="*/ 17 h 26"/>
                <a:gd name="T10" fmla="*/ 21 w 90"/>
                <a:gd name="T11" fmla="*/ 15 h 26"/>
                <a:gd name="T12" fmla="*/ 24 w 90"/>
                <a:gd name="T13" fmla="*/ 14 h 26"/>
                <a:gd name="T14" fmla="*/ 25 w 90"/>
                <a:gd name="T15" fmla="*/ 12 h 26"/>
                <a:gd name="T16" fmla="*/ 29 w 90"/>
                <a:gd name="T17" fmla="*/ 11 h 26"/>
                <a:gd name="T18" fmla="*/ 29 w 90"/>
                <a:gd name="T19" fmla="*/ 8 h 26"/>
                <a:gd name="T20" fmla="*/ 29 w 90"/>
                <a:gd name="T21" fmla="*/ 6 h 26"/>
                <a:gd name="T22" fmla="*/ 25 w 90"/>
                <a:gd name="T23" fmla="*/ 4 h 26"/>
                <a:gd name="T24" fmla="*/ 22 w 90"/>
                <a:gd name="T25" fmla="*/ 4 h 26"/>
                <a:gd name="T26" fmla="*/ 19 w 90"/>
                <a:gd name="T27" fmla="*/ 4 h 26"/>
                <a:gd name="T28" fmla="*/ 16 w 90"/>
                <a:gd name="T29" fmla="*/ 4 h 26"/>
                <a:gd name="T30" fmla="*/ 11 w 90"/>
                <a:gd name="T31" fmla="*/ 4 h 26"/>
                <a:gd name="T32" fmla="*/ 6 w 90"/>
                <a:gd name="T33" fmla="*/ 4 h 26"/>
                <a:gd name="T34" fmla="*/ 3 w 90"/>
                <a:gd name="T35" fmla="*/ 6 h 26"/>
                <a:gd name="T36" fmla="*/ 0 w 90"/>
                <a:gd name="T37" fmla="*/ 7 h 26"/>
                <a:gd name="T38" fmla="*/ 2 w 90"/>
                <a:gd name="T39" fmla="*/ 5 h 26"/>
                <a:gd name="T40" fmla="*/ 5 w 90"/>
                <a:gd name="T41" fmla="*/ 4 h 26"/>
                <a:gd name="T42" fmla="*/ 6 w 90"/>
                <a:gd name="T43" fmla="*/ 1 h 26"/>
                <a:gd name="T44" fmla="*/ 10 w 90"/>
                <a:gd name="T45" fmla="*/ 1 h 26"/>
                <a:gd name="T46" fmla="*/ 13 w 90"/>
                <a:gd name="T47" fmla="*/ 1 h 26"/>
                <a:gd name="T48" fmla="*/ 16 w 90"/>
                <a:gd name="T49" fmla="*/ 0 h 26"/>
                <a:gd name="T50" fmla="*/ 19 w 90"/>
                <a:gd name="T51" fmla="*/ 0 h 26"/>
                <a:gd name="T52" fmla="*/ 25 w 90"/>
                <a:gd name="T53" fmla="*/ 1 h 26"/>
                <a:gd name="T54" fmla="*/ 29 w 90"/>
                <a:gd name="T55" fmla="*/ 1 h 26"/>
                <a:gd name="T56" fmla="*/ 32 w 90"/>
                <a:gd name="T57" fmla="*/ 1 h 26"/>
                <a:gd name="T58" fmla="*/ 35 w 90"/>
                <a:gd name="T59" fmla="*/ 4 h 26"/>
                <a:gd name="T60" fmla="*/ 37 w 90"/>
                <a:gd name="T61" fmla="*/ 6 h 26"/>
                <a:gd name="T62" fmla="*/ 37 w 90"/>
                <a:gd name="T63" fmla="*/ 8 h 26"/>
                <a:gd name="T64" fmla="*/ 33 w 90"/>
                <a:gd name="T65" fmla="*/ 11 h 26"/>
                <a:gd name="T66" fmla="*/ 32 w 90"/>
                <a:gd name="T67" fmla="*/ 12 h 26"/>
                <a:gd name="T68" fmla="*/ 29 w 90"/>
                <a:gd name="T69" fmla="*/ 14 h 26"/>
                <a:gd name="T70" fmla="*/ 25 w 90"/>
                <a:gd name="T71" fmla="*/ 15 h 26"/>
                <a:gd name="T72" fmla="*/ 19 w 90"/>
                <a:gd name="T73" fmla="*/ 18 h 26"/>
                <a:gd name="T74" fmla="*/ 16 w 90"/>
                <a:gd name="T75" fmla="*/ 19 h 26"/>
                <a:gd name="T76" fmla="*/ 13 w 90"/>
                <a:gd name="T77" fmla="*/ 20 h 26"/>
                <a:gd name="T78" fmla="*/ 11 w 90"/>
                <a:gd name="T79" fmla="*/ 21 h 26"/>
                <a:gd name="T80" fmla="*/ 32 w 90"/>
                <a:gd name="T81" fmla="*/ 21 h 26"/>
                <a:gd name="T82" fmla="*/ 35 w 90"/>
                <a:gd name="T83" fmla="*/ 21 h 26"/>
                <a:gd name="T84" fmla="*/ 38 w 90"/>
                <a:gd name="T85" fmla="*/ 21 h 26"/>
                <a:gd name="T86" fmla="*/ 41 w 90"/>
                <a:gd name="T87" fmla="*/ 19 h 26"/>
                <a:gd name="T88" fmla="*/ 38 w 90"/>
                <a:gd name="T89" fmla="*/ 24 h 26"/>
                <a:gd name="T90" fmla="*/ 62 w 90"/>
                <a:gd name="T91" fmla="*/ 25 h 26"/>
                <a:gd name="T92" fmla="*/ 59 w 90"/>
                <a:gd name="T93" fmla="*/ 4 h 26"/>
                <a:gd name="T94" fmla="*/ 56 w 90"/>
                <a:gd name="T95" fmla="*/ 4 h 26"/>
                <a:gd name="T96" fmla="*/ 52 w 90"/>
                <a:gd name="T97" fmla="*/ 5 h 26"/>
                <a:gd name="T98" fmla="*/ 51 w 90"/>
                <a:gd name="T99" fmla="*/ 6 h 26"/>
                <a:gd name="T100" fmla="*/ 48 w 90"/>
                <a:gd name="T101" fmla="*/ 7 h 26"/>
                <a:gd name="T102" fmla="*/ 48 w 90"/>
                <a:gd name="T103" fmla="*/ 5 h 26"/>
                <a:gd name="T104" fmla="*/ 51 w 90"/>
                <a:gd name="T105" fmla="*/ 4 h 26"/>
                <a:gd name="T106" fmla="*/ 52 w 90"/>
                <a:gd name="T107" fmla="*/ 2 h 26"/>
                <a:gd name="T108" fmla="*/ 89 w 90"/>
                <a:gd name="T109" fmla="*/ 1 h 26"/>
                <a:gd name="T110" fmla="*/ 62 w 90"/>
                <a:gd name="T111" fmla="*/ 25 h 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0"/>
                <a:gd name="T169" fmla="*/ 0 h 26"/>
                <a:gd name="T170" fmla="*/ 90 w 90"/>
                <a:gd name="T171" fmla="*/ 26 h 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0" h="26">
                  <a:moveTo>
                    <a:pt x="0" y="24"/>
                  </a:moveTo>
                  <a:lnTo>
                    <a:pt x="0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2" y="17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40" y="20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38" y="24"/>
                  </a:lnTo>
                  <a:lnTo>
                    <a:pt x="0" y="24"/>
                  </a:lnTo>
                  <a:lnTo>
                    <a:pt x="62" y="25"/>
                  </a:lnTo>
                  <a:lnTo>
                    <a:pt x="81" y="4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6" y="4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1" y="5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4"/>
                  </a:lnTo>
                  <a:lnTo>
                    <a:pt x="51" y="4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89" y="1"/>
                  </a:lnTo>
                  <a:lnTo>
                    <a:pt x="70" y="25"/>
                  </a:lnTo>
                  <a:lnTo>
                    <a:pt x="62" y="25"/>
                  </a:lnTo>
                  <a:lnTo>
                    <a:pt x="0" y="2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3" name="Freeform 198"/>
            <p:cNvSpPr>
              <a:spLocks/>
            </p:cNvSpPr>
            <p:nvPr/>
          </p:nvSpPr>
          <p:spPr bwMode="auto">
            <a:xfrm>
              <a:off x="3850" y="3290"/>
              <a:ext cx="90" cy="24"/>
            </a:xfrm>
            <a:custGeom>
              <a:avLst/>
              <a:gdLst>
                <a:gd name="T0" fmla="*/ 13 w 90"/>
                <a:gd name="T1" fmla="*/ 2 h 24"/>
                <a:gd name="T2" fmla="*/ 8 w 90"/>
                <a:gd name="T3" fmla="*/ 2 h 24"/>
                <a:gd name="T4" fmla="*/ 3 w 90"/>
                <a:gd name="T5" fmla="*/ 3 h 24"/>
                <a:gd name="T6" fmla="*/ 0 w 90"/>
                <a:gd name="T7" fmla="*/ 5 h 24"/>
                <a:gd name="T8" fmla="*/ 3 w 90"/>
                <a:gd name="T9" fmla="*/ 1 h 24"/>
                <a:gd name="T10" fmla="*/ 41 w 90"/>
                <a:gd name="T11" fmla="*/ 0 h 24"/>
                <a:gd name="T12" fmla="*/ 51 w 90"/>
                <a:gd name="T13" fmla="*/ 18 h 24"/>
                <a:gd name="T14" fmla="*/ 52 w 90"/>
                <a:gd name="T15" fmla="*/ 15 h 24"/>
                <a:gd name="T16" fmla="*/ 57 w 90"/>
                <a:gd name="T17" fmla="*/ 14 h 24"/>
                <a:gd name="T18" fmla="*/ 62 w 90"/>
                <a:gd name="T19" fmla="*/ 13 h 24"/>
                <a:gd name="T20" fmla="*/ 60 w 90"/>
                <a:gd name="T21" fmla="*/ 10 h 24"/>
                <a:gd name="T22" fmla="*/ 57 w 90"/>
                <a:gd name="T23" fmla="*/ 9 h 24"/>
                <a:gd name="T24" fmla="*/ 54 w 90"/>
                <a:gd name="T25" fmla="*/ 8 h 24"/>
                <a:gd name="T26" fmla="*/ 52 w 90"/>
                <a:gd name="T27" fmla="*/ 6 h 24"/>
                <a:gd name="T28" fmla="*/ 52 w 90"/>
                <a:gd name="T29" fmla="*/ 2 h 24"/>
                <a:gd name="T30" fmla="*/ 57 w 90"/>
                <a:gd name="T31" fmla="*/ 1 h 24"/>
                <a:gd name="T32" fmla="*/ 62 w 90"/>
                <a:gd name="T33" fmla="*/ 0 h 24"/>
                <a:gd name="T34" fmla="*/ 67 w 90"/>
                <a:gd name="T35" fmla="*/ 0 h 24"/>
                <a:gd name="T36" fmla="*/ 73 w 90"/>
                <a:gd name="T37" fmla="*/ 0 h 24"/>
                <a:gd name="T38" fmla="*/ 78 w 90"/>
                <a:gd name="T39" fmla="*/ 0 h 24"/>
                <a:gd name="T40" fmla="*/ 83 w 90"/>
                <a:gd name="T41" fmla="*/ 1 h 24"/>
                <a:gd name="T42" fmla="*/ 87 w 90"/>
                <a:gd name="T43" fmla="*/ 5 h 24"/>
                <a:gd name="T44" fmla="*/ 84 w 90"/>
                <a:gd name="T45" fmla="*/ 7 h 24"/>
                <a:gd name="T46" fmla="*/ 81 w 90"/>
                <a:gd name="T47" fmla="*/ 8 h 24"/>
                <a:gd name="T48" fmla="*/ 78 w 90"/>
                <a:gd name="T49" fmla="*/ 10 h 24"/>
                <a:gd name="T50" fmla="*/ 75 w 90"/>
                <a:gd name="T51" fmla="*/ 12 h 24"/>
                <a:gd name="T52" fmla="*/ 79 w 90"/>
                <a:gd name="T53" fmla="*/ 12 h 24"/>
                <a:gd name="T54" fmla="*/ 83 w 90"/>
                <a:gd name="T55" fmla="*/ 14 h 24"/>
                <a:gd name="T56" fmla="*/ 87 w 90"/>
                <a:gd name="T57" fmla="*/ 15 h 24"/>
                <a:gd name="T58" fmla="*/ 89 w 90"/>
                <a:gd name="T59" fmla="*/ 17 h 24"/>
                <a:gd name="T60" fmla="*/ 89 w 90"/>
                <a:gd name="T61" fmla="*/ 21 h 24"/>
                <a:gd name="T62" fmla="*/ 84 w 90"/>
                <a:gd name="T63" fmla="*/ 22 h 24"/>
                <a:gd name="T64" fmla="*/ 78 w 90"/>
                <a:gd name="T65" fmla="*/ 23 h 24"/>
                <a:gd name="T66" fmla="*/ 72 w 90"/>
                <a:gd name="T67" fmla="*/ 23 h 24"/>
                <a:gd name="T68" fmla="*/ 60 w 90"/>
                <a:gd name="T69" fmla="*/ 23 h 24"/>
                <a:gd name="T70" fmla="*/ 52 w 90"/>
                <a:gd name="T71" fmla="*/ 21 h 24"/>
                <a:gd name="T72" fmla="*/ 67 w 90"/>
                <a:gd name="T73" fmla="*/ 13 h 24"/>
                <a:gd name="T74" fmla="*/ 60 w 90"/>
                <a:gd name="T75" fmla="*/ 16 h 24"/>
                <a:gd name="T76" fmla="*/ 60 w 90"/>
                <a:gd name="T77" fmla="*/ 20 h 24"/>
                <a:gd name="T78" fmla="*/ 64 w 90"/>
                <a:gd name="T79" fmla="*/ 22 h 24"/>
                <a:gd name="T80" fmla="*/ 72 w 90"/>
                <a:gd name="T81" fmla="*/ 23 h 24"/>
                <a:gd name="T82" fmla="*/ 78 w 90"/>
                <a:gd name="T83" fmla="*/ 22 h 24"/>
                <a:gd name="T84" fmla="*/ 81 w 90"/>
                <a:gd name="T85" fmla="*/ 20 h 24"/>
                <a:gd name="T86" fmla="*/ 79 w 90"/>
                <a:gd name="T87" fmla="*/ 17 h 24"/>
                <a:gd name="T88" fmla="*/ 76 w 90"/>
                <a:gd name="T89" fmla="*/ 15 h 24"/>
                <a:gd name="T90" fmla="*/ 70 w 90"/>
                <a:gd name="T91" fmla="*/ 14 h 24"/>
                <a:gd name="T92" fmla="*/ 75 w 90"/>
                <a:gd name="T93" fmla="*/ 9 h 24"/>
                <a:gd name="T94" fmla="*/ 79 w 90"/>
                <a:gd name="T95" fmla="*/ 5 h 24"/>
                <a:gd name="T96" fmla="*/ 78 w 90"/>
                <a:gd name="T97" fmla="*/ 2 h 24"/>
                <a:gd name="T98" fmla="*/ 75 w 90"/>
                <a:gd name="T99" fmla="*/ 1 h 24"/>
                <a:gd name="T100" fmla="*/ 70 w 90"/>
                <a:gd name="T101" fmla="*/ 1 h 24"/>
                <a:gd name="T102" fmla="*/ 64 w 90"/>
                <a:gd name="T103" fmla="*/ 1 h 24"/>
                <a:gd name="T104" fmla="*/ 59 w 90"/>
                <a:gd name="T105" fmla="*/ 3 h 24"/>
                <a:gd name="T106" fmla="*/ 60 w 90"/>
                <a:gd name="T107" fmla="*/ 6 h 24"/>
                <a:gd name="T108" fmla="*/ 64 w 90"/>
                <a:gd name="T109" fmla="*/ 8 h 24"/>
                <a:gd name="T110" fmla="*/ 72 w 90"/>
                <a:gd name="T111" fmla="*/ 10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0"/>
                <a:gd name="T169" fmla="*/ 0 h 24"/>
                <a:gd name="T170" fmla="*/ 90 w 90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0" h="24">
                  <a:moveTo>
                    <a:pt x="16" y="22"/>
                  </a:moveTo>
                  <a:lnTo>
                    <a:pt x="3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1" y="0"/>
                  </a:lnTo>
                  <a:lnTo>
                    <a:pt x="22" y="22"/>
                  </a:lnTo>
                  <a:lnTo>
                    <a:pt x="16" y="22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4" y="15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6" y="7"/>
                  </a:lnTo>
                  <a:lnTo>
                    <a:pt x="84" y="7"/>
                  </a:lnTo>
                  <a:lnTo>
                    <a:pt x="84" y="8"/>
                  </a:lnTo>
                  <a:lnTo>
                    <a:pt x="83" y="8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79" y="9"/>
                  </a:lnTo>
                  <a:lnTo>
                    <a:pt x="78" y="10"/>
                  </a:lnTo>
                  <a:lnTo>
                    <a:pt x="76" y="10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3"/>
                  </a:lnTo>
                  <a:lnTo>
                    <a:pt x="81" y="13"/>
                  </a:lnTo>
                  <a:lnTo>
                    <a:pt x="83" y="14"/>
                  </a:lnTo>
                  <a:lnTo>
                    <a:pt x="84" y="14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9" y="20"/>
                  </a:lnTo>
                  <a:lnTo>
                    <a:pt x="89" y="21"/>
                  </a:lnTo>
                  <a:lnTo>
                    <a:pt x="87" y="21"/>
                  </a:lnTo>
                  <a:lnTo>
                    <a:pt x="87" y="22"/>
                  </a:lnTo>
                  <a:lnTo>
                    <a:pt x="84" y="22"/>
                  </a:lnTo>
                  <a:lnTo>
                    <a:pt x="83" y="23"/>
                  </a:lnTo>
                  <a:lnTo>
                    <a:pt x="81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0" y="23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1" y="18"/>
                  </a:lnTo>
                  <a:lnTo>
                    <a:pt x="67" y="13"/>
                  </a:lnTo>
                  <a:lnTo>
                    <a:pt x="64" y="14"/>
                  </a:lnTo>
                  <a:lnTo>
                    <a:pt x="60" y="15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5" y="23"/>
                  </a:lnTo>
                  <a:lnTo>
                    <a:pt x="68" y="23"/>
                  </a:lnTo>
                  <a:lnTo>
                    <a:pt x="72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8" y="22"/>
                  </a:lnTo>
                  <a:lnTo>
                    <a:pt x="79" y="22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6" y="15"/>
                  </a:lnTo>
                  <a:lnTo>
                    <a:pt x="75" y="15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7" y="13"/>
                  </a:lnTo>
                  <a:lnTo>
                    <a:pt x="72" y="10"/>
                  </a:lnTo>
                  <a:lnTo>
                    <a:pt x="75" y="9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9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7" y="8"/>
                  </a:lnTo>
                  <a:lnTo>
                    <a:pt x="68" y="9"/>
                  </a:lnTo>
                  <a:lnTo>
                    <a:pt x="72" y="10"/>
                  </a:lnTo>
                  <a:lnTo>
                    <a:pt x="16" y="2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4" name="Freeform 199"/>
            <p:cNvSpPr>
              <a:spLocks/>
            </p:cNvSpPr>
            <p:nvPr/>
          </p:nvSpPr>
          <p:spPr bwMode="auto">
            <a:xfrm>
              <a:off x="3378" y="2851"/>
              <a:ext cx="90" cy="25"/>
            </a:xfrm>
            <a:custGeom>
              <a:avLst/>
              <a:gdLst>
                <a:gd name="T0" fmla="*/ 35 w 90"/>
                <a:gd name="T1" fmla="*/ 0 h 25"/>
                <a:gd name="T2" fmla="*/ 45 w 90"/>
                <a:gd name="T3" fmla="*/ 16 h 25"/>
                <a:gd name="T4" fmla="*/ 35 w 90"/>
                <a:gd name="T5" fmla="*/ 18 h 25"/>
                <a:gd name="T6" fmla="*/ 27 w 90"/>
                <a:gd name="T7" fmla="*/ 24 h 25"/>
                <a:gd name="T8" fmla="*/ 0 w 90"/>
                <a:gd name="T9" fmla="*/ 18 h 25"/>
                <a:gd name="T10" fmla="*/ 32 w 90"/>
                <a:gd name="T11" fmla="*/ 0 h 25"/>
                <a:gd name="T12" fmla="*/ 3 w 90"/>
                <a:gd name="T13" fmla="*/ 16 h 25"/>
                <a:gd name="T14" fmla="*/ 27 w 90"/>
                <a:gd name="T15" fmla="*/ 3 h 25"/>
                <a:gd name="T16" fmla="*/ 81 w 90"/>
                <a:gd name="T17" fmla="*/ 16 h 25"/>
                <a:gd name="T18" fmla="*/ 81 w 90"/>
                <a:gd name="T19" fmla="*/ 14 h 25"/>
                <a:gd name="T20" fmla="*/ 78 w 90"/>
                <a:gd name="T21" fmla="*/ 14 h 25"/>
                <a:gd name="T22" fmla="*/ 75 w 90"/>
                <a:gd name="T23" fmla="*/ 11 h 25"/>
                <a:gd name="T24" fmla="*/ 70 w 90"/>
                <a:gd name="T25" fmla="*/ 11 h 25"/>
                <a:gd name="T26" fmla="*/ 65 w 90"/>
                <a:gd name="T27" fmla="*/ 10 h 25"/>
                <a:gd name="T28" fmla="*/ 60 w 90"/>
                <a:gd name="T29" fmla="*/ 10 h 25"/>
                <a:gd name="T30" fmla="*/ 54 w 90"/>
                <a:gd name="T31" fmla="*/ 10 h 25"/>
                <a:gd name="T32" fmla="*/ 52 w 90"/>
                <a:gd name="T33" fmla="*/ 9 h 25"/>
                <a:gd name="T34" fmla="*/ 84 w 90"/>
                <a:gd name="T35" fmla="*/ 1 h 25"/>
                <a:gd name="T36" fmla="*/ 87 w 90"/>
                <a:gd name="T37" fmla="*/ 1 h 25"/>
                <a:gd name="T38" fmla="*/ 89 w 90"/>
                <a:gd name="T39" fmla="*/ 0 h 25"/>
                <a:gd name="T40" fmla="*/ 86 w 90"/>
                <a:gd name="T41" fmla="*/ 3 h 25"/>
                <a:gd name="T42" fmla="*/ 64 w 90"/>
                <a:gd name="T43" fmla="*/ 3 h 25"/>
                <a:gd name="T44" fmla="*/ 64 w 90"/>
                <a:gd name="T45" fmla="*/ 7 h 25"/>
                <a:gd name="T46" fmla="*/ 68 w 90"/>
                <a:gd name="T47" fmla="*/ 8 h 25"/>
                <a:gd name="T48" fmla="*/ 75 w 90"/>
                <a:gd name="T49" fmla="*/ 8 h 25"/>
                <a:gd name="T50" fmla="*/ 79 w 90"/>
                <a:gd name="T51" fmla="*/ 9 h 25"/>
                <a:gd name="T52" fmla="*/ 83 w 90"/>
                <a:gd name="T53" fmla="*/ 10 h 25"/>
                <a:gd name="T54" fmla="*/ 86 w 90"/>
                <a:gd name="T55" fmla="*/ 11 h 25"/>
                <a:gd name="T56" fmla="*/ 87 w 90"/>
                <a:gd name="T57" fmla="*/ 14 h 25"/>
                <a:gd name="T58" fmla="*/ 89 w 90"/>
                <a:gd name="T59" fmla="*/ 16 h 25"/>
                <a:gd name="T60" fmla="*/ 89 w 90"/>
                <a:gd name="T61" fmla="*/ 18 h 25"/>
                <a:gd name="T62" fmla="*/ 86 w 90"/>
                <a:gd name="T63" fmla="*/ 19 h 25"/>
                <a:gd name="T64" fmla="*/ 83 w 90"/>
                <a:gd name="T65" fmla="*/ 22 h 25"/>
                <a:gd name="T66" fmla="*/ 78 w 90"/>
                <a:gd name="T67" fmla="*/ 23 h 25"/>
                <a:gd name="T68" fmla="*/ 73 w 90"/>
                <a:gd name="T69" fmla="*/ 24 h 25"/>
                <a:gd name="T70" fmla="*/ 67 w 90"/>
                <a:gd name="T71" fmla="*/ 24 h 25"/>
                <a:gd name="T72" fmla="*/ 60 w 90"/>
                <a:gd name="T73" fmla="*/ 24 h 25"/>
                <a:gd name="T74" fmla="*/ 57 w 90"/>
                <a:gd name="T75" fmla="*/ 24 h 25"/>
                <a:gd name="T76" fmla="*/ 52 w 90"/>
                <a:gd name="T77" fmla="*/ 24 h 25"/>
                <a:gd name="T78" fmla="*/ 51 w 90"/>
                <a:gd name="T79" fmla="*/ 23 h 25"/>
                <a:gd name="T80" fmla="*/ 52 w 90"/>
                <a:gd name="T81" fmla="*/ 22 h 25"/>
                <a:gd name="T82" fmla="*/ 56 w 90"/>
                <a:gd name="T83" fmla="*/ 22 h 25"/>
                <a:gd name="T84" fmla="*/ 59 w 90"/>
                <a:gd name="T85" fmla="*/ 22 h 25"/>
                <a:gd name="T86" fmla="*/ 62 w 90"/>
                <a:gd name="T87" fmla="*/ 22 h 25"/>
                <a:gd name="T88" fmla="*/ 64 w 90"/>
                <a:gd name="T89" fmla="*/ 23 h 25"/>
                <a:gd name="T90" fmla="*/ 65 w 90"/>
                <a:gd name="T91" fmla="*/ 24 h 25"/>
                <a:gd name="T92" fmla="*/ 68 w 90"/>
                <a:gd name="T93" fmla="*/ 24 h 25"/>
                <a:gd name="T94" fmla="*/ 75 w 90"/>
                <a:gd name="T95" fmla="*/ 23 h 25"/>
                <a:gd name="T96" fmla="*/ 78 w 90"/>
                <a:gd name="T97" fmla="*/ 22 h 25"/>
                <a:gd name="T98" fmla="*/ 81 w 90"/>
                <a:gd name="T99" fmla="*/ 19 h 25"/>
                <a:gd name="T100" fmla="*/ 81 w 90"/>
                <a:gd name="T101" fmla="*/ 17 h 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"/>
                <a:gd name="T154" fmla="*/ 0 h 25"/>
                <a:gd name="T155" fmla="*/ 90 w 90"/>
                <a:gd name="T156" fmla="*/ 25 h 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" h="25">
                  <a:moveTo>
                    <a:pt x="32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35" y="18"/>
                  </a:lnTo>
                  <a:lnTo>
                    <a:pt x="37" y="24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27" y="3"/>
                  </a:lnTo>
                  <a:lnTo>
                    <a:pt x="3" y="16"/>
                  </a:lnTo>
                  <a:lnTo>
                    <a:pt x="27" y="16"/>
                  </a:lnTo>
                  <a:lnTo>
                    <a:pt x="27" y="3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81" y="15"/>
                  </a:lnTo>
                  <a:lnTo>
                    <a:pt x="81" y="14"/>
                  </a:lnTo>
                  <a:lnTo>
                    <a:pt x="79" y="14"/>
                  </a:lnTo>
                  <a:lnTo>
                    <a:pt x="78" y="14"/>
                  </a:lnTo>
                  <a:lnTo>
                    <a:pt x="76" y="13"/>
                  </a:lnTo>
                  <a:lnTo>
                    <a:pt x="75" y="11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7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64" y="1"/>
                  </a:lnTo>
                  <a:lnTo>
                    <a:pt x="84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4" y="3"/>
                  </a:lnTo>
                  <a:lnTo>
                    <a:pt x="64" y="3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5" y="8"/>
                  </a:lnTo>
                  <a:lnTo>
                    <a:pt x="76" y="9"/>
                  </a:lnTo>
                  <a:lnTo>
                    <a:pt x="79" y="9"/>
                  </a:lnTo>
                  <a:lnTo>
                    <a:pt x="81" y="10"/>
                  </a:lnTo>
                  <a:lnTo>
                    <a:pt x="83" y="10"/>
                  </a:lnTo>
                  <a:lnTo>
                    <a:pt x="84" y="10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4" y="21"/>
                  </a:lnTo>
                  <a:lnTo>
                    <a:pt x="83" y="22"/>
                  </a:lnTo>
                  <a:lnTo>
                    <a:pt x="79" y="23"/>
                  </a:lnTo>
                  <a:lnTo>
                    <a:pt x="78" y="23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70" y="24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4"/>
                  </a:lnTo>
                  <a:lnTo>
                    <a:pt x="67" y="24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5" y="23"/>
                  </a:lnTo>
                  <a:lnTo>
                    <a:pt x="76" y="22"/>
                  </a:lnTo>
                  <a:lnTo>
                    <a:pt x="78" y="22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32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5" name="Freeform 200"/>
            <p:cNvSpPr>
              <a:spLocks/>
            </p:cNvSpPr>
            <p:nvPr/>
          </p:nvSpPr>
          <p:spPr bwMode="auto">
            <a:xfrm>
              <a:off x="2911" y="2367"/>
              <a:ext cx="91" cy="24"/>
            </a:xfrm>
            <a:custGeom>
              <a:avLst/>
              <a:gdLst>
                <a:gd name="T0" fmla="*/ 5 w 91"/>
                <a:gd name="T1" fmla="*/ 21 h 24"/>
                <a:gd name="T2" fmla="*/ 16 w 91"/>
                <a:gd name="T3" fmla="*/ 17 h 24"/>
                <a:gd name="T4" fmla="*/ 22 w 91"/>
                <a:gd name="T5" fmla="*/ 14 h 24"/>
                <a:gd name="T6" fmla="*/ 28 w 91"/>
                <a:gd name="T7" fmla="*/ 10 h 24"/>
                <a:gd name="T8" fmla="*/ 30 w 91"/>
                <a:gd name="T9" fmla="*/ 6 h 24"/>
                <a:gd name="T10" fmla="*/ 25 w 91"/>
                <a:gd name="T11" fmla="*/ 3 h 24"/>
                <a:gd name="T12" fmla="*/ 17 w 91"/>
                <a:gd name="T13" fmla="*/ 2 h 24"/>
                <a:gd name="T14" fmla="*/ 8 w 91"/>
                <a:gd name="T15" fmla="*/ 3 h 24"/>
                <a:gd name="T16" fmla="*/ 3 w 91"/>
                <a:gd name="T17" fmla="*/ 7 h 24"/>
                <a:gd name="T18" fmla="*/ 3 w 91"/>
                <a:gd name="T19" fmla="*/ 3 h 24"/>
                <a:gd name="T20" fmla="*/ 9 w 91"/>
                <a:gd name="T21" fmla="*/ 0 h 24"/>
                <a:gd name="T22" fmla="*/ 16 w 91"/>
                <a:gd name="T23" fmla="*/ 0 h 24"/>
                <a:gd name="T24" fmla="*/ 24 w 91"/>
                <a:gd name="T25" fmla="*/ 0 h 24"/>
                <a:gd name="T26" fmla="*/ 32 w 91"/>
                <a:gd name="T27" fmla="*/ 0 h 24"/>
                <a:gd name="T28" fmla="*/ 38 w 91"/>
                <a:gd name="T29" fmla="*/ 3 h 24"/>
                <a:gd name="T30" fmla="*/ 36 w 91"/>
                <a:gd name="T31" fmla="*/ 8 h 24"/>
                <a:gd name="T32" fmla="*/ 32 w 91"/>
                <a:gd name="T33" fmla="*/ 13 h 24"/>
                <a:gd name="T34" fmla="*/ 24 w 91"/>
                <a:gd name="T35" fmla="*/ 15 h 24"/>
                <a:gd name="T36" fmla="*/ 17 w 91"/>
                <a:gd name="T37" fmla="*/ 17 h 24"/>
                <a:gd name="T38" fmla="*/ 11 w 91"/>
                <a:gd name="T39" fmla="*/ 20 h 24"/>
                <a:gd name="T40" fmla="*/ 36 w 91"/>
                <a:gd name="T41" fmla="*/ 21 h 24"/>
                <a:gd name="T42" fmla="*/ 41 w 91"/>
                <a:gd name="T43" fmla="*/ 18 h 24"/>
                <a:gd name="T44" fmla="*/ 0 w 91"/>
                <a:gd name="T45" fmla="*/ 23 h 24"/>
                <a:gd name="T46" fmla="*/ 52 w 91"/>
                <a:gd name="T47" fmla="*/ 8 h 24"/>
                <a:gd name="T48" fmla="*/ 60 w 91"/>
                <a:gd name="T49" fmla="*/ 3 h 24"/>
                <a:gd name="T50" fmla="*/ 71 w 91"/>
                <a:gd name="T51" fmla="*/ 1 h 24"/>
                <a:gd name="T52" fmla="*/ 85 w 91"/>
                <a:gd name="T53" fmla="*/ 0 h 24"/>
                <a:gd name="T54" fmla="*/ 79 w 91"/>
                <a:gd name="T55" fmla="*/ 1 h 24"/>
                <a:gd name="T56" fmla="*/ 68 w 91"/>
                <a:gd name="T57" fmla="*/ 5 h 24"/>
                <a:gd name="T58" fmla="*/ 62 w 91"/>
                <a:gd name="T59" fmla="*/ 9 h 24"/>
                <a:gd name="T60" fmla="*/ 66 w 91"/>
                <a:gd name="T61" fmla="*/ 9 h 24"/>
                <a:gd name="T62" fmla="*/ 74 w 91"/>
                <a:gd name="T63" fmla="*/ 8 h 24"/>
                <a:gd name="T64" fmla="*/ 81 w 91"/>
                <a:gd name="T65" fmla="*/ 9 h 24"/>
                <a:gd name="T66" fmla="*/ 88 w 91"/>
                <a:gd name="T67" fmla="*/ 12 h 24"/>
                <a:gd name="T68" fmla="*/ 90 w 91"/>
                <a:gd name="T69" fmla="*/ 16 h 24"/>
                <a:gd name="T70" fmla="*/ 88 w 91"/>
                <a:gd name="T71" fmla="*/ 21 h 24"/>
                <a:gd name="T72" fmla="*/ 82 w 91"/>
                <a:gd name="T73" fmla="*/ 23 h 24"/>
                <a:gd name="T74" fmla="*/ 71 w 91"/>
                <a:gd name="T75" fmla="*/ 23 h 24"/>
                <a:gd name="T76" fmla="*/ 58 w 91"/>
                <a:gd name="T77" fmla="*/ 22 h 24"/>
                <a:gd name="T78" fmla="*/ 51 w 91"/>
                <a:gd name="T79" fmla="*/ 18 h 24"/>
                <a:gd name="T80" fmla="*/ 49 w 91"/>
                <a:gd name="T81" fmla="*/ 14 h 24"/>
                <a:gd name="T82" fmla="*/ 58 w 91"/>
                <a:gd name="T83" fmla="*/ 17 h 24"/>
                <a:gd name="T84" fmla="*/ 63 w 91"/>
                <a:gd name="T85" fmla="*/ 22 h 24"/>
                <a:gd name="T86" fmla="*/ 73 w 91"/>
                <a:gd name="T87" fmla="*/ 23 h 24"/>
                <a:gd name="T88" fmla="*/ 82 w 91"/>
                <a:gd name="T89" fmla="*/ 17 h 24"/>
                <a:gd name="T90" fmla="*/ 81 w 91"/>
                <a:gd name="T91" fmla="*/ 14 h 24"/>
                <a:gd name="T92" fmla="*/ 76 w 91"/>
                <a:gd name="T93" fmla="*/ 12 h 24"/>
                <a:gd name="T94" fmla="*/ 68 w 91"/>
                <a:gd name="T95" fmla="*/ 10 h 24"/>
                <a:gd name="T96" fmla="*/ 60 w 91"/>
                <a:gd name="T97" fmla="*/ 10 h 24"/>
                <a:gd name="T98" fmla="*/ 58 w 91"/>
                <a:gd name="T99" fmla="*/ 15 h 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"/>
                <a:gd name="T151" fmla="*/ 0 h 24"/>
                <a:gd name="T152" fmla="*/ 91 w 91"/>
                <a:gd name="T153" fmla="*/ 24 h 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" h="24">
                  <a:moveTo>
                    <a:pt x="0" y="23"/>
                  </a:move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7" y="12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8" y="7"/>
                  </a:lnTo>
                  <a:lnTo>
                    <a:pt x="36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3" y="12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39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8" y="5"/>
                  </a:lnTo>
                  <a:lnTo>
                    <a:pt x="60" y="3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79" y="1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69" y="3"/>
                  </a:lnTo>
                  <a:lnTo>
                    <a:pt x="68" y="5"/>
                  </a:lnTo>
                  <a:lnTo>
                    <a:pt x="65" y="6"/>
                  </a:lnTo>
                  <a:lnTo>
                    <a:pt x="63" y="7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5" y="10"/>
                  </a:lnTo>
                  <a:lnTo>
                    <a:pt x="87" y="10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7" y="21"/>
                  </a:lnTo>
                  <a:lnTo>
                    <a:pt x="87" y="22"/>
                  </a:lnTo>
                  <a:lnTo>
                    <a:pt x="84" y="22"/>
                  </a:lnTo>
                  <a:lnTo>
                    <a:pt x="82" y="23"/>
                  </a:lnTo>
                  <a:lnTo>
                    <a:pt x="81" y="23"/>
                  </a:lnTo>
                  <a:lnTo>
                    <a:pt x="77" y="23"/>
                  </a:lnTo>
                  <a:lnTo>
                    <a:pt x="74" y="23"/>
                  </a:lnTo>
                  <a:lnTo>
                    <a:pt x="71" y="23"/>
                  </a:lnTo>
                  <a:lnTo>
                    <a:pt x="68" y="23"/>
                  </a:lnTo>
                  <a:lnTo>
                    <a:pt x="65" y="23"/>
                  </a:lnTo>
                  <a:lnTo>
                    <a:pt x="62" y="23"/>
                  </a:lnTo>
                  <a:lnTo>
                    <a:pt x="58" y="22"/>
                  </a:lnTo>
                  <a:lnTo>
                    <a:pt x="57" y="22"/>
                  </a:lnTo>
                  <a:lnTo>
                    <a:pt x="54" y="21"/>
                  </a:lnTo>
                  <a:lnTo>
                    <a:pt x="52" y="20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58" y="16"/>
                  </a:lnTo>
                  <a:lnTo>
                    <a:pt x="58" y="17"/>
                  </a:lnTo>
                  <a:lnTo>
                    <a:pt x="60" y="18"/>
                  </a:lnTo>
                  <a:lnTo>
                    <a:pt x="60" y="20"/>
                  </a:lnTo>
                  <a:lnTo>
                    <a:pt x="62" y="21"/>
                  </a:lnTo>
                  <a:lnTo>
                    <a:pt x="63" y="22"/>
                  </a:lnTo>
                  <a:lnTo>
                    <a:pt x="65" y="22"/>
                  </a:lnTo>
                  <a:lnTo>
                    <a:pt x="68" y="23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1" y="20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1" y="15"/>
                  </a:lnTo>
                  <a:lnTo>
                    <a:pt x="81" y="14"/>
                  </a:lnTo>
                  <a:lnTo>
                    <a:pt x="79" y="14"/>
                  </a:lnTo>
                  <a:lnTo>
                    <a:pt x="79" y="13"/>
                  </a:lnTo>
                  <a:lnTo>
                    <a:pt x="77" y="12"/>
                  </a:lnTo>
                  <a:lnTo>
                    <a:pt x="76" y="12"/>
                  </a:lnTo>
                  <a:lnTo>
                    <a:pt x="74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5" y="10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0" y="2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6" name="Freeform 201"/>
            <p:cNvSpPr>
              <a:spLocks/>
            </p:cNvSpPr>
            <p:nvPr/>
          </p:nvSpPr>
          <p:spPr bwMode="auto">
            <a:xfrm>
              <a:off x="2909" y="2851"/>
              <a:ext cx="93" cy="25"/>
            </a:xfrm>
            <a:custGeom>
              <a:avLst/>
              <a:gdLst>
                <a:gd name="T0" fmla="*/ 32 w 93"/>
                <a:gd name="T1" fmla="*/ 0 h 25"/>
                <a:gd name="T2" fmla="*/ 35 w 93"/>
                <a:gd name="T3" fmla="*/ 0 h 25"/>
                <a:gd name="T4" fmla="*/ 35 w 93"/>
                <a:gd name="T5" fmla="*/ 16 h 25"/>
                <a:gd name="T6" fmla="*/ 44 w 93"/>
                <a:gd name="T7" fmla="*/ 17 h 25"/>
                <a:gd name="T8" fmla="*/ 44 w 93"/>
                <a:gd name="T9" fmla="*/ 19 h 25"/>
                <a:gd name="T10" fmla="*/ 35 w 93"/>
                <a:gd name="T11" fmla="*/ 18 h 25"/>
                <a:gd name="T12" fmla="*/ 36 w 93"/>
                <a:gd name="T13" fmla="*/ 24 h 25"/>
                <a:gd name="T14" fmla="*/ 27 w 93"/>
                <a:gd name="T15" fmla="*/ 24 h 25"/>
                <a:gd name="T16" fmla="*/ 27 w 93"/>
                <a:gd name="T17" fmla="*/ 18 h 25"/>
                <a:gd name="T18" fmla="*/ 0 w 93"/>
                <a:gd name="T19" fmla="*/ 18 h 25"/>
                <a:gd name="T20" fmla="*/ 0 w 93"/>
                <a:gd name="T21" fmla="*/ 16 h 25"/>
                <a:gd name="T22" fmla="*/ 32 w 93"/>
                <a:gd name="T23" fmla="*/ 0 h 25"/>
                <a:gd name="T24" fmla="*/ 27 w 93"/>
                <a:gd name="T25" fmla="*/ 5 h 25"/>
                <a:gd name="T26" fmla="*/ 3 w 93"/>
                <a:gd name="T27" fmla="*/ 16 h 25"/>
                <a:gd name="T28" fmla="*/ 27 w 93"/>
                <a:gd name="T29" fmla="*/ 16 h 25"/>
                <a:gd name="T30" fmla="*/ 27 w 93"/>
                <a:gd name="T31" fmla="*/ 5 h 25"/>
                <a:gd name="T32" fmla="*/ 78 w 93"/>
                <a:gd name="T33" fmla="*/ 1 h 25"/>
                <a:gd name="T34" fmla="*/ 84 w 93"/>
                <a:gd name="T35" fmla="*/ 1 h 25"/>
                <a:gd name="T36" fmla="*/ 84 w 93"/>
                <a:gd name="T37" fmla="*/ 17 h 25"/>
                <a:gd name="T38" fmla="*/ 92 w 93"/>
                <a:gd name="T39" fmla="*/ 17 h 25"/>
                <a:gd name="T40" fmla="*/ 92 w 93"/>
                <a:gd name="T41" fmla="*/ 19 h 25"/>
                <a:gd name="T42" fmla="*/ 84 w 93"/>
                <a:gd name="T43" fmla="*/ 19 h 25"/>
                <a:gd name="T44" fmla="*/ 84 w 93"/>
                <a:gd name="T45" fmla="*/ 24 h 25"/>
                <a:gd name="T46" fmla="*/ 76 w 93"/>
                <a:gd name="T47" fmla="*/ 24 h 25"/>
                <a:gd name="T48" fmla="*/ 75 w 93"/>
                <a:gd name="T49" fmla="*/ 19 h 25"/>
                <a:gd name="T50" fmla="*/ 49 w 93"/>
                <a:gd name="T51" fmla="*/ 19 h 25"/>
                <a:gd name="T52" fmla="*/ 49 w 93"/>
                <a:gd name="T53" fmla="*/ 17 h 25"/>
                <a:gd name="T54" fmla="*/ 78 w 93"/>
                <a:gd name="T55" fmla="*/ 1 h 25"/>
                <a:gd name="T56" fmla="*/ 75 w 93"/>
                <a:gd name="T57" fmla="*/ 5 h 25"/>
                <a:gd name="T58" fmla="*/ 52 w 93"/>
                <a:gd name="T59" fmla="*/ 17 h 25"/>
                <a:gd name="T60" fmla="*/ 75 w 93"/>
                <a:gd name="T61" fmla="*/ 17 h 25"/>
                <a:gd name="T62" fmla="*/ 75 w 93"/>
                <a:gd name="T63" fmla="*/ 5 h 25"/>
                <a:gd name="T64" fmla="*/ 32 w 93"/>
                <a:gd name="T65" fmla="*/ 0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25"/>
                <a:gd name="T101" fmla="*/ 93 w 93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25">
                  <a:moveTo>
                    <a:pt x="32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35" y="18"/>
                  </a:lnTo>
                  <a:lnTo>
                    <a:pt x="36" y="24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27" y="5"/>
                  </a:lnTo>
                  <a:lnTo>
                    <a:pt x="3" y="16"/>
                  </a:lnTo>
                  <a:lnTo>
                    <a:pt x="27" y="16"/>
                  </a:lnTo>
                  <a:lnTo>
                    <a:pt x="27" y="5"/>
                  </a:lnTo>
                  <a:lnTo>
                    <a:pt x="78" y="1"/>
                  </a:lnTo>
                  <a:lnTo>
                    <a:pt x="84" y="1"/>
                  </a:lnTo>
                  <a:lnTo>
                    <a:pt x="84" y="17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84" y="19"/>
                  </a:lnTo>
                  <a:lnTo>
                    <a:pt x="84" y="24"/>
                  </a:lnTo>
                  <a:lnTo>
                    <a:pt x="76" y="24"/>
                  </a:lnTo>
                  <a:lnTo>
                    <a:pt x="75" y="19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78" y="1"/>
                  </a:lnTo>
                  <a:lnTo>
                    <a:pt x="75" y="5"/>
                  </a:lnTo>
                  <a:lnTo>
                    <a:pt x="52" y="17"/>
                  </a:lnTo>
                  <a:lnTo>
                    <a:pt x="75" y="17"/>
                  </a:lnTo>
                  <a:lnTo>
                    <a:pt x="75" y="5"/>
                  </a:lnTo>
                  <a:lnTo>
                    <a:pt x="32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7" name="Freeform 202"/>
            <p:cNvSpPr>
              <a:spLocks/>
            </p:cNvSpPr>
            <p:nvPr/>
          </p:nvSpPr>
          <p:spPr bwMode="auto">
            <a:xfrm>
              <a:off x="2911" y="3290"/>
              <a:ext cx="91" cy="26"/>
            </a:xfrm>
            <a:custGeom>
              <a:avLst/>
              <a:gdLst>
                <a:gd name="T0" fmla="*/ 11 w 91"/>
                <a:gd name="T1" fmla="*/ 2 h 26"/>
                <a:gd name="T2" fmla="*/ 6 w 91"/>
                <a:gd name="T3" fmla="*/ 2 h 26"/>
                <a:gd name="T4" fmla="*/ 5 w 91"/>
                <a:gd name="T5" fmla="*/ 5 h 26"/>
                <a:gd name="T6" fmla="*/ 2 w 91"/>
                <a:gd name="T7" fmla="*/ 6 h 26"/>
                <a:gd name="T8" fmla="*/ 2 w 91"/>
                <a:gd name="T9" fmla="*/ 4 h 26"/>
                <a:gd name="T10" fmla="*/ 3 w 91"/>
                <a:gd name="T11" fmla="*/ 1 h 26"/>
                <a:gd name="T12" fmla="*/ 41 w 91"/>
                <a:gd name="T13" fmla="*/ 1 h 26"/>
                <a:gd name="T14" fmla="*/ 47 w 91"/>
                <a:gd name="T15" fmla="*/ 12 h 26"/>
                <a:gd name="T16" fmla="*/ 51 w 91"/>
                <a:gd name="T17" fmla="*/ 8 h 26"/>
                <a:gd name="T18" fmla="*/ 57 w 91"/>
                <a:gd name="T19" fmla="*/ 6 h 26"/>
                <a:gd name="T20" fmla="*/ 65 w 91"/>
                <a:gd name="T21" fmla="*/ 2 h 26"/>
                <a:gd name="T22" fmla="*/ 74 w 91"/>
                <a:gd name="T23" fmla="*/ 1 h 26"/>
                <a:gd name="T24" fmla="*/ 85 w 91"/>
                <a:gd name="T25" fmla="*/ 0 h 26"/>
                <a:gd name="T26" fmla="*/ 85 w 91"/>
                <a:gd name="T27" fmla="*/ 1 h 26"/>
                <a:gd name="T28" fmla="*/ 76 w 91"/>
                <a:gd name="T29" fmla="*/ 2 h 26"/>
                <a:gd name="T30" fmla="*/ 66 w 91"/>
                <a:gd name="T31" fmla="*/ 6 h 26"/>
                <a:gd name="T32" fmla="*/ 62 w 91"/>
                <a:gd name="T33" fmla="*/ 8 h 26"/>
                <a:gd name="T34" fmla="*/ 62 w 91"/>
                <a:gd name="T35" fmla="*/ 11 h 26"/>
                <a:gd name="T36" fmla="*/ 66 w 91"/>
                <a:gd name="T37" fmla="*/ 10 h 26"/>
                <a:gd name="T38" fmla="*/ 71 w 91"/>
                <a:gd name="T39" fmla="*/ 10 h 26"/>
                <a:gd name="T40" fmla="*/ 76 w 91"/>
                <a:gd name="T41" fmla="*/ 10 h 26"/>
                <a:gd name="T42" fmla="*/ 81 w 91"/>
                <a:gd name="T43" fmla="*/ 11 h 26"/>
                <a:gd name="T44" fmla="*/ 85 w 91"/>
                <a:gd name="T45" fmla="*/ 12 h 26"/>
                <a:gd name="T46" fmla="*/ 88 w 91"/>
                <a:gd name="T47" fmla="*/ 14 h 26"/>
                <a:gd name="T48" fmla="*/ 90 w 91"/>
                <a:gd name="T49" fmla="*/ 17 h 26"/>
                <a:gd name="T50" fmla="*/ 88 w 91"/>
                <a:gd name="T51" fmla="*/ 20 h 26"/>
                <a:gd name="T52" fmla="*/ 85 w 91"/>
                <a:gd name="T53" fmla="*/ 23 h 26"/>
                <a:gd name="T54" fmla="*/ 79 w 91"/>
                <a:gd name="T55" fmla="*/ 25 h 26"/>
                <a:gd name="T56" fmla="*/ 71 w 91"/>
                <a:gd name="T57" fmla="*/ 25 h 26"/>
                <a:gd name="T58" fmla="*/ 60 w 91"/>
                <a:gd name="T59" fmla="*/ 24 h 26"/>
                <a:gd name="T60" fmla="*/ 52 w 91"/>
                <a:gd name="T61" fmla="*/ 21 h 26"/>
                <a:gd name="T62" fmla="*/ 49 w 91"/>
                <a:gd name="T63" fmla="*/ 18 h 26"/>
                <a:gd name="T64" fmla="*/ 47 w 91"/>
                <a:gd name="T65" fmla="*/ 14 h 26"/>
                <a:gd name="T66" fmla="*/ 58 w 91"/>
                <a:gd name="T67" fmla="*/ 17 h 26"/>
                <a:gd name="T68" fmla="*/ 60 w 91"/>
                <a:gd name="T69" fmla="*/ 20 h 26"/>
                <a:gd name="T70" fmla="*/ 65 w 91"/>
                <a:gd name="T71" fmla="*/ 24 h 26"/>
                <a:gd name="T72" fmla="*/ 73 w 91"/>
                <a:gd name="T73" fmla="*/ 25 h 26"/>
                <a:gd name="T74" fmla="*/ 81 w 91"/>
                <a:gd name="T75" fmla="*/ 21 h 26"/>
                <a:gd name="T76" fmla="*/ 81 w 91"/>
                <a:gd name="T77" fmla="*/ 17 h 26"/>
                <a:gd name="T78" fmla="*/ 77 w 91"/>
                <a:gd name="T79" fmla="*/ 14 h 26"/>
                <a:gd name="T80" fmla="*/ 74 w 91"/>
                <a:gd name="T81" fmla="*/ 12 h 26"/>
                <a:gd name="T82" fmla="*/ 68 w 91"/>
                <a:gd name="T83" fmla="*/ 12 h 26"/>
                <a:gd name="T84" fmla="*/ 62 w 91"/>
                <a:gd name="T85" fmla="*/ 12 h 26"/>
                <a:gd name="T86" fmla="*/ 58 w 91"/>
                <a:gd name="T87" fmla="*/ 14 h 26"/>
                <a:gd name="T88" fmla="*/ 14 w 91"/>
                <a:gd name="T89" fmla="*/ 24 h 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1"/>
                <a:gd name="T136" fmla="*/ 0 h 26"/>
                <a:gd name="T137" fmla="*/ 91 w 91"/>
                <a:gd name="T138" fmla="*/ 26 h 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1" h="26">
                  <a:moveTo>
                    <a:pt x="14" y="24"/>
                  </a:moveTo>
                  <a:lnTo>
                    <a:pt x="33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21" y="24"/>
                  </a:lnTo>
                  <a:lnTo>
                    <a:pt x="14" y="24"/>
                  </a:lnTo>
                  <a:lnTo>
                    <a:pt x="47" y="12"/>
                  </a:lnTo>
                  <a:lnTo>
                    <a:pt x="49" y="11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60" y="5"/>
                  </a:lnTo>
                  <a:lnTo>
                    <a:pt x="62" y="4"/>
                  </a:lnTo>
                  <a:lnTo>
                    <a:pt x="65" y="2"/>
                  </a:lnTo>
                  <a:lnTo>
                    <a:pt x="68" y="2"/>
                  </a:lnTo>
                  <a:lnTo>
                    <a:pt x="71" y="1"/>
                  </a:lnTo>
                  <a:lnTo>
                    <a:pt x="74" y="1"/>
                  </a:lnTo>
                  <a:lnTo>
                    <a:pt x="77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2"/>
                  </a:lnTo>
                  <a:lnTo>
                    <a:pt x="76" y="2"/>
                  </a:lnTo>
                  <a:lnTo>
                    <a:pt x="73" y="4"/>
                  </a:lnTo>
                  <a:lnTo>
                    <a:pt x="69" y="5"/>
                  </a:lnTo>
                  <a:lnTo>
                    <a:pt x="66" y="6"/>
                  </a:lnTo>
                  <a:lnTo>
                    <a:pt x="65" y="6"/>
                  </a:lnTo>
                  <a:lnTo>
                    <a:pt x="63" y="7"/>
                  </a:lnTo>
                  <a:lnTo>
                    <a:pt x="62" y="8"/>
                  </a:lnTo>
                  <a:lnTo>
                    <a:pt x="60" y="10"/>
                  </a:lnTo>
                  <a:lnTo>
                    <a:pt x="58" y="11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9" y="10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4" y="11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7" y="21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2" y="24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4" y="25"/>
                  </a:lnTo>
                  <a:lnTo>
                    <a:pt x="71" y="25"/>
                  </a:lnTo>
                  <a:lnTo>
                    <a:pt x="66" y="25"/>
                  </a:lnTo>
                  <a:lnTo>
                    <a:pt x="63" y="24"/>
                  </a:lnTo>
                  <a:lnTo>
                    <a:pt x="60" y="24"/>
                  </a:lnTo>
                  <a:lnTo>
                    <a:pt x="58" y="23"/>
                  </a:lnTo>
                  <a:lnTo>
                    <a:pt x="55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1" y="19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58" y="17"/>
                  </a:lnTo>
                  <a:lnTo>
                    <a:pt x="58" y="18"/>
                  </a:lnTo>
                  <a:lnTo>
                    <a:pt x="58" y="19"/>
                  </a:lnTo>
                  <a:lnTo>
                    <a:pt x="60" y="20"/>
                  </a:lnTo>
                  <a:lnTo>
                    <a:pt x="62" y="23"/>
                  </a:lnTo>
                  <a:lnTo>
                    <a:pt x="63" y="23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6" y="24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19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3"/>
                  </a:lnTo>
                  <a:lnTo>
                    <a:pt x="76" y="12"/>
                  </a:lnTo>
                  <a:lnTo>
                    <a:pt x="74" y="12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68" y="12"/>
                  </a:lnTo>
                  <a:lnTo>
                    <a:pt x="65" y="12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14" y="2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8" name="Freeform 203"/>
            <p:cNvSpPr>
              <a:spLocks/>
            </p:cNvSpPr>
            <p:nvPr/>
          </p:nvSpPr>
          <p:spPr bwMode="auto">
            <a:xfrm>
              <a:off x="3378" y="3290"/>
              <a:ext cx="93" cy="24"/>
            </a:xfrm>
            <a:custGeom>
              <a:avLst/>
              <a:gdLst>
                <a:gd name="T0" fmla="*/ 16 w 93"/>
                <a:gd name="T1" fmla="*/ 22 h 24"/>
                <a:gd name="T2" fmla="*/ 36 w 93"/>
                <a:gd name="T3" fmla="*/ 2 h 24"/>
                <a:gd name="T4" fmla="*/ 13 w 93"/>
                <a:gd name="T5" fmla="*/ 2 h 24"/>
                <a:gd name="T6" fmla="*/ 11 w 93"/>
                <a:gd name="T7" fmla="*/ 2 h 24"/>
                <a:gd name="T8" fmla="*/ 10 w 93"/>
                <a:gd name="T9" fmla="*/ 2 h 24"/>
                <a:gd name="T10" fmla="*/ 8 w 93"/>
                <a:gd name="T11" fmla="*/ 2 h 24"/>
                <a:gd name="T12" fmla="*/ 6 w 93"/>
                <a:gd name="T13" fmla="*/ 2 h 24"/>
                <a:gd name="T14" fmla="*/ 6 w 93"/>
                <a:gd name="T15" fmla="*/ 3 h 24"/>
                <a:gd name="T16" fmla="*/ 5 w 93"/>
                <a:gd name="T17" fmla="*/ 3 h 24"/>
                <a:gd name="T18" fmla="*/ 3 w 93"/>
                <a:gd name="T19" fmla="*/ 3 h 24"/>
                <a:gd name="T20" fmla="*/ 3 w 93"/>
                <a:gd name="T21" fmla="*/ 5 h 24"/>
                <a:gd name="T22" fmla="*/ 3 w 93"/>
                <a:gd name="T23" fmla="*/ 6 h 24"/>
                <a:gd name="T24" fmla="*/ 0 w 93"/>
                <a:gd name="T25" fmla="*/ 5 h 24"/>
                <a:gd name="T26" fmla="*/ 2 w 93"/>
                <a:gd name="T27" fmla="*/ 5 h 24"/>
                <a:gd name="T28" fmla="*/ 2 w 93"/>
                <a:gd name="T29" fmla="*/ 3 h 24"/>
                <a:gd name="T30" fmla="*/ 3 w 93"/>
                <a:gd name="T31" fmla="*/ 3 h 24"/>
                <a:gd name="T32" fmla="*/ 3 w 93"/>
                <a:gd name="T33" fmla="*/ 2 h 24"/>
                <a:gd name="T34" fmla="*/ 3 w 93"/>
                <a:gd name="T35" fmla="*/ 1 h 24"/>
                <a:gd name="T36" fmla="*/ 5 w 93"/>
                <a:gd name="T37" fmla="*/ 1 h 24"/>
                <a:gd name="T38" fmla="*/ 5 w 93"/>
                <a:gd name="T39" fmla="*/ 0 h 24"/>
                <a:gd name="T40" fmla="*/ 6 w 93"/>
                <a:gd name="T41" fmla="*/ 0 h 24"/>
                <a:gd name="T42" fmla="*/ 44 w 93"/>
                <a:gd name="T43" fmla="*/ 0 h 24"/>
                <a:gd name="T44" fmla="*/ 23 w 93"/>
                <a:gd name="T45" fmla="*/ 22 h 24"/>
                <a:gd name="T46" fmla="*/ 16 w 93"/>
                <a:gd name="T47" fmla="*/ 22 h 24"/>
                <a:gd name="T48" fmla="*/ 65 w 93"/>
                <a:gd name="T49" fmla="*/ 23 h 24"/>
                <a:gd name="T50" fmla="*/ 84 w 93"/>
                <a:gd name="T51" fmla="*/ 3 h 24"/>
                <a:gd name="T52" fmla="*/ 61 w 93"/>
                <a:gd name="T53" fmla="*/ 2 h 24"/>
                <a:gd name="T54" fmla="*/ 60 w 93"/>
                <a:gd name="T55" fmla="*/ 2 h 24"/>
                <a:gd name="T56" fmla="*/ 58 w 93"/>
                <a:gd name="T57" fmla="*/ 2 h 24"/>
                <a:gd name="T58" fmla="*/ 58 w 93"/>
                <a:gd name="T59" fmla="*/ 3 h 24"/>
                <a:gd name="T60" fmla="*/ 56 w 93"/>
                <a:gd name="T61" fmla="*/ 3 h 24"/>
                <a:gd name="T62" fmla="*/ 55 w 93"/>
                <a:gd name="T63" fmla="*/ 3 h 24"/>
                <a:gd name="T64" fmla="*/ 53 w 93"/>
                <a:gd name="T65" fmla="*/ 5 h 24"/>
                <a:gd name="T66" fmla="*/ 52 w 93"/>
                <a:gd name="T67" fmla="*/ 5 h 24"/>
                <a:gd name="T68" fmla="*/ 52 w 93"/>
                <a:gd name="T69" fmla="*/ 6 h 24"/>
                <a:gd name="T70" fmla="*/ 50 w 93"/>
                <a:gd name="T71" fmla="*/ 6 h 24"/>
                <a:gd name="T72" fmla="*/ 50 w 93"/>
                <a:gd name="T73" fmla="*/ 5 h 24"/>
                <a:gd name="T74" fmla="*/ 52 w 93"/>
                <a:gd name="T75" fmla="*/ 3 h 24"/>
                <a:gd name="T76" fmla="*/ 52 w 93"/>
                <a:gd name="T77" fmla="*/ 2 h 24"/>
                <a:gd name="T78" fmla="*/ 53 w 93"/>
                <a:gd name="T79" fmla="*/ 2 h 24"/>
                <a:gd name="T80" fmla="*/ 53 w 93"/>
                <a:gd name="T81" fmla="*/ 1 h 24"/>
                <a:gd name="T82" fmla="*/ 53 w 93"/>
                <a:gd name="T83" fmla="*/ 0 h 24"/>
                <a:gd name="T84" fmla="*/ 55 w 93"/>
                <a:gd name="T85" fmla="*/ 0 h 24"/>
                <a:gd name="T86" fmla="*/ 92 w 93"/>
                <a:gd name="T87" fmla="*/ 0 h 24"/>
                <a:gd name="T88" fmla="*/ 92 w 93"/>
                <a:gd name="T89" fmla="*/ 1 h 24"/>
                <a:gd name="T90" fmla="*/ 73 w 93"/>
                <a:gd name="T91" fmla="*/ 23 h 24"/>
                <a:gd name="T92" fmla="*/ 65 w 93"/>
                <a:gd name="T93" fmla="*/ 23 h 24"/>
                <a:gd name="T94" fmla="*/ 16 w 93"/>
                <a:gd name="T95" fmla="*/ 22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"/>
                <a:gd name="T145" fmla="*/ 0 h 24"/>
                <a:gd name="T146" fmla="*/ 93 w 93"/>
                <a:gd name="T147" fmla="*/ 24 h 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" h="24">
                  <a:moveTo>
                    <a:pt x="16" y="22"/>
                  </a:moveTo>
                  <a:lnTo>
                    <a:pt x="36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44" y="0"/>
                  </a:lnTo>
                  <a:lnTo>
                    <a:pt x="23" y="22"/>
                  </a:lnTo>
                  <a:lnTo>
                    <a:pt x="16" y="22"/>
                  </a:lnTo>
                  <a:lnTo>
                    <a:pt x="65" y="23"/>
                  </a:lnTo>
                  <a:lnTo>
                    <a:pt x="84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73" y="23"/>
                  </a:lnTo>
                  <a:lnTo>
                    <a:pt x="65" y="23"/>
                  </a:lnTo>
                  <a:lnTo>
                    <a:pt x="16" y="2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9" name="Freeform 204"/>
            <p:cNvSpPr>
              <a:spLocks/>
            </p:cNvSpPr>
            <p:nvPr/>
          </p:nvSpPr>
          <p:spPr bwMode="auto">
            <a:xfrm>
              <a:off x="2422" y="2367"/>
              <a:ext cx="87" cy="24"/>
            </a:xfrm>
            <a:custGeom>
              <a:avLst/>
              <a:gdLst>
                <a:gd name="T0" fmla="*/ 0 w 87"/>
                <a:gd name="T1" fmla="*/ 16 h 24"/>
                <a:gd name="T2" fmla="*/ 3 w 87"/>
                <a:gd name="T3" fmla="*/ 15 h 24"/>
                <a:gd name="T4" fmla="*/ 6 w 87"/>
                <a:gd name="T5" fmla="*/ 14 h 24"/>
                <a:gd name="T6" fmla="*/ 13 w 87"/>
                <a:gd name="T7" fmla="*/ 12 h 24"/>
                <a:gd name="T8" fmla="*/ 9 w 87"/>
                <a:gd name="T9" fmla="*/ 10 h 24"/>
                <a:gd name="T10" fmla="*/ 6 w 87"/>
                <a:gd name="T11" fmla="*/ 9 h 24"/>
                <a:gd name="T12" fmla="*/ 3 w 87"/>
                <a:gd name="T13" fmla="*/ 8 h 24"/>
                <a:gd name="T14" fmla="*/ 0 w 87"/>
                <a:gd name="T15" fmla="*/ 7 h 24"/>
                <a:gd name="T16" fmla="*/ 2 w 87"/>
                <a:gd name="T17" fmla="*/ 3 h 24"/>
                <a:gd name="T18" fmla="*/ 3 w 87"/>
                <a:gd name="T19" fmla="*/ 1 h 24"/>
                <a:gd name="T20" fmla="*/ 8 w 87"/>
                <a:gd name="T21" fmla="*/ 0 h 24"/>
                <a:gd name="T22" fmla="*/ 13 w 87"/>
                <a:gd name="T23" fmla="*/ 0 h 24"/>
                <a:gd name="T24" fmla="*/ 17 w 87"/>
                <a:gd name="T25" fmla="*/ 0 h 24"/>
                <a:gd name="T26" fmla="*/ 25 w 87"/>
                <a:gd name="T27" fmla="*/ 0 h 24"/>
                <a:gd name="T28" fmla="*/ 30 w 87"/>
                <a:gd name="T29" fmla="*/ 0 h 24"/>
                <a:gd name="T30" fmla="*/ 34 w 87"/>
                <a:gd name="T31" fmla="*/ 3 h 24"/>
                <a:gd name="T32" fmla="*/ 33 w 87"/>
                <a:gd name="T33" fmla="*/ 7 h 24"/>
                <a:gd name="T34" fmla="*/ 28 w 87"/>
                <a:gd name="T35" fmla="*/ 8 h 24"/>
                <a:gd name="T36" fmla="*/ 23 w 87"/>
                <a:gd name="T37" fmla="*/ 10 h 24"/>
                <a:gd name="T38" fmla="*/ 25 w 87"/>
                <a:gd name="T39" fmla="*/ 10 h 24"/>
                <a:gd name="T40" fmla="*/ 30 w 87"/>
                <a:gd name="T41" fmla="*/ 13 h 24"/>
                <a:gd name="T42" fmla="*/ 34 w 87"/>
                <a:gd name="T43" fmla="*/ 15 h 24"/>
                <a:gd name="T44" fmla="*/ 36 w 87"/>
                <a:gd name="T45" fmla="*/ 20 h 24"/>
                <a:gd name="T46" fmla="*/ 31 w 87"/>
                <a:gd name="T47" fmla="*/ 22 h 24"/>
                <a:gd name="T48" fmla="*/ 27 w 87"/>
                <a:gd name="T49" fmla="*/ 23 h 24"/>
                <a:gd name="T50" fmla="*/ 19 w 87"/>
                <a:gd name="T51" fmla="*/ 23 h 24"/>
                <a:gd name="T52" fmla="*/ 9 w 87"/>
                <a:gd name="T53" fmla="*/ 23 h 24"/>
                <a:gd name="T54" fmla="*/ 2 w 87"/>
                <a:gd name="T55" fmla="*/ 21 h 24"/>
                <a:gd name="T56" fmla="*/ 14 w 87"/>
                <a:gd name="T57" fmla="*/ 13 h 24"/>
                <a:gd name="T58" fmla="*/ 8 w 87"/>
                <a:gd name="T59" fmla="*/ 16 h 24"/>
                <a:gd name="T60" fmla="*/ 8 w 87"/>
                <a:gd name="T61" fmla="*/ 20 h 24"/>
                <a:gd name="T62" fmla="*/ 13 w 87"/>
                <a:gd name="T63" fmla="*/ 22 h 24"/>
                <a:gd name="T64" fmla="*/ 19 w 87"/>
                <a:gd name="T65" fmla="*/ 23 h 24"/>
                <a:gd name="T66" fmla="*/ 25 w 87"/>
                <a:gd name="T67" fmla="*/ 22 h 24"/>
                <a:gd name="T68" fmla="*/ 30 w 87"/>
                <a:gd name="T69" fmla="*/ 20 h 24"/>
                <a:gd name="T70" fmla="*/ 28 w 87"/>
                <a:gd name="T71" fmla="*/ 17 h 24"/>
                <a:gd name="T72" fmla="*/ 25 w 87"/>
                <a:gd name="T73" fmla="*/ 15 h 24"/>
                <a:gd name="T74" fmla="*/ 17 w 87"/>
                <a:gd name="T75" fmla="*/ 13 h 24"/>
                <a:gd name="T76" fmla="*/ 23 w 87"/>
                <a:gd name="T77" fmla="*/ 8 h 24"/>
                <a:gd name="T78" fmla="*/ 28 w 87"/>
                <a:gd name="T79" fmla="*/ 3 h 24"/>
                <a:gd name="T80" fmla="*/ 25 w 87"/>
                <a:gd name="T81" fmla="*/ 1 h 24"/>
                <a:gd name="T82" fmla="*/ 20 w 87"/>
                <a:gd name="T83" fmla="*/ 0 h 24"/>
                <a:gd name="T84" fmla="*/ 16 w 87"/>
                <a:gd name="T85" fmla="*/ 0 h 24"/>
                <a:gd name="T86" fmla="*/ 11 w 87"/>
                <a:gd name="T87" fmla="*/ 1 h 24"/>
                <a:gd name="T88" fmla="*/ 8 w 87"/>
                <a:gd name="T89" fmla="*/ 3 h 24"/>
                <a:gd name="T90" fmla="*/ 9 w 87"/>
                <a:gd name="T91" fmla="*/ 6 h 24"/>
                <a:gd name="T92" fmla="*/ 16 w 87"/>
                <a:gd name="T93" fmla="*/ 8 h 24"/>
                <a:gd name="T94" fmla="*/ 59 w 87"/>
                <a:gd name="T95" fmla="*/ 23 h 24"/>
                <a:gd name="T96" fmla="*/ 55 w 87"/>
                <a:gd name="T97" fmla="*/ 3 h 24"/>
                <a:gd name="T98" fmla="*/ 50 w 87"/>
                <a:gd name="T99" fmla="*/ 3 h 24"/>
                <a:gd name="T100" fmla="*/ 47 w 87"/>
                <a:gd name="T101" fmla="*/ 5 h 24"/>
                <a:gd name="T102" fmla="*/ 44 w 87"/>
                <a:gd name="T103" fmla="*/ 6 h 24"/>
                <a:gd name="T104" fmla="*/ 45 w 87"/>
                <a:gd name="T105" fmla="*/ 3 h 24"/>
                <a:gd name="T106" fmla="*/ 48 w 87"/>
                <a:gd name="T107" fmla="*/ 2 h 24"/>
                <a:gd name="T108" fmla="*/ 86 w 87"/>
                <a:gd name="T109" fmla="*/ 0 h 24"/>
                <a:gd name="T110" fmla="*/ 59 w 87"/>
                <a:gd name="T111" fmla="*/ 23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"/>
                <a:gd name="T169" fmla="*/ 0 h 24"/>
                <a:gd name="T170" fmla="*/ 87 w 87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" h="24">
                  <a:moveTo>
                    <a:pt x="0" y="17"/>
                  </a:moveTo>
                  <a:lnTo>
                    <a:pt x="0" y="17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20"/>
                  </a:lnTo>
                  <a:lnTo>
                    <a:pt x="34" y="21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4" y="13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5" y="15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9" y="9"/>
                  </a:lnTo>
                  <a:lnTo>
                    <a:pt x="23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59" y="23"/>
                  </a:lnTo>
                  <a:lnTo>
                    <a:pt x="78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66" y="23"/>
                  </a:lnTo>
                  <a:lnTo>
                    <a:pt x="59" y="23"/>
                  </a:lnTo>
                  <a:lnTo>
                    <a:pt x="0" y="1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0" name="Freeform 205"/>
            <p:cNvSpPr>
              <a:spLocks/>
            </p:cNvSpPr>
            <p:nvPr/>
          </p:nvSpPr>
          <p:spPr bwMode="auto">
            <a:xfrm>
              <a:off x="2416" y="2851"/>
              <a:ext cx="90" cy="25"/>
            </a:xfrm>
            <a:custGeom>
              <a:avLst/>
              <a:gdLst>
                <a:gd name="T0" fmla="*/ 35 w 90"/>
                <a:gd name="T1" fmla="*/ 0 h 25"/>
                <a:gd name="T2" fmla="*/ 43 w 90"/>
                <a:gd name="T3" fmla="*/ 17 h 25"/>
                <a:gd name="T4" fmla="*/ 35 w 90"/>
                <a:gd name="T5" fmla="*/ 18 h 25"/>
                <a:gd name="T6" fmla="*/ 27 w 90"/>
                <a:gd name="T7" fmla="*/ 24 h 25"/>
                <a:gd name="T8" fmla="*/ 0 w 90"/>
                <a:gd name="T9" fmla="*/ 18 h 25"/>
                <a:gd name="T10" fmla="*/ 30 w 90"/>
                <a:gd name="T11" fmla="*/ 0 h 25"/>
                <a:gd name="T12" fmla="*/ 3 w 90"/>
                <a:gd name="T13" fmla="*/ 16 h 25"/>
                <a:gd name="T14" fmla="*/ 25 w 90"/>
                <a:gd name="T15" fmla="*/ 5 h 25"/>
                <a:gd name="T16" fmla="*/ 60 w 90"/>
                <a:gd name="T17" fmla="*/ 13 h 25"/>
                <a:gd name="T18" fmla="*/ 73 w 90"/>
                <a:gd name="T19" fmla="*/ 10 h 25"/>
                <a:gd name="T20" fmla="*/ 78 w 90"/>
                <a:gd name="T21" fmla="*/ 7 h 25"/>
                <a:gd name="T22" fmla="*/ 76 w 90"/>
                <a:gd name="T23" fmla="*/ 5 h 25"/>
                <a:gd name="T24" fmla="*/ 73 w 90"/>
                <a:gd name="T25" fmla="*/ 3 h 25"/>
                <a:gd name="T26" fmla="*/ 68 w 90"/>
                <a:gd name="T27" fmla="*/ 3 h 25"/>
                <a:gd name="T28" fmla="*/ 62 w 90"/>
                <a:gd name="T29" fmla="*/ 3 h 25"/>
                <a:gd name="T30" fmla="*/ 56 w 90"/>
                <a:gd name="T31" fmla="*/ 6 h 25"/>
                <a:gd name="T32" fmla="*/ 51 w 90"/>
                <a:gd name="T33" fmla="*/ 7 h 25"/>
                <a:gd name="T34" fmla="*/ 57 w 90"/>
                <a:gd name="T35" fmla="*/ 2 h 25"/>
                <a:gd name="T36" fmla="*/ 70 w 90"/>
                <a:gd name="T37" fmla="*/ 1 h 25"/>
                <a:gd name="T38" fmla="*/ 73 w 90"/>
                <a:gd name="T39" fmla="*/ 1 h 25"/>
                <a:gd name="T40" fmla="*/ 78 w 90"/>
                <a:gd name="T41" fmla="*/ 1 h 25"/>
                <a:gd name="T42" fmla="*/ 81 w 90"/>
                <a:gd name="T43" fmla="*/ 2 h 25"/>
                <a:gd name="T44" fmla="*/ 84 w 90"/>
                <a:gd name="T45" fmla="*/ 3 h 25"/>
                <a:gd name="T46" fmla="*/ 84 w 90"/>
                <a:gd name="T47" fmla="*/ 6 h 25"/>
                <a:gd name="T48" fmla="*/ 83 w 90"/>
                <a:gd name="T49" fmla="*/ 8 h 25"/>
                <a:gd name="T50" fmla="*/ 76 w 90"/>
                <a:gd name="T51" fmla="*/ 10 h 25"/>
                <a:gd name="T52" fmla="*/ 86 w 90"/>
                <a:gd name="T53" fmla="*/ 14 h 25"/>
                <a:gd name="T54" fmla="*/ 89 w 90"/>
                <a:gd name="T55" fmla="*/ 17 h 25"/>
                <a:gd name="T56" fmla="*/ 87 w 90"/>
                <a:gd name="T57" fmla="*/ 19 h 25"/>
                <a:gd name="T58" fmla="*/ 86 w 90"/>
                <a:gd name="T59" fmla="*/ 22 h 25"/>
                <a:gd name="T60" fmla="*/ 83 w 90"/>
                <a:gd name="T61" fmla="*/ 23 h 25"/>
                <a:gd name="T62" fmla="*/ 79 w 90"/>
                <a:gd name="T63" fmla="*/ 24 h 25"/>
                <a:gd name="T64" fmla="*/ 73 w 90"/>
                <a:gd name="T65" fmla="*/ 24 h 25"/>
                <a:gd name="T66" fmla="*/ 70 w 90"/>
                <a:gd name="T67" fmla="*/ 24 h 25"/>
                <a:gd name="T68" fmla="*/ 65 w 90"/>
                <a:gd name="T69" fmla="*/ 24 h 25"/>
                <a:gd name="T70" fmla="*/ 59 w 90"/>
                <a:gd name="T71" fmla="*/ 24 h 25"/>
                <a:gd name="T72" fmla="*/ 52 w 90"/>
                <a:gd name="T73" fmla="*/ 24 h 25"/>
                <a:gd name="T74" fmla="*/ 52 w 90"/>
                <a:gd name="T75" fmla="*/ 22 h 25"/>
                <a:gd name="T76" fmla="*/ 56 w 90"/>
                <a:gd name="T77" fmla="*/ 22 h 25"/>
                <a:gd name="T78" fmla="*/ 59 w 90"/>
                <a:gd name="T79" fmla="*/ 23 h 25"/>
                <a:gd name="T80" fmla="*/ 64 w 90"/>
                <a:gd name="T81" fmla="*/ 24 h 25"/>
                <a:gd name="T82" fmla="*/ 67 w 90"/>
                <a:gd name="T83" fmla="*/ 24 h 25"/>
                <a:gd name="T84" fmla="*/ 72 w 90"/>
                <a:gd name="T85" fmla="*/ 24 h 25"/>
                <a:gd name="T86" fmla="*/ 76 w 90"/>
                <a:gd name="T87" fmla="*/ 23 h 25"/>
                <a:gd name="T88" fmla="*/ 79 w 90"/>
                <a:gd name="T89" fmla="*/ 22 h 25"/>
                <a:gd name="T90" fmla="*/ 81 w 90"/>
                <a:gd name="T91" fmla="*/ 19 h 25"/>
                <a:gd name="T92" fmla="*/ 81 w 90"/>
                <a:gd name="T93" fmla="*/ 17 h 25"/>
                <a:gd name="T94" fmla="*/ 78 w 90"/>
                <a:gd name="T95" fmla="*/ 16 h 25"/>
                <a:gd name="T96" fmla="*/ 76 w 90"/>
                <a:gd name="T97" fmla="*/ 15 h 25"/>
                <a:gd name="T98" fmla="*/ 72 w 90"/>
                <a:gd name="T99" fmla="*/ 14 h 25"/>
                <a:gd name="T100" fmla="*/ 68 w 90"/>
                <a:gd name="T101" fmla="*/ 14 h 25"/>
                <a:gd name="T102" fmla="*/ 64 w 90"/>
                <a:gd name="T103" fmla="*/ 14 h 25"/>
                <a:gd name="T104" fmla="*/ 30 w 90"/>
                <a:gd name="T105" fmla="*/ 0 h 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"/>
                <a:gd name="T160" fmla="*/ 0 h 25"/>
                <a:gd name="T161" fmla="*/ 90 w 90"/>
                <a:gd name="T162" fmla="*/ 25 h 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" h="25">
                  <a:moveTo>
                    <a:pt x="30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35" y="18"/>
                  </a:lnTo>
                  <a:lnTo>
                    <a:pt x="37" y="24"/>
                  </a:lnTo>
                  <a:lnTo>
                    <a:pt x="27" y="24"/>
                  </a:lnTo>
                  <a:lnTo>
                    <a:pt x="25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0" y="0"/>
                  </a:lnTo>
                  <a:lnTo>
                    <a:pt x="25" y="5"/>
                  </a:lnTo>
                  <a:lnTo>
                    <a:pt x="3" y="16"/>
                  </a:lnTo>
                  <a:lnTo>
                    <a:pt x="25" y="16"/>
                  </a:lnTo>
                  <a:lnTo>
                    <a:pt x="25" y="5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8" y="11"/>
                  </a:lnTo>
                  <a:lnTo>
                    <a:pt x="73" y="10"/>
                  </a:lnTo>
                  <a:lnTo>
                    <a:pt x="76" y="9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2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6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4" y="5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3" y="8"/>
                  </a:lnTo>
                  <a:lnTo>
                    <a:pt x="79" y="9"/>
                  </a:lnTo>
                  <a:lnTo>
                    <a:pt x="76" y="10"/>
                  </a:lnTo>
                  <a:lnTo>
                    <a:pt x="81" y="11"/>
                  </a:lnTo>
                  <a:lnTo>
                    <a:pt x="86" y="14"/>
                  </a:lnTo>
                  <a:lnTo>
                    <a:pt x="87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6" y="22"/>
                  </a:lnTo>
                  <a:lnTo>
                    <a:pt x="84" y="22"/>
                  </a:lnTo>
                  <a:lnTo>
                    <a:pt x="83" y="23"/>
                  </a:lnTo>
                  <a:lnTo>
                    <a:pt x="81" y="23"/>
                  </a:lnTo>
                  <a:lnTo>
                    <a:pt x="79" y="24"/>
                  </a:lnTo>
                  <a:lnTo>
                    <a:pt x="76" y="24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2" y="24"/>
                  </a:lnTo>
                  <a:lnTo>
                    <a:pt x="59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1" y="23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4" y="24"/>
                  </a:lnTo>
                  <a:lnTo>
                    <a:pt x="65" y="24"/>
                  </a:lnTo>
                  <a:lnTo>
                    <a:pt x="67" y="24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3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9" y="22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8" y="15"/>
                  </a:lnTo>
                  <a:lnTo>
                    <a:pt x="76" y="15"/>
                  </a:lnTo>
                  <a:lnTo>
                    <a:pt x="73" y="14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68" y="14"/>
                  </a:lnTo>
                  <a:lnTo>
                    <a:pt x="65" y="14"/>
                  </a:lnTo>
                  <a:lnTo>
                    <a:pt x="64" y="14"/>
                  </a:lnTo>
                  <a:lnTo>
                    <a:pt x="60" y="14"/>
                  </a:lnTo>
                  <a:lnTo>
                    <a:pt x="30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1" name="Freeform 206"/>
            <p:cNvSpPr>
              <a:spLocks/>
            </p:cNvSpPr>
            <p:nvPr/>
          </p:nvSpPr>
          <p:spPr bwMode="auto">
            <a:xfrm>
              <a:off x="1950" y="2367"/>
              <a:ext cx="92" cy="24"/>
            </a:xfrm>
            <a:custGeom>
              <a:avLst/>
              <a:gdLst>
                <a:gd name="T0" fmla="*/ 2 w 92"/>
                <a:gd name="T1" fmla="*/ 22 h 24"/>
                <a:gd name="T2" fmla="*/ 6 w 92"/>
                <a:gd name="T3" fmla="*/ 20 h 24"/>
                <a:gd name="T4" fmla="*/ 13 w 92"/>
                <a:gd name="T5" fmla="*/ 17 h 24"/>
                <a:gd name="T6" fmla="*/ 16 w 92"/>
                <a:gd name="T7" fmla="*/ 16 h 24"/>
                <a:gd name="T8" fmla="*/ 19 w 92"/>
                <a:gd name="T9" fmla="*/ 15 h 24"/>
                <a:gd name="T10" fmla="*/ 22 w 92"/>
                <a:gd name="T11" fmla="*/ 14 h 24"/>
                <a:gd name="T12" fmla="*/ 24 w 92"/>
                <a:gd name="T13" fmla="*/ 12 h 24"/>
                <a:gd name="T14" fmla="*/ 27 w 92"/>
                <a:gd name="T15" fmla="*/ 10 h 24"/>
                <a:gd name="T16" fmla="*/ 29 w 92"/>
                <a:gd name="T17" fmla="*/ 8 h 24"/>
                <a:gd name="T18" fmla="*/ 29 w 92"/>
                <a:gd name="T19" fmla="*/ 6 h 24"/>
                <a:gd name="T20" fmla="*/ 27 w 92"/>
                <a:gd name="T21" fmla="*/ 5 h 24"/>
                <a:gd name="T22" fmla="*/ 24 w 92"/>
                <a:gd name="T23" fmla="*/ 3 h 24"/>
                <a:gd name="T24" fmla="*/ 21 w 92"/>
                <a:gd name="T25" fmla="*/ 2 h 24"/>
                <a:gd name="T26" fmla="*/ 18 w 92"/>
                <a:gd name="T27" fmla="*/ 2 h 24"/>
                <a:gd name="T28" fmla="*/ 13 w 92"/>
                <a:gd name="T29" fmla="*/ 2 h 24"/>
                <a:gd name="T30" fmla="*/ 8 w 92"/>
                <a:gd name="T31" fmla="*/ 2 h 24"/>
                <a:gd name="T32" fmla="*/ 5 w 92"/>
                <a:gd name="T33" fmla="*/ 3 h 24"/>
                <a:gd name="T34" fmla="*/ 3 w 92"/>
                <a:gd name="T35" fmla="*/ 6 h 24"/>
                <a:gd name="T36" fmla="*/ 0 w 92"/>
                <a:gd name="T37" fmla="*/ 7 h 24"/>
                <a:gd name="T38" fmla="*/ 0 w 92"/>
                <a:gd name="T39" fmla="*/ 5 h 24"/>
                <a:gd name="T40" fmla="*/ 3 w 92"/>
                <a:gd name="T41" fmla="*/ 2 h 24"/>
                <a:gd name="T42" fmla="*/ 5 w 92"/>
                <a:gd name="T43" fmla="*/ 1 h 24"/>
                <a:gd name="T44" fmla="*/ 8 w 92"/>
                <a:gd name="T45" fmla="*/ 0 h 24"/>
                <a:gd name="T46" fmla="*/ 11 w 92"/>
                <a:gd name="T47" fmla="*/ 0 h 24"/>
                <a:gd name="T48" fmla="*/ 14 w 92"/>
                <a:gd name="T49" fmla="*/ 0 h 24"/>
                <a:gd name="T50" fmla="*/ 18 w 92"/>
                <a:gd name="T51" fmla="*/ 0 h 24"/>
                <a:gd name="T52" fmla="*/ 22 w 92"/>
                <a:gd name="T53" fmla="*/ 0 h 24"/>
                <a:gd name="T54" fmla="*/ 27 w 92"/>
                <a:gd name="T55" fmla="*/ 0 h 24"/>
                <a:gd name="T56" fmla="*/ 30 w 92"/>
                <a:gd name="T57" fmla="*/ 0 h 24"/>
                <a:gd name="T58" fmla="*/ 34 w 92"/>
                <a:gd name="T59" fmla="*/ 2 h 24"/>
                <a:gd name="T60" fmla="*/ 37 w 92"/>
                <a:gd name="T61" fmla="*/ 3 h 24"/>
                <a:gd name="T62" fmla="*/ 37 w 92"/>
                <a:gd name="T63" fmla="*/ 6 h 24"/>
                <a:gd name="T64" fmla="*/ 37 w 92"/>
                <a:gd name="T65" fmla="*/ 8 h 24"/>
                <a:gd name="T66" fmla="*/ 34 w 92"/>
                <a:gd name="T67" fmla="*/ 10 h 24"/>
                <a:gd name="T68" fmla="*/ 30 w 92"/>
                <a:gd name="T69" fmla="*/ 13 h 24"/>
                <a:gd name="T70" fmla="*/ 27 w 92"/>
                <a:gd name="T71" fmla="*/ 14 h 24"/>
                <a:gd name="T72" fmla="*/ 22 w 92"/>
                <a:gd name="T73" fmla="*/ 15 h 24"/>
                <a:gd name="T74" fmla="*/ 19 w 92"/>
                <a:gd name="T75" fmla="*/ 16 h 24"/>
                <a:gd name="T76" fmla="*/ 16 w 92"/>
                <a:gd name="T77" fmla="*/ 17 h 24"/>
                <a:gd name="T78" fmla="*/ 13 w 92"/>
                <a:gd name="T79" fmla="*/ 20 h 24"/>
                <a:gd name="T80" fmla="*/ 8 w 92"/>
                <a:gd name="T81" fmla="*/ 21 h 24"/>
                <a:gd name="T82" fmla="*/ 34 w 92"/>
                <a:gd name="T83" fmla="*/ 21 h 24"/>
                <a:gd name="T84" fmla="*/ 37 w 92"/>
                <a:gd name="T85" fmla="*/ 21 h 24"/>
                <a:gd name="T86" fmla="*/ 38 w 92"/>
                <a:gd name="T87" fmla="*/ 20 h 24"/>
                <a:gd name="T88" fmla="*/ 42 w 92"/>
                <a:gd name="T89" fmla="*/ 18 h 24"/>
                <a:gd name="T90" fmla="*/ 37 w 92"/>
                <a:gd name="T91" fmla="*/ 23 h 24"/>
                <a:gd name="T92" fmla="*/ 77 w 92"/>
                <a:gd name="T93" fmla="*/ 0 h 24"/>
                <a:gd name="T94" fmla="*/ 81 w 92"/>
                <a:gd name="T95" fmla="*/ 16 h 24"/>
                <a:gd name="T96" fmla="*/ 91 w 92"/>
                <a:gd name="T97" fmla="*/ 18 h 24"/>
                <a:gd name="T98" fmla="*/ 83 w 92"/>
                <a:gd name="T99" fmla="*/ 23 h 24"/>
                <a:gd name="T100" fmla="*/ 72 w 92"/>
                <a:gd name="T101" fmla="*/ 17 h 24"/>
                <a:gd name="T102" fmla="*/ 46 w 92"/>
                <a:gd name="T103" fmla="*/ 16 h 24"/>
                <a:gd name="T104" fmla="*/ 72 w 92"/>
                <a:gd name="T105" fmla="*/ 3 h 24"/>
                <a:gd name="T106" fmla="*/ 72 w 92"/>
                <a:gd name="T107" fmla="*/ 16 h 24"/>
                <a:gd name="T108" fmla="*/ 0 w 92"/>
                <a:gd name="T109" fmla="*/ 23 h 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"/>
                <a:gd name="T166" fmla="*/ 0 h 24"/>
                <a:gd name="T167" fmla="*/ 92 w 92"/>
                <a:gd name="T168" fmla="*/ 24 h 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" h="24">
                  <a:moveTo>
                    <a:pt x="0" y="23"/>
                  </a:moveTo>
                  <a:lnTo>
                    <a:pt x="2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10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4"/>
                  </a:lnTo>
                  <a:lnTo>
                    <a:pt x="24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8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37" y="23"/>
                  </a:lnTo>
                  <a:lnTo>
                    <a:pt x="0" y="23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16"/>
                  </a:lnTo>
                  <a:lnTo>
                    <a:pt x="91" y="16"/>
                  </a:lnTo>
                  <a:lnTo>
                    <a:pt x="91" y="18"/>
                  </a:lnTo>
                  <a:lnTo>
                    <a:pt x="81" y="17"/>
                  </a:lnTo>
                  <a:lnTo>
                    <a:pt x="83" y="23"/>
                  </a:lnTo>
                  <a:lnTo>
                    <a:pt x="73" y="23"/>
                  </a:lnTo>
                  <a:lnTo>
                    <a:pt x="72" y="17"/>
                  </a:lnTo>
                  <a:lnTo>
                    <a:pt x="46" y="17"/>
                  </a:lnTo>
                  <a:lnTo>
                    <a:pt x="46" y="16"/>
                  </a:lnTo>
                  <a:lnTo>
                    <a:pt x="77" y="0"/>
                  </a:lnTo>
                  <a:lnTo>
                    <a:pt x="72" y="3"/>
                  </a:lnTo>
                  <a:lnTo>
                    <a:pt x="49" y="16"/>
                  </a:lnTo>
                  <a:lnTo>
                    <a:pt x="72" y="16"/>
                  </a:lnTo>
                  <a:lnTo>
                    <a:pt x="72" y="3"/>
                  </a:lnTo>
                  <a:lnTo>
                    <a:pt x="0" y="2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2" name="Freeform 207"/>
            <p:cNvSpPr>
              <a:spLocks/>
            </p:cNvSpPr>
            <p:nvPr/>
          </p:nvSpPr>
          <p:spPr bwMode="auto">
            <a:xfrm>
              <a:off x="1947" y="2851"/>
              <a:ext cx="95" cy="25"/>
            </a:xfrm>
            <a:custGeom>
              <a:avLst/>
              <a:gdLst>
                <a:gd name="T0" fmla="*/ 35 w 95"/>
                <a:gd name="T1" fmla="*/ 0 h 25"/>
                <a:gd name="T2" fmla="*/ 45 w 95"/>
                <a:gd name="T3" fmla="*/ 17 h 25"/>
                <a:gd name="T4" fmla="*/ 35 w 95"/>
                <a:gd name="T5" fmla="*/ 18 h 25"/>
                <a:gd name="T6" fmla="*/ 27 w 95"/>
                <a:gd name="T7" fmla="*/ 24 h 25"/>
                <a:gd name="T8" fmla="*/ 0 w 95"/>
                <a:gd name="T9" fmla="*/ 18 h 25"/>
                <a:gd name="T10" fmla="*/ 32 w 95"/>
                <a:gd name="T11" fmla="*/ 0 h 25"/>
                <a:gd name="T12" fmla="*/ 5 w 95"/>
                <a:gd name="T13" fmla="*/ 16 h 25"/>
                <a:gd name="T14" fmla="*/ 27 w 95"/>
                <a:gd name="T15" fmla="*/ 5 h 25"/>
                <a:gd name="T16" fmla="*/ 53 w 95"/>
                <a:gd name="T17" fmla="*/ 23 h 25"/>
                <a:gd name="T18" fmla="*/ 57 w 95"/>
                <a:gd name="T19" fmla="*/ 21 h 25"/>
                <a:gd name="T20" fmla="*/ 64 w 95"/>
                <a:gd name="T21" fmla="*/ 19 h 25"/>
                <a:gd name="T22" fmla="*/ 67 w 95"/>
                <a:gd name="T23" fmla="*/ 17 h 25"/>
                <a:gd name="T24" fmla="*/ 70 w 95"/>
                <a:gd name="T25" fmla="*/ 16 h 25"/>
                <a:gd name="T26" fmla="*/ 72 w 95"/>
                <a:gd name="T27" fmla="*/ 15 h 25"/>
                <a:gd name="T28" fmla="*/ 75 w 95"/>
                <a:gd name="T29" fmla="*/ 14 h 25"/>
                <a:gd name="T30" fmla="*/ 78 w 95"/>
                <a:gd name="T31" fmla="*/ 13 h 25"/>
                <a:gd name="T32" fmla="*/ 80 w 95"/>
                <a:gd name="T33" fmla="*/ 10 h 25"/>
                <a:gd name="T34" fmla="*/ 80 w 95"/>
                <a:gd name="T35" fmla="*/ 8 h 25"/>
                <a:gd name="T36" fmla="*/ 78 w 95"/>
                <a:gd name="T37" fmla="*/ 6 h 25"/>
                <a:gd name="T38" fmla="*/ 75 w 95"/>
                <a:gd name="T39" fmla="*/ 6 h 25"/>
                <a:gd name="T40" fmla="*/ 72 w 95"/>
                <a:gd name="T41" fmla="*/ 5 h 25"/>
                <a:gd name="T42" fmla="*/ 69 w 95"/>
                <a:gd name="T43" fmla="*/ 3 h 25"/>
                <a:gd name="T44" fmla="*/ 64 w 95"/>
                <a:gd name="T45" fmla="*/ 3 h 25"/>
                <a:gd name="T46" fmla="*/ 59 w 95"/>
                <a:gd name="T47" fmla="*/ 5 h 25"/>
                <a:gd name="T48" fmla="*/ 56 w 95"/>
                <a:gd name="T49" fmla="*/ 6 h 25"/>
                <a:gd name="T50" fmla="*/ 53 w 95"/>
                <a:gd name="T51" fmla="*/ 8 h 25"/>
                <a:gd name="T52" fmla="*/ 51 w 95"/>
                <a:gd name="T53" fmla="*/ 7 h 25"/>
                <a:gd name="T54" fmla="*/ 54 w 95"/>
                <a:gd name="T55" fmla="*/ 5 h 25"/>
                <a:gd name="T56" fmla="*/ 57 w 95"/>
                <a:gd name="T57" fmla="*/ 2 h 25"/>
                <a:gd name="T58" fmla="*/ 61 w 95"/>
                <a:gd name="T59" fmla="*/ 2 h 25"/>
                <a:gd name="T60" fmla="*/ 64 w 95"/>
                <a:gd name="T61" fmla="*/ 1 h 25"/>
                <a:gd name="T62" fmla="*/ 67 w 95"/>
                <a:gd name="T63" fmla="*/ 1 h 25"/>
                <a:gd name="T64" fmla="*/ 70 w 95"/>
                <a:gd name="T65" fmla="*/ 1 h 25"/>
                <a:gd name="T66" fmla="*/ 75 w 95"/>
                <a:gd name="T67" fmla="*/ 1 h 25"/>
                <a:gd name="T68" fmla="*/ 80 w 95"/>
                <a:gd name="T69" fmla="*/ 2 h 25"/>
                <a:gd name="T70" fmla="*/ 83 w 95"/>
                <a:gd name="T71" fmla="*/ 2 h 25"/>
                <a:gd name="T72" fmla="*/ 86 w 95"/>
                <a:gd name="T73" fmla="*/ 3 h 25"/>
                <a:gd name="T74" fmla="*/ 88 w 95"/>
                <a:gd name="T75" fmla="*/ 6 h 25"/>
                <a:gd name="T76" fmla="*/ 88 w 95"/>
                <a:gd name="T77" fmla="*/ 8 h 25"/>
                <a:gd name="T78" fmla="*/ 86 w 95"/>
                <a:gd name="T79" fmla="*/ 10 h 25"/>
                <a:gd name="T80" fmla="*/ 84 w 95"/>
                <a:gd name="T81" fmla="*/ 13 h 25"/>
                <a:gd name="T82" fmla="*/ 81 w 95"/>
                <a:gd name="T83" fmla="*/ 14 h 25"/>
                <a:gd name="T84" fmla="*/ 78 w 95"/>
                <a:gd name="T85" fmla="*/ 15 h 25"/>
                <a:gd name="T86" fmla="*/ 72 w 95"/>
                <a:gd name="T87" fmla="*/ 17 h 25"/>
                <a:gd name="T88" fmla="*/ 69 w 95"/>
                <a:gd name="T89" fmla="*/ 18 h 25"/>
                <a:gd name="T90" fmla="*/ 67 w 95"/>
                <a:gd name="T91" fmla="*/ 19 h 25"/>
                <a:gd name="T92" fmla="*/ 64 w 95"/>
                <a:gd name="T93" fmla="*/ 21 h 25"/>
                <a:gd name="T94" fmla="*/ 61 w 95"/>
                <a:gd name="T95" fmla="*/ 22 h 25"/>
                <a:gd name="T96" fmla="*/ 83 w 95"/>
                <a:gd name="T97" fmla="*/ 22 h 25"/>
                <a:gd name="T98" fmla="*/ 86 w 95"/>
                <a:gd name="T99" fmla="*/ 22 h 25"/>
                <a:gd name="T100" fmla="*/ 89 w 95"/>
                <a:gd name="T101" fmla="*/ 21 h 25"/>
                <a:gd name="T102" fmla="*/ 92 w 95"/>
                <a:gd name="T103" fmla="*/ 19 h 25"/>
                <a:gd name="T104" fmla="*/ 88 w 95"/>
                <a:gd name="T105" fmla="*/ 24 h 25"/>
                <a:gd name="T106" fmla="*/ 32 w 95"/>
                <a:gd name="T107" fmla="*/ 0 h 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"/>
                <a:gd name="T163" fmla="*/ 0 h 25"/>
                <a:gd name="T164" fmla="*/ 95 w 95"/>
                <a:gd name="T165" fmla="*/ 25 h 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" h="25">
                  <a:moveTo>
                    <a:pt x="32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5" y="17"/>
                  </a:lnTo>
                  <a:lnTo>
                    <a:pt x="45" y="19"/>
                  </a:lnTo>
                  <a:lnTo>
                    <a:pt x="35" y="18"/>
                  </a:lnTo>
                  <a:lnTo>
                    <a:pt x="37" y="24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27" y="5"/>
                  </a:lnTo>
                  <a:lnTo>
                    <a:pt x="5" y="16"/>
                  </a:lnTo>
                  <a:lnTo>
                    <a:pt x="27" y="16"/>
                  </a:lnTo>
                  <a:lnTo>
                    <a:pt x="27" y="5"/>
                  </a:lnTo>
                  <a:lnTo>
                    <a:pt x="51" y="24"/>
                  </a:lnTo>
                  <a:lnTo>
                    <a:pt x="53" y="23"/>
                  </a:lnTo>
                  <a:lnTo>
                    <a:pt x="56" y="22"/>
                  </a:lnTo>
                  <a:lnTo>
                    <a:pt x="57" y="21"/>
                  </a:lnTo>
                  <a:lnTo>
                    <a:pt x="61" y="19"/>
                  </a:lnTo>
                  <a:lnTo>
                    <a:pt x="64" y="19"/>
                  </a:lnTo>
                  <a:lnTo>
                    <a:pt x="65" y="18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2" y="15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6" y="13"/>
                  </a:lnTo>
                  <a:lnTo>
                    <a:pt x="78" y="13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6" y="5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6" y="10"/>
                  </a:lnTo>
                  <a:lnTo>
                    <a:pt x="84" y="11"/>
                  </a:lnTo>
                  <a:lnTo>
                    <a:pt x="84" y="13"/>
                  </a:lnTo>
                  <a:lnTo>
                    <a:pt x="83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78" y="15"/>
                  </a:lnTo>
                  <a:lnTo>
                    <a:pt x="75" y="16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9" y="18"/>
                  </a:lnTo>
                  <a:lnTo>
                    <a:pt x="69" y="19"/>
                  </a:lnTo>
                  <a:lnTo>
                    <a:pt x="67" y="19"/>
                  </a:lnTo>
                  <a:lnTo>
                    <a:pt x="65" y="19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1" y="22"/>
                  </a:lnTo>
                  <a:lnTo>
                    <a:pt x="59" y="22"/>
                  </a:lnTo>
                  <a:lnTo>
                    <a:pt x="83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9" y="21"/>
                  </a:lnTo>
                  <a:lnTo>
                    <a:pt x="91" y="21"/>
                  </a:lnTo>
                  <a:lnTo>
                    <a:pt x="92" y="19"/>
                  </a:lnTo>
                  <a:lnTo>
                    <a:pt x="94" y="21"/>
                  </a:lnTo>
                  <a:lnTo>
                    <a:pt x="88" y="24"/>
                  </a:lnTo>
                  <a:lnTo>
                    <a:pt x="51" y="24"/>
                  </a:lnTo>
                  <a:lnTo>
                    <a:pt x="32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3" name="Freeform 208"/>
            <p:cNvSpPr>
              <a:spLocks/>
            </p:cNvSpPr>
            <p:nvPr/>
          </p:nvSpPr>
          <p:spPr bwMode="auto">
            <a:xfrm>
              <a:off x="2418" y="3290"/>
              <a:ext cx="88" cy="26"/>
            </a:xfrm>
            <a:custGeom>
              <a:avLst/>
              <a:gdLst>
                <a:gd name="T0" fmla="*/ 33 w 88"/>
                <a:gd name="T1" fmla="*/ 4 h 26"/>
                <a:gd name="T2" fmla="*/ 9 w 88"/>
                <a:gd name="T3" fmla="*/ 2 h 26"/>
                <a:gd name="T4" fmla="*/ 6 w 88"/>
                <a:gd name="T5" fmla="*/ 2 h 26"/>
                <a:gd name="T6" fmla="*/ 5 w 88"/>
                <a:gd name="T7" fmla="*/ 4 h 26"/>
                <a:gd name="T8" fmla="*/ 3 w 88"/>
                <a:gd name="T9" fmla="*/ 5 h 26"/>
                <a:gd name="T10" fmla="*/ 2 w 88"/>
                <a:gd name="T11" fmla="*/ 6 h 26"/>
                <a:gd name="T12" fmla="*/ 0 w 88"/>
                <a:gd name="T13" fmla="*/ 5 h 26"/>
                <a:gd name="T14" fmla="*/ 2 w 88"/>
                <a:gd name="T15" fmla="*/ 2 h 26"/>
                <a:gd name="T16" fmla="*/ 3 w 88"/>
                <a:gd name="T17" fmla="*/ 1 h 26"/>
                <a:gd name="T18" fmla="*/ 40 w 88"/>
                <a:gd name="T19" fmla="*/ 0 h 26"/>
                <a:gd name="T20" fmla="*/ 21 w 88"/>
                <a:gd name="T21" fmla="*/ 24 h 26"/>
                <a:gd name="T22" fmla="*/ 79 w 88"/>
                <a:gd name="T23" fmla="*/ 18 h 26"/>
                <a:gd name="T24" fmla="*/ 79 w 88"/>
                <a:gd name="T25" fmla="*/ 15 h 26"/>
                <a:gd name="T26" fmla="*/ 76 w 88"/>
                <a:gd name="T27" fmla="*/ 14 h 26"/>
                <a:gd name="T28" fmla="*/ 74 w 88"/>
                <a:gd name="T29" fmla="*/ 13 h 26"/>
                <a:gd name="T30" fmla="*/ 70 w 88"/>
                <a:gd name="T31" fmla="*/ 12 h 26"/>
                <a:gd name="T32" fmla="*/ 65 w 88"/>
                <a:gd name="T33" fmla="*/ 12 h 26"/>
                <a:gd name="T34" fmla="*/ 60 w 88"/>
                <a:gd name="T35" fmla="*/ 11 h 26"/>
                <a:gd name="T36" fmla="*/ 54 w 88"/>
                <a:gd name="T37" fmla="*/ 10 h 26"/>
                <a:gd name="T38" fmla="*/ 51 w 88"/>
                <a:gd name="T39" fmla="*/ 10 h 26"/>
                <a:gd name="T40" fmla="*/ 62 w 88"/>
                <a:gd name="T41" fmla="*/ 1 h 26"/>
                <a:gd name="T42" fmla="*/ 84 w 88"/>
                <a:gd name="T43" fmla="*/ 1 h 26"/>
                <a:gd name="T44" fmla="*/ 85 w 88"/>
                <a:gd name="T45" fmla="*/ 0 h 26"/>
                <a:gd name="T46" fmla="*/ 84 w 88"/>
                <a:gd name="T47" fmla="*/ 4 h 26"/>
                <a:gd name="T48" fmla="*/ 62 w 88"/>
                <a:gd name="T49" fmla="*/ 4 h 26"/>
                <a:gd name="T50" fmla="*/ 62 w 88"/>
                <a:gd name="T51" fmla="*/ 7 h 26"/>
                <a:gd name="T52" fmla="*/ 66 w 88"/>
                <a:gd name="T53" fmla="*/ 8 h 26"/>
                <a:gd name="T54" fmla="*/ 71 w 88"/>
                <a:gd name="T55" fmla="*/ 8 h 26"/>
                <a:gd name="T56" fmla="*/ 76 w 88"/>
                <a:gd name="T57" fmla="*/ 10 h 26"/>
                <a:gd name="T58" fmla="*/ 79 w 88"/>
                <a:gd name="T59" fmla="*/ 11 h 26"/>
                <a:gd name="T60" fmla="*/ 82 w 88"/>
                <a:gd name="T61" fmla="*/ 12 h 26"/>
                <a:gd name="T62" fmla="*/ 84 w 88"/>
                <a:gd name="T63" fmla="*/ 13 h 26"/>
                <a:gd name="T64" fmla="*/ 85 w 88"/>
                <a:gd name="T65" fmla="*/ 15 h 26"/>
                <a:gd name="T66" fmla="*/ 85 w 88"/>
                <a:gd name="T67" fmla="*/ 18 h 26"/>
                <a:gd name="T68" fmla="*/ 84 w 88"/>
                <a:gd name="T69" fmla="*/ 20 h 26"/>
                <a:gd name="T70" fmla="*/ 81 w 88"/>
                <a:gd name="T71" fmla="*/ 23 h 26"/>
                <a:gd name="T72" fmla="*/ 76 w 88"/>
                <a:gd name="T73" fmla="*/ 24 h 26"/>
                <a:gd name="T74" fmla="*/ 70 w 88"/>
                <a:gd name="T75" fmla="*/ 25 h 26"/>
                <a:gd name="T76" fmla="*/ 63 w 88"/>
                <a:gd name="T77" fmla="*/ 25 h 26"/>
                <a:gd name="T78" fmla="*/ 59 w 88"/>
                <a:gd name="T79" fmla="*/ 24 h 26"/>
                <a:gd name="T80" fmla="*/ 54 w 88"/>
                <a:gd name="T81" fmla="*/ 24 h 26"/>
                <a:gd name="T82" fmla="*/ 51 w 88"/>
                <a:gd name="T83" fmla="*/ 24 h 26"/>
                <a:gd name="T84" fmla="*/ 47 w 88"/>
                <a:gd name="T85" fmla="*/ 23 h 26"/>
                <a:gd name="T86" fmla="*/ 51 w 88"/>
                <a:gd name="T87" fmla="*/ 21 h 26"/>
                <a:gd name="T88" fmla="*/ 54 w 88"/>
                <a:gd name="T89" fmla="*/ 21 h 26"/>
                <a:gd name="T90" fmla="*/ 57 w 88"/>
                <a:gd name="T91" fmla="*/ 23 h 26"/>
                <a:gd name="T92" fmla="*/ 60 w 88"/>
                <a:gd name="T93" fmla="*/ 23 h 26"/>
                <a:gd name="T94" fmla="*/ 62 w 88"/>
                <a:gd name="T95" fmla="*/ 24 h 26"/>
                <a:gd name="T96" fmla="*/ 65 w 88"/>
                <a:gd name="T97" fmla="*/ 24 h 26"/>
                <a:gd name="T98" fmla="*/ 68 w 88"/>
                <a:gd name="T99" fmla="*/ 24 h 26"/>
                <a:gd name="T100" fmla="*/ 74 w 88"/>
                <a:gd name="T101" fmla="*/ 23 h 26"/>
                <a:gd name="T102" fmla="*/ 78 w 88"/>
                <a:gd name="T103" fmla="*/ 21 h 26"/>
                <a:gd name="T104" fmla="*/ 79 w 88"/>
                <a:gd name="T105" fmla="*/ 19 h 26"/>
                <a:gd name="T106" fmla="*/ 14 w 88"/>
                <a:gd name="T107" fmla="*/ 24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8"/>
                <a:gd name="T163" fmla="*/ 0 h 26"/>
                <a:gd name="T164" fmla="*/ 88 w 88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8" h="26">
                  <a:moveTo>
                    <a:pt x="14" y="24"/>
                  </a:moveTo>
                  <a:lnTo>
                    <a:pt x="33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21" y="24"/>
                  </a:lnTo>
                  <a:lnTo>
                    <a:pt x="14" y="24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6" y="13"/>
                  </a:lnTo>
                  <a:lnTo>
                    <a:pt x="74" y="13"/>
                  </a:lnTo>
                  <a:lnTo>
                    <a:pt x="71" y="12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5" y="12"/>
                  </a:lnTo>
                  <a:lnTo>
                    <a:pt x="63" y="11"/>
                  </a:lnTo>
                  <a:lnTo>
                    <a:pt x="60" y="11"/>
                  </a:lnTo>
                  <a:lnTo>
                    <a:pt x="57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62" y="1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62" y="4"/>
                  </a:lnTo>
                  <a:lnTo>
                    <a:pt x="57" y="6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4" y="13"/>
                  </a:lnTo>
                  <a:lnTo>
                    <a:pt x="85" y="14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4" y="19"/>
                  </a:lnTo>
                  <a:lnTo>
                    <a:pt x="84" y="20"/>
                  </a:lnTo>
                  <a:lnTo>
                    <a:pt x="82" y="21"/>
                  </a:lnTo>
                  <a:lnTo>
                    <a:pt x="81" y="23"/>
                  </a:lnTo>
                  <a:lnTo>
                    <a:pt x="78" y="23"/>
                  </a:lnTo>
                  <a:lnTo>
                    <a:pt x="76" y="24"/>
                  </a:lnTo>
                  <a:lnTo>
                    <a:pt x="71" y="25"/>
                  </a:lnTo>
                  <a:lnTo>
                    <a:pt x="70" y="25"/>
                  </a:lnTo>
                  <a:lnTo>
                    <a:pt x="66" y="25"/>
                  </a:lnTo>
                  <a:lnTo>
                    <a:pt x="63" y="25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55" y="24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4" y="21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4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8" y="24"/>
                  </a:lnTo>
                  <a:lnTo>
                    <a:pt x="71" y="24"/>
                  </a:lnTo>
                  <a:lnTo>
                    <a:pt x="74" y="23"/>
                  </a:lnTo>
                  <a:lnTo>
                    <a:pt x="76" y="23"/>
                  </a:lnTo>
                  <a:lnTo>
                    <a:pt x="78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14" y="2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4" name="Freeform 209"/>
            <p:cNvSpPr>
              <a:spLocks/>
            </p:cNvSpPr>
            <p:nvPr/>
          </p:nvSpPr>
          <p:spPr bwMode="auto">
            <a:xfrm>
              <a:off x="1479" y="2365"/>
              <a:ext cx="86" cy="26"/>
            </a:xfrm>
            <a:custGeom>
              <a:avLst/>
              <a:gdLst>
                <a:gd name="T0" fmla="*/ 2 w 86"/>
                <a:gd name="T1" fmla="*/ 23 h 26"/>
                <a:gd name="T2" fmla="*/ 8 w 86"/>
                <a:gd name="T3" fmla="*/ 20 h 26"/>
                <a:gd name="T4" fmla="*/ 16 w 86"/>
                <a:gd name="T5" fmla="*/ 18 h 26"/>
                <a:gd name="T6" fmla="*/ 20 w 86"/>
                <a:gd name="T7" fmla="*/ 15 h 26"/>
                <a:gd name="T8" fmla="*/ 24 w 86"/>
                <a:gd name="T9" fmla="*/ 13 h 26"/>
                <a:gd name="T10" fmla="*/ 28 w 86"/>
                <a:gd name="T11" fmla="*/ 10 h 26"/>
                <a:gd name="T12" fmla="*/ 28 w 86"/>
                <a:gd name="T13" fmla="*/ 6 h 26"/>
                <a:gd name="T14" fmla="*/ 24 w 86"/>
                <a:gd name="T15" fmla="*/ 4 h 26"/>
                <a:gd name="T16" fmla="*/ 19 w 86"/>
                <a:gd name="T17" fmla="*/ 4 h 26"/>
                <a:gd name="T18" fmla="*/ 13 w 86"/>
                <a:gd name="T19" fmla="*/ 4 h 26"/>
                <a:gd name="T20" fmla="*/ 6 w 86"/>
                <a:gd name="T21" fmla="*/ 4 h 26"/>
                <a:gd name="T22" fmla="*/ 2 w 86"/>
                <a:gd name="T23" fmla="*/ 7 h 26"/>
                <a:gd name="T24" fmla="*/ 2 w 86"/>
                <a:gd name="T25" fmla="*/ 5 h 26"/>
                <a:gd name="T26" fmla="*/ 5 w 86"/>
                <a:gd name="T27" fmla="*/ 2 h 26"/>
                <a:gd name="T28" fmla="*/ 9 w 86"/>
                <a:gd name="T29" fmla="*/ 1 h 26"/>
                <a:gd name="T30" fmla="*/ 16 w 86"/>
                <a:gd name="T31" fmla="*/ 0 h 26"/>
                <a:gd name="T32" fmla="*/ 22 w 86"/>
                <a:gd name="T33" fmla="*/ 0 h 26"/>
                <a:gd name="T34" fmla="*/ 28 w 86"/>
                <a:gd name="T35" fmla="*/ 1 h 26"/>
                <a:gd name="T36" fmla="*/ 33 w 86"/>
                <a:gd name="T37" fmla="*/ 2 h 26"/>
                <a:gd name="T38" fmla="*/ 36 w 86"/>
                <a:gd name="T39" fmla="*/ 6 h 26"/>
                <a:gd name="T40" fmla="*/ 35 w 86"/>
                <a:gd name="T41" fmla="*/ 10 h 26"/>
                <a:gd name="T42" fmla="*/ 31 w 86"/>
                <a:gd name="T43" fmla="*/ 12 h 26"/>
                <a:gd name="T44" fmla="*/ 25 w 86"/>
                <a:gd name="T45" fmla="*/ 15 h 26"/>
                <a:gd name="T46" fmla="*/ 20 w 86"/>
                <a:gd name="T47" fmla="*/ 17 h 26"/>
                <a:gd name="T48" fmla="*/ 16 w 86"/>
                <a:gd name="T49" fmla="*/ 19 h 26"/>
                <a:gd name="T50" fmla="*/ 11 w 86"/>
                <a:gd name="T51" fmla="*/ 21 h 26"/>
                <a:gd name="T52" fmla="*/ 31 w 86"/>
                <a:gd name="T53" fmla="*/ 21 h 26"/>
                <a:gd name="T54" fmla="*/ 36 w 86"/>
                <a:gd name="T55" fmla="*/ 21 h 26"/>
                <a:gd name="T56" fmla="*/ 39 w 86"/>
                <a:gd name="T57" fmla="*/ 19 h 26"/>
                <a:gd name="T58" fmla="*/ 0 w 86"/>
                <a:gd name="T59" fmla="*/ 24 h 26"/>
                <a:gd name="T60" fmla="*/ 65 w 86"/>
                <a:gd name="T61" fmla="*/ 12 h 26"/>
                <a:gd name="T62" fmla="*/ 76 w 86"/>
                <a:gd name="T63" fmla="*/ 6 h 26"/>
                <a:gd name="T64" fmla="*/ 69 w 86"/>
                <a:gd name="T65" fmla="*/ 4 h 26"/>
                <a:gd name="T66" fmla="*/ 63 w 86"/>
                <a:gd name="T67" fmla="*/ 2 h 26"/>
                <a:gd name="T68" fmla="*/ 52 w 86"/>
                <a:gd name="T69" fmla="*/ 5 h 26"/>
                <a:gd name="T70" fmla="*/ 50 w 86"/>
                <a:gd name="T71" fmla="*/ 4 h 26"/>
                <a:gd name="T72" fmla="*/ 68 w 86"/>
                <a:gd name="T73" fmla="*/ 1 h 26"/>
                <a:gd name="T74" fmla="*/ 72 w 86"/>
                <a:gd name="T75" fmla="*/ 1 h 26"/>
                <a:gd name="T76" fmla="*/ 77 w 86"/>
                <a:gd name="T77" fmla="*/ 1 h 26"/>
                <a:gd name="T78" fmla="*/ 82 w 86"/>
                <a:gd name="T79" fmla="*/ 4 h 26"/>
                <a:gd name="T80" fmla="*/ 80 w 86"/>
                <a:gd name="T81" fmla="*/ 8 h 26"/>
                <a:gd name="T82" fmla="*/ 79 w 86"/>
                <a:gd name="T83" fmla="*/ 12 h 26"/>
                <a:gd name="T84" fmla="*/ 85 w 86"/>
                <a:gd name="T85" fmla="*/ 18 h 26"/>
                <a:gd name="T86" fmla="*/ 83 w 86"/>
                <a:gd name="T87" fmla="*/ 21 h 26"/>
                <a:gd name="T88" fmla="*/ 77 w 86"/>
                <a:gd name="T89" fmla="*/ 24 h 26"/>
                <a:gd name="T90" fmla="*/ 71 w 86"/>
                <a:gd name="T91" fmla="*/ 25 h 26"/>
                <a:gd name="T92" fmla="*/ 65 w 86"/>
                <a:gd name="T93" fmla="*/ 25 h 26"/>
                <a:gd name="T94" fmla="*/ 55 w 86"/>
                <a:gd name="T95" fmla="*/ 25 h 26"/>
                <a:gd name="T96" fmla="*/ 47 w 86"/>
                <a:gd name="T97" fmla="*/ 24 h 26"/>
                <a:gd name="T98" fmla="*/ 52 w 86"/>
                <a:gd name="T99" fmla="*/ 23 h 26"/>
                <a:gd name="T100" fmla="*/ 58 w 86"/>
                <a:gd name="T101" fmla="*/ 24 h 26"/>
                <a:gd name="T102" fmla="*/ 65 w 86"/>
                <a:gd name="T103" fmla="*/ 24 h 26"/>
                <a:gd name="T104" fmla="*/ 71 w 86"/>
                <a:gd name="T105" fmla="*/ 24 h 26"/>
                <a:gd name="T106" fmla="*/ 77 w 86"/>
                <a:gd name="T107" fmla="*/ 21 h 26"/>
                <a:gd name="T108" fmla="*/ 79 w 86"/>
                <a:gd name="T109" fmla="*/ 18 h 26"/>
                <a:gd name="T110" fmla="*/ 76 w 86"/>
                <a:gd name="T111" fmla="*/ 15 h 26"/>
                <a:gd name="T112" fmla="*/ 71 w 86"/>
                <a:gd name="T113" fmla="*/ 14 h 26"/>
                <a:gd name="T114" fmla="*/ 65 w 86"/>
                <a:gd name="T115" fmla="*/ 13 h 26"/>
                <a:gd name="T116" fmla="*/ 58 w 86"/>
                <a:gd name="T117" fmla="*/ 13 h 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"/>
                <a:gd name="T178" fmla="*/ 0 h 26"/>
                <a:gd name="T179" fmla="*/ 86 w 86"/>
                <a:gd name="T180" fmla="*/ 26 h 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" h="26">
                  <a:moveTo>
                    <a:pt x="0" y="24"/>
                  </a:moveTo>
                  <a:lnTo>
                    <a:pt x="0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8" y="20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5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0" y="13"/>
                  </a:lnTo>
                  <a:lnTo>
                    <a:pt x="28" y="14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2" y="17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41" y="20"/>
                  </a:lnTo>
                  <a:lnTo>
                    <a:pt x="36" y="24"/>
                  </a:lnTo>
                  <a:lnTo>
                    <a:pt x="0" y="24"/>
                  </a:lnTo>
                  <a:lnTo>
                    <a:pt x="58" y="13"/>
                  </a:lnTo>
                  <a:lnTo>
                    <a:pt x="58" y="12"/>
                  </a:lnTo>
                  <a:lnTo>
                    <a:pt x="65" y="12"/>
                  </a:lnTo>
                  <a:lnTo>
                    <a:pt x="69" y="10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4" y="5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4"/>
                  </a:lnTo>
                  <a:lnTo>
                    <a:pt x="52" y="5"/>
                  </a:lnTo>
                  <a:lnTo>
                    <a:pt x="50" y="6"/>
                  </a:lnTo>
                  <a:lnTo>
                    <a:pt x="47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1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0" y="6"/>
                  </a:lnTo>
                  <a:lnTo>
                    <a:pt x="80" y="8"/>
                  </a:lnTo>
                  <a:lnTo>
                    <a:pt x="77" y="10"/>
                  </a:lnTo>
                  <a:lnTo>
                    <a:pt x="72" y="11"/>
                  </a:lnTo>
                  <a:lnTo>
                    <a:pt x="79" y="12"/>
                  </a:lnTo>
                  <a:lnTo>
                    <a:pt x="82" y="13"/>
                  </a:lnTo>
                  <a:lnTo>
                    <a:pt x="85" y="15"/>
                  </a:lnTo>
                  <a:lnTo>
                    <a:pt x="85" y="18"/>
                  </a:lnTo>
                  <a:lnTo>
                    <a:pt x="85" y="19"/>
                  </a:lnTo>
                  <a:lnTo>
                    <a:pt x="85" y="20"/>
                  </a:lnTo>
                  <a:lnTo>
                    <a:pt x="83" y="21"/>
                  </a:lnTo>
                  <a:lnTo>
                    <a:pt x="82" y="21"/>
                  </a:lnTo>
                  <a:lnTo>
                    <a:pt x="80" y="23"/>
                  </a:lnTo>
                  <a:lnTo>
                    <a:pt x="77" y="24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8" y="25"/>
                  </a:lnTo>
                  <a:lnTo>
                    <a:pt x="65" y="25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5" y="25"/>
                  </a:lnTo>
                  <a:lnTo>
                    <a:pt x="52" y="25"/>
                  </a:lnTo>
                  <a:lnTo>
                    <a:pt x="50" y="24"/>
                  </a:lnTo>
                  <a:lnTo>
                    <a:pt x="47" y="24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8" y="24"/>
                  </a:lnTo>
                  <a:lnTo>
                    <a:pt x="60" y="24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9" y="24"/>
                  </a:lnTo>
                  <a:lnTo>
                    <a:pt x="71" y="24"/>
                  </a:lnTo>
                  <a:lnTo>
                    <a:pt x="74" y="24"/>
                  </a:lnTo>
                  <a:lnTo>
                    <a:pt x="76" y="23"/>
                  </a:lnTo>
                  <a:lnTo>
                    <a:pt x="77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7" y="17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4" y="14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3"/>
                  </a:lnTo>
                  <a:lnTo>
                    <a:pt x="65" y="13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8" y="13"/>
                  </a:lnTo>
                  <a:lnTo>
                    <a:pt x="0" y="2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5" name="Freeform 210"/>
            <p:cNvSpPr>
              <a:spLocks/>
            </p:cNvSpPr>
            <p:nvPr/>
          </p:nvSpPr>
          <p:spPr bwMode="auto">
            <a:xfrm>
              <a:off x="1475" y="2851"/>
              <a:ext cx="86" cy="25"/>
            </a:xfrm>
            <a:custGeom>
              <a:avLst/>
              <a:gdLst>
                <a:gd name="T0" fmla="*/ 31 w 86"/>
                <a:gd name="T1" fmla="*/ 0 h 25"/>
                <a:gd name="T2" fmla="*/ 35 w 86"/>
                <a:gd name="T3" fmla="*/ 0 h 25"/>
                <a:gd name="T4" fmla="*/ 35 w 86"/>
                <a:gd name="T5" fmla="*/ 16 h 25"/>
                <a:gd name="T6" fmla="*/ 43 w 86"/>
                <a:gd name="T7" fmla="*/ 16 h 25"/>
                <a:gd name="T8" fmla="*/ 43 w 86"/>
                <a:gd name="T9" fmla="*/ 18 h 25"/>
                <a:gd name="T10" fmla="*/ 35 w 86"/>
                <a:gd name="T11" fmla="*/ 18 h 25"/>
                <a:gd name="T12" fmla="*/ 36 w 86"/>
                <a:gd name="T13" fmla="*/ 24 h 25"/>
                <a:gd name="T14" fmla="*/ 27 w 86"/>
                <a:gd name="T15" fmla="*/ 24 h 25"/>
                <a:gd name="T16" fmla="*/ 25 w 86"/>
                <a:gd name="T17" fmla="*/ 18 h 25"/>
                <a:gd name="T18" fmla="*/ 0 w 86"/>
                <a:gd name="T19" fmla="*/ 18 h 25"/>
                <a:gd name="T20" fmla="*/ 0 w 86"/>
                <a:gd name="T21" fmla="*/ 16 h 25"/>
                <a:gd name="T22" fmla="*/ 31 w 86"/>
                <a:gd name="T23" fmla="*/ 0 h 25"/>
                <a:gd name="T24" fmla="*/ 25 w 86"/>
                <a:gd name="T25" fmla="*/ 3 h 25"/>
                <a:gd name="T26" fmla="*/ 3 w 86"/>
                <a:gd name="T27" fmla="*/ 16 h 25"/>
                <a:gd name="T28" fmla="*/ 25 w 86"/>
                <a:gd name="T29" fmla="*/ 16 h 25"/>
                <a:gd name="T30" fmla="*/ 25 w 86"/>
                <a:gd name="T31" fmla="*/ 3 h 25"/>
                <a:gd name="T32" fmla="*/ 57 w 86"/>
                <a:gd name="T33" fmla="*/ 24 h 25"/>
                <a:gd name="T34" fmla="*/ 58 w 86"/>
                <a:gd name="T35" fmla="*/ 24 h 25"/>
                <a:gd name="T36" fmla="*/ 61 w 86"/>
                <a:gd name="T37" fmla="*/ 24 h 25"/>
                <a:gd name="T38" fmla="*/ 63 w 86"/>
                <a:gd name="T39" fmla="*/ 24 h 25"/>
                <a:gd name="T40" fmla="*/ 65 w 86"/>
                <a:gd name="T41" fmla="*/ 24 h 25"/>
                <a:gd name="T42" fmla="*/ 66 w 86"/>
                <a:gd name="T43" fmla="*/ 23 h 25"/>
                <a:gd name="T44" fmla="*/ 66 w 86"/>
                <a:gd name="T45" fmla="*/ 22 h 25"/>
                <a:gd name="T46" fmla="*/ 66 w 86"/>
                <a:gd name="T47" fmla="*/ 21 h 25"/>
                <a:gd name="T48" fmla="*/ 66 w 86"/>
                <a:gd name="T49" fmla="*/ 5 h 25"/>
                <a:gd name="T50" fmla="*/ 66 w 86"/>
                <a:gd name="T51" fmla="*/ 3 h 25"/>
                <a:gd name="T52" fmla="*/ 65 w 86"/>
                <a:gd name="T53" fmla="*/ 3 h 25"/>
                <a:gd name="T54" fmla="*/ 63 w 86"/>
                <a:gd name="T55" fmla="*/ 3 h 25"/>
                <a:gd name="T56" fmla="*/ 61 w 86"/>
                <a:gd name="T57" fmla="*/ 3 h 25"/>
                <a:gd name="T58" fmla="*/ 60 w 86"/>
                <a:gd name="T59" fmla="*/ 3 h 25"/>
                <a:gd name="T60" fmla="*/ 58 w 86"/>
                <a:gd name="T61" fmla="*/ 5 h 25"/>
                <a:gd name="T62" fmla="*/ 57 w 86"/>
                <a:gd name="T63" fmla="*/ 5 h 25"/>
                <a:gd name="T64" fmla="*/ 57 w 86"/>
                <a:gd name="T65" fmla="*/ 3 h 25"/>
                <a:gd name="T66" fmla="*/ 74 w 86"/>
                <a:gd name="T67" fmla="*/ 0 h 25"/>
                <a:gd name="T68" fmla="*/ 74 w 86"/>
                <a:gd name="T69" fmla="*/ 21 h 25"/>
                <a:gd name="T70" fmla="*/ 74 w 86"/>
                <a:gd name="T71" fmla="*/ 22 h 25"/>
                <a:gd name="T72" fmla="*/ 74 w 86"/>
                <a:gd name="T73" fmla="*/ 23 h 25"/>
                <a:gd name="T74" fmla="*/ 76 w 86"/>
                <a:gd name="T75" fmla="*/ 24 h 25"/>
                <a:gd name="T76" fmla="*/ 77 w 86"/>
                <a:gd name="T77" fmla="*/ 24 h 25"/>
                <a:gd name="T78" fmla="*/ 79 w 86"/>
                <a:gd name="T79" fmla="*/ 24 h 25"/>
                <a:gd name="T80" fmla="*/ 80 w 86"/>
                <a:gd name="T81" fmla="*/ 24 h 25"/>
                <a:gd name="T82" fmla="*/ 82 w 86"/>
                <a:gd name="T83" fmla="*/ 24 h 25"/>
                <a:gd name="T84" fmla="*/ 83 w 86"/>
                <a:gd name="T85" fmla="*/ 24 h 25"/>
                <a:gd name="T86" fmla="*/ 85 w 86"/>
                <a:gd name="T87" fmla="*/ 24 h 25"/>
                <a:gd name="T88" fmla="*/ 57 w 86"/>
                <a:gd name="T89" fmla="*/ 24 h 25"/>
                <a:gd name="T90" fmla="*/ 31 w 86"/>
                <a:gd name="T91" fmla="*/ 0 h 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25"/>
                <a:gd name="T140" fmla="*/ 86 w 86"/>
                <a:gd name="T141" fmla="*/ 25 h 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25">
                  <a:moveTo>
                    <a:pt x="31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35" y="18"/>
                  </a:lnTo>
                  <a:lnTo>
                    <a:pt x="36" y="24"/>
                  </a:lnTo>
                  <a:lnTo>
                    <a:pt x="27" y="24"/>
                  </a:lnTo>
                  <a:lnTo>
                    <a:pt x="25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3" y="16"/>
                  </a:lnTo>
                  <a:lnTo>
                    <a:pt x="25" y="16"/>
                  </a:lnTo>
                  <a:lnTo>
                    <a:pt x="25" y="3"/>
                  </a:lnTo>
                  <a:lnTo>
                    <a:pt x="57" y="24"/>
                  </a:lnTo>
                  <a:lnTo>
                    <a:pt x="58" y="24"/>
                  </a:lnTo>
                  <a:lnTo>
                    <a:pt x="61" y="24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6" y="23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74" y="0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4" y="23"/>
                  </a:lnTo>
                  <a:lnTo>
                    <a:pt x="76" y="24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2" y="24"/>
                  </a:lnTo>
                  <a:lnTo>
                    <a:pt x="83" y="24"/>
                  </a:lnTo>
                  <a:lnTo>
                    <a:pt x="85" y="24"/>
                  </a:lnTo>
                  <a:lnTo>
                    <a:pt x="57" y="24"/>
                  </a:lnTo>
                  <a:lnTo>
                    <a:pt x="31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6" name="Freeform 211"/>
            <p:cNvSpPr>
              <a:spLocks/>
            </p:cNvSpPr>
            <p:nvPr/>
          </p:nvSpPr>
          <p:spPr bwMode="auto">
            <a:xfrm>
              <a:off x="1478" y="3290"/>
              <a:ext cx="87" cy="24"/>
            </a:xfrm>
            <a:custGeom>
              <a:avLst/>
              <a:gdLst>
                <a:gd name="T0" fmla="*/ 33 w 87"/>
                <a:gd name="T1" fmla="*/ 2 h 24"/>
                <a:gd name="T2" fmla="*/ 9 w 87"/>
                <a:gd name="T3" fmla="*/ 2 h 24"/>
                <a:gd name="T4" fmla="*/ 6 w 87"/>
                <a:gd name="T5" fmla="*/ 2 h 24"/>
                <a:gd name="T6" fmla="*/ 3 w 87"/>
                <a:gd name="T7" fmla="*/ 3 h 24"/>
                <a:gd name="T8" fmla="*/ 2 w 87"/>
                <a:gd name="T9" fmla="*/ 5 h 24"/>
                <a:gd name="T10" fmla="*/ 0 w 87"/>
                <a:gd name="T11" fmla="*/ 5 h 24"/>
                <a:gd name="T12" fmla="*/ 2 w 87"/>
                <a:gd name="T13" fmla="*/ 3 h 24"/>
                <a:gd name="T14" fmla="*/ 3 w 87"/>
                <a:gd name="T15" fmla="*/ 2 h 24"/>
                <a:gd name="T16" fmla="*/ 5 w 87"/>
                <a:gd name="T17" fmla="*/ 0 h 24"/>
                <a:gd name="T18" fmla="*/ 20 w 87"/>
                <a:gd name="T19" fmla="*/ 22 h 24"/>
                <a:gd name="T20" fmla="*/ 59 w 87"/>
                <a:gd name="T21" fmla="*/ 12 h 24"/>
                <a:gd name="T22" fmla="*/ 70 w 87"/>
                <a:gd name="T23" fmla="*/ 9 h 24"/>
                <a:gd name="T24" fmla="*/ 75 w 87"/>
                <a:gd name="T25" fmla="*/ 6 h 24"/>
                <a:gd name="T26" fmla="*/ 73 w 87"/>
                <a:gd name="T27" fmla="*/ 3 h 24"/>
                <a:gd name="T28" fmla="*/ 70 w 87"/>
                <a:gd name="T29" fmla="*/ 2 h 24"/>
                <a:gd name="T30" fmla="*/ 67 w 87"/>
                <a:gd name="T31" fmla="*/ 2 h 24"/>
                <a:gd name="T32" fmla="*/ 61 w 87"/>
                <a:gd name="T33" fmla="*/ 2 h 24"/>
                <a:gd name="T34" fmla="*/ 53 w 87"/>
                <a:gd name="T35" fmla="*/ 3 h 24"/>
                <a:gd name="T36" fmla="*/ 48 w 87"/>
                <a:gd name="T37" fmla="*/ 6 h 24"/>
                <a:gd name="T38" fmla="*/ 55 w 87"/>
                <a:gd name="T39" fmla="*/ 1 h 24"/>
                <a:gd name="T40" fmla="*/ 67 w 87"/>
                <a:gd name="T41" fmla="*/ 0 h 24"/>
                <a:gd name="T42" fmla="*/ 70 w 87"/>
                <a:gd name="T43" fmla="*/ 0 h 24"/>
                <a:gd name="T44" fmla="*/ 75 w 87"/>
                <a:gd name="T45" fmla="*/ 0 h 24"/>
                <a:gd name="T46" fmla="*/ 78 w 87"/>
                <a:gd name="T47" fmla="*/ 1 h 24"/>
                <a:gd name="T48" fmla="*/ 81 w 87"/>
                <a:gd name="T49" fmla="*/ 2 h 24"/>
                <a:gd name="T50" fmla="*/ 83 w 87"/>
                <a:gd name="T51" fmla="*/ 3 h 24"/>
                <a:gd name="T52" fmla="*/ 81 w 87"/>
                <a:gd name="T53" fmla="*/ 6 h 24"/>
                <a:gd name="T54" fmla="*/ 77 w 87"/>
                <a:gd name="T55" fmla="*/ 8 h 24"/>
                <a:gd name="T56" fmla="*/ 78 w 87"/>
                <a:gd name="T57" fmla="*/ 12 h 24"/>
                <a:gd name="T58" fmla="*/ 84 w 87"/>
                <a:gd name="T59" fmla="*/ 14 h 24"/>
                <a:gd name="T60" fmla="*/ 86 w 87"/>
                <a:gd name="T61" fmla="*/ 17 h 24"/>
                <a:gd name="T62" fmla="*/ 84 w 87"/>
                <a:gd name="T63" fmla="*/ 18 h 24"/>
                <a:gd name="T64" fmla="*/ 83 w 87"/>
                <a:gd name="T65" fmla="*/ 20 h 24"/>
                <a:gd name="T66" fmla="*/ 80 w 87"/>
                <a:gd name="T67" fmla="*/ 22 h 24"/>
                <a:gd name="T68" fmla="*/ 77 w 87"/>
                <a:gd name="T69" fmla="*/ 22 h 24"/>
                <a:gd name="T70" fmla="*/ 72 w 87"/>
                <a:gd name="T71" fmla="*/ 23 h 24"/>
                <a:gd name="T72" fmla="*/ 67 w 87"/>
                <a:gd name="T73" fmla="*/ 23 h 24"/>
                <a:gd name="T74" fmla="*/ 63 w 87"/>
                <a:gd name="T75" fmla="*/ 23 h 24"/>
                <a:gd name="T76" fmla="*/ 56 w 87"/>
                <a:gd name="T77" fmla="*/ 23 h 24"/>
                <a:gd name="T78" fmla="*/ 50 w 87"/>
                <a:gd name="T79" fmla="*/ 22 h 24"/>
                <a:gd name="T80" fmla="*/ 50 w 87"/>
                <a:gd name="T81" fmla="*/ 21 h 24"/>
                <a:gd name="T82" fmla="*/ 53 w 87"/>
                <a:gd name="T83" fmla="*/ 21 h 24"/>
                <a:gd name="T84" fmla="*/ 56 w 87"/>
                <a:gd name="T85" fmla="*/ 21 h 24"/>
                <a:gd name="T86" fmla="*/ 61 w 87"/>
                <a:gd name="T87" fmla="*/ 22 h 24"/>
                <a:gd name="T88" fmla="*/ 66 w 87"/>
                <a:gd name="T89" fmla="*/ 23 h 24"/>
                <a:gd name="T90" fmla="*/ 69 w 87"/>
                <a:gd name="T91" fmla="*/ 23 h 24"/>
                <a:gd name="T92" fmla="*/ 73 w 87"/>
                <a:gd name="T93" fmla="*/ 22 h 24"/>
                <a:gd name="T94" fmla="*/ 77 w 87"/>
                <a:gd name="T95" fmla="*/ 21 h 24"/>
                <a:gd name="T96" fmla="*/ 78 w 87"/>
                <a:gd name="T97" fmla="*/ 18 h 24"/>
                <a:gd name="T98" fmla="*/ 78 w 87"/>
                <a:gd name="T99" fmla="*/ 16 h 24"/>
                <a:gd name="T100" fmla="*/ 77 w 87"/>
                <a:gd name="T101" fmla="*/ 15 h 24"/>
                <a:gd name="T102" fmla="*/ 73 w 87"/>
                <a:gd name="T103" fmla="*/ 14 h 24"/>
                <a:gd name="T104" fmla="*/ 69 w 87"/>
                <a:gd name="T105" fmla="*/ 13 h 24"/>
                <a:gd name="T106" fmla="*/ 66 w 87"/>
                <a:gd name="T107" fmla="*/ 12 h 24"/>
                <a:gd name="T108" fmla="*/ 61 w 87"/>
                <a:gd name="T109" fmla="*/ 12 h 24"/>
                <a:gd name="T110" fmla="*/ 14 w 87"/>
                <a:gd name="T111" fmla="*/ 22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"/>
                <a:gd name="T169" fmla="*/ 0 h 24"/>
                <a:gd name="T170" fmla="*/ 87 w 87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" h="24">
                  <a:moveTo>
                    <a:pt x="14" y="22"/>
                  </a:moveTo>
                  <a:lnTo>
                    <a:pt x="3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41" y="0"/>
                  </a:lnTo>
                  <a:lnTo>
                    <a:pt x="20" y="22"/>
                  </a:lnTo>
                  <a:lnTo>
                    <a:pt x="14" y="22"/>
                  </a:lnTo>
                  <a:lnTo>
                    <a:pt x="59" y="12"/>
                  </a:lnTo>
                  <a:lnTo>
                    <a:pt x="66" y="10"/>
                  </a:lnTo>
                  <a:lnTo>
                    <a:pt x="70" y="9"/>
                  </a:lnTo>
                  <a:lnTo>
                    <a:pt x="73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2" y="3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56" y="2"/>
                  </a:lnTo>
                  <a:lnTo>
                    <a:pt x="53" y="3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52" y="2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2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1" y="6"/>
                  </a:lnTo>
                  <a:lnTo>
                    <a:pt x="80" y="7"/>
                  </a:lnTo>
                  <a:lnTo>
                    <a:pt x="77" y="8"/>
                  </a:lnTo>
                  <a:lnTo>
                    <a:pt x="72" y="9"/>
                  </a:lnTo>
                  <a:lnTo>
                    <a:pt x="78" y="12"/>
                  </a:lnTo>
                  <a:lnTo>
                    <a:pt x="83" y="13"/>
                  </a:lnTo>
                  <a:lnTo>
                    <a:pt x="84" y="14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4" y="17"/>
                  </a:lnTo>
                  <a:lnTo>
                    <a:pt x="84" y="18"/>
                  </a:lnTo>
                  <a:lnTo>
                    <a:pt x="84" y="20"/>
                  </a:lnTo>
                  <a:lnTo>
                    <a:pt x="83" y="20"/>
                  </a:lnTo>
                  <a:lnTo>
                    <a:pt x="81" y="21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77" y="22"/>
                  </a:lnTo>
                  <a:lnTo>
                    <a:pt x="73" y="23"/>
                  </a:lnTo>
                  <a:lnTo>
                    <a:pt x="72" y="23"/>
                  </a:lnTo>
                  <a:lnTo>
                    <a:pt x="69" y="23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8" y="22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9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6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77" y="21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7"/>
                  </a:lnTo>
                  <a:lnTo>
                    <a:pt x="78" y="16"/>
                  </a:lnTo>
                  <a:lnTo>
                    <a:pt x="77" y="16"/>
                  </a:lnTo>
                  <a:lnTo>
                    <a:pt x="77" y="15"/>
                  </a:lnTo>
                  <a:lnTo>
                    <a:pt x="75" y="14"/>
                  </a:lnTo>
                  <a:lnTo>
                    <a:pt x="73" y="14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2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14" y="2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7" name="Freeform 212"/>
            <p:cNvSpPr>
              <a:spLocks/>
            </p:cNvSpPr>
            <p:nvPr/>
          </p:nvSpPr>
          <p:spPr bwMode="auto">
            <a:xfrm>
              <a:off x="1006" y="3290"/>
              <a:ext cx="93" cy="24"/>
            </a:xfrm>
            <a:custGeom>
              <a:avLst/>
              <a:gdLst>
                <a:gd name="T0" fmla="*/ 35 w 93"/>
                <a:gd name="T1" fmla="*/ 2 h 24"/>
                <a:gd name="T2" fmla="*/ 10 w 93"/>
                <a:gd name="T3" fmla="*/ 2 h 24"/>
                <a:gd name="T4" fmla="*/ 6 w 93"/>
                <a:gd name="T5" fmla="*/ 2 h 24"/>
                <a:gd name="T6" fmla="*/ 5 w 93"/>
                <a:gd name="T7" fmla="*/ 3 h 24"/>
                <a:gd name="T8" fmla="*/ 3 w 93"/>
                <a:gd name="T9" fmla="*/ 5 h 24"/>
                <a:gd name="T10" fmla="*/ 0 w 93"/>
                <a:gd name="T11" fmla="*/ 5 h 24"/>
                <a:gd name="T12" fmla="*/ 2 w 93"/>
                <a:gd name="T13" fmla="*/ 3 h 24"/>
                <a:gd name="T14" fmla="*/ 3 w 93"/>
                <a:gd name="T15" fmla="*/ 2 h 24"/>
                <a:gd name="T16" fmla="*/ 5 w 93"/>
                <a:gd name="T17" fmla="*/ 1 h 24"/>
                <a:gd name="T18" fmla="*/ 6 w 93"/>
                <a:gd name="T19" fmla="*/ 0 h 24"/>
                <a:gd name="T20" fmla="*/ 22 w 93"/>
                <a:gd name="T21" fmla="*/ 22 h 24"/>
                <a:gd name="T22" fmla="*/ 49 w 93"/>
                <a:gd name="T23" fmla="*/ 23 h 24"/>
                <a:gd name="T24" fmla="*/ 52 w 93"/>
                <a:gd name="T25" fmla="*/ 22 h 24"/>
                <a:gd name="T26" fmla="*/ 57 w 93"/>
                <a:gd name="T27" fmla="*/ 20 h 24"/>
                <a:gd name="T28" fmla="*/ 62 w 93"/>
                <a:gd name="T29" fmla="*/ 18 h 24"/>
                <a:gd name="T30" fmla="*/ 67 w 93"/>
                <a:gd name="T31" fmla="*/ 16 h 24"/>
                <a:gd name="T32" fmla="*/ 70 w 93"/>
                <a:gd name="T33" fmla="*/ 15 h 24"/>
                <a:gd name="T34" fmla="*/ 73 w 93"/>
                <a:gd name="T35" fmla="*/ 14 h 24"/>
                <a:gd name="T36" fmla="*/ 75 w 93"/>
                <a:gd name="T37" fmla="*/ 12 h 24"/>
                <a:gd name="T38" fmla="*/ 78 w 93"/>
                <a:gd name="T39" fmla="*/ 10 h 24"/>
                <a:gd name="T40" fmla="*/ 78 w 93"/>
                <a:gd name="T41" fmla="*/ 8 h 24"/>
                <a:gd name="T42" fmla="*/ 78 w 93"/>
                <a:gd name="T43" fmla="*/ 6 h 24"/>
                <a:gd name="T44" fmla="*/ 75 w 93"/>
                <a:gd name="T45" fmla="*/ 5 h 24"/>
                <a:gd name="T46" fmla="*/ 73 w 93"/>
                <a:gd name="T47" fmla="*/ 3 h 24"/>
                <a:gd name="T48" fmla="*/ 70 w 93"/>
                <a:gd name="T49" fmla="*/ 2 h 24"/>
                <a:gd name="T50" fmla="*/ 67 w 93"/>
                <a:gd name="T51" fmla="*/ 2 h 24"/>
                <a:gd name="T52" fmla="*/ 63 w 93"/>
                <a:gd name="T53" fmla="*/ 2 h 24"/>
                <a:gd name="T54" fmla="*/ 59 w 93"/>
                <a:gd name="T55" fmla="*/ 2 h 24"/>
                <a:gd name="T56" fmla="*/ 56 w 93"/>
                <a:gd name="T57" fmla="*/ 5 h 24"/>
                <a:gd name="T58" fmla="*/ 54 w 93"/>
                <a:gd name="T59" fmla="*/ 6 h 24"/>
                <a:gd name="T60" fmla="*/ 49 w 93"/>
                <a:gd name="T61" fmla="*/ 7 h 24"/>
                <a:gd name="T62" fmla="*/ 51 w 93"/>
                <a:gd name="T63" fmla="*/ 5 h 24"/>
                <a:gd name="T64" fmla="*/ 52 w 93"/>
                <a:gd name="T65" fmla="*/ 3 h 24"/>
                <a:gd name="T66" fmla="*/ 56 w 93"/>
                <a:gd name="T67" fmla="*/ 2 h 24"/>
                <a:gd name="T68" fmla="*/ 59 w 93"/>
                <a:gd name="T69" fmla="*/ 1 h 24"/>
                <a:gd name="T70" fmla="*/ 63 w 93"/>
                <a:gd name="T71" fmla="*/ 0 h 24"/>
                <a:gd name="T72" fmla="*/ 67 w 93"/>
                <a:gd name="T73" fmla="*/ 0 h 24"/>
                <a:gd name="T74" fmla="*/ 70 w 93"/>
                <a:gd name="T75" fmla="*/ 0 h 24"/>
                <a:gd name="T76" fmla="*/ 75 w 93"/>
                <a:gd name="T77" fmla="*/ 0 h 24"/>
                <a:gd name="T78" fmla="*/ 78 w 93"/>
                <a:gd name="T79" fmla="*/ 1 h 24"/>
                <a:gd name="T80" fmla="*/ 82 w 93"/>
                <a:gd name="T81" fmla="*/ 2 h 24"/>
                <a:gd name="T82" fmla="*/ 86 w 93"/>
                <a:gd name="T83" fmla="*/ 3 h 24"/>
                <a:gd name="T84" fmla="*/ 87 w 93"/>
                <a:gd name="T85" fmla="*/ 6 h 24"/>
                <a:gd name="T86" fmla="*/ 87 w 93"/>
                <a:gd name="T87" fmla="*/ 8 h 24"/>
                <a:gd name="T88" fmla="*/ 84 w 93"/>
                <a:gd name="T89" fmla="*/ 9 h 24"/>
                <a:gd name="T90" fmla="*/ 82 w 93"/>
                <a:gd name="T91" fmla="*/ 12 h 24"/>
                <a:gd name="T92" fmla="*/ 81 w 93"/>
                <a:gd name="T93" fmla="*/ 13 h 24"/>
                <a:gd name="T94" fmla="*/ 76 w 93"/>
                <a:gd name="T95" fmla="*/ 14 h 24"/>
                <a:gd name="T96" fmla="*/ 71 w 93"/>
                <a:gd name="T97" fmla="*/ 16 h 24"/>
                <a:gd name="T98" fmla="*/ 68 w 93"/>
                <a:gd name="T99" fmla="*/ 17 h 24"/>
                <a:gd name="T100" fmla="*/ 65 w 93"/>
                <a:gd name="T101" fmla="*/ 18 h 24"/>
                <a:gd name="T102" fmla="*/ 62 w 93"/>
                <a:gd name="T103" fmla="*/ 20 h 24"/>
                <a:gd name="T104" fmla="*/ 59 w 93"/>
                <a:gd name="T105" fmla="*/ 20 h 24"/>
                <a:gd name="T106" fmla="*/ 82 w 93"/>
                <a:gd name="T107" fmla="*/ 21 h 24"/>
                <a:gd name="T108" fmla="*/ 86 w 93"/>
                <a:gd name="T109" fmla="*/ 21 h 24"/>
                <a:gd name="T110" fmla="*/ 87 w 93"/>
                <a:gd name="T111" fmla="*/ 20 h 24"/>
                <a:gd name="T112" fmla="*/ 90 w 93"/>
                <a:gd name="T113" fmla="*/ 18 h 24"/>
                <a:gd name="T114" fmla="*/ 87 w 93"/>
                <a:gd name="T115" fmla="*/ 23 h 24"/>
                <a:gd name="T116" fmla="*/ 49 w 93"/>
                <a:gd name="T117" fmla="*/ 23 h 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3"/>
                <a:gd name="T178" fmla="*/ 0 h 24"/>
                <a:gd name="T179" fmla="*/ 93 w 93"/>
                <a:gd name="T180" fmla="*/ 24 h 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3" h="24">
                  <a:moveTo>
                    <a:pt x="16" y="22"/>
                  </a:moveTo>
                  <a:lnTo>
                    <a:pt x="35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41" y="0"/>
                  </a:lnTo>
                  <a:lnTo>
                    <a:pt x="22" y="22"/>
                  </a:lnTo>
                  <a:lnTo>
                    <a:pt x="16" y="22"/>
                  </a:lnTo>
                  <a:lnTo>
                    <a:pt x="49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8"/>
                  </a:lnTo>
                  <a:lnTo>
                    <a:pt x="62" y="18"/>
                  </a:lnTo>
                  <a:lnTo>
                    <a:pt x="65" y="17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9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5" y="3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7" y="3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2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8" y="1"/>
                  </a:lnTo>
                  <a:lnTo>
                    <a:pt x="81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6" y="8"/>
                  </a:lnTo>
                  <a:lnTo>
                    <a:pt x="84" y="9"/>
                  </a:lnTo>
                  <a:lnTo>
                    <a:pt x="84" y="10"/>
                  </a:lnTo>
                  <a:lnTo>
                    <a:pt x="82" y="12"/>
                  </a:lnTo>
                  <a:lnTo>
                    <a:pt x="81" y="12"/>
                  </a:lnTo>
                  <a:lnTo>
                    <a:pt x="81" y="13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3" y="15"/>
                  </a:lnTo>
                  <a:lnTo>
                    <a:pt x="71" y="16"/>
                  </a:lnTo>
                  <a:lnTo>
                    <a:pt x="70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5" y="18"/>
                  </a:lnTo>
                  <a:lnTo>
                    <a:pt x="63" y="20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82" y="21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9" y="20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87" y="23"/>
                  </a:lnTo>
                  <a:lnTo>
                    <a:pt x="51" y="23"/>
                  </a:lnTo>
                  <a:lnTo>
                    <a:pt x="49" y="23"/>
                  </a:lnTo>
                  <a:lnTo>
                    <a:pt x="16" y="2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8" name="Freeform 213"/>
            <p:cNvSpPr>
              <a:spLocks/>
            </p:cNvSpPr>
            <p:nvPr/>
          </p:nvSpPr>
          <p:spPr bwMode="auto">
            <a:xfrm>
              <a:off x="1006" y="2851"/>
              <a:ext cx="95" cy="25"/>
            </a:xfrm>
            <a:custGeom>
              <a:avLst/>
              <a:gdLst>
                <a:gd name="T0" fmla="*/ 35 w 95"/>
                <a:gd name="T1" fmla="*/ 0 h 25"/>
                <a:gd name="T2" fmla="*/ 45 w 95"/>
                <a:gd name="T3" fmla="*/ 16 h 25"/>
                <a:gd name="T4" fmla="*/ 35 w 95"/>
                <a:gd name="T5" fmla="*/ 18 h 25"/>
                <a:gd name="T6" fmla="*/ 27 w 95"/>
                <a:gd name="T7" fmla="*/ 24 h 25"/>
                <a:gd name="T8" fmla="*/ 0 w 95"/>
                <a:gd name="T9" fmla="*/ 18 h 25"/>
                <a:gd name="T10" fmla="*/ 32 w 95"/>
                <a:gd name="T11" fmla="*/ 0 h 25"/>
                <a:gd name="T12" fmla="*/ 5 w 95"/>
                <a:gd name="T13" fmla="*/ 16 h 25"/>
                <a:gd name="T14" fmla="*/ 27 w 95"/>
                <a:gd name="T15" fmla="*/ 3 h 25"/>
                <a:gd name="T16" fmla="*/ 49 w 95"/>
                <a:gd name="T17" fmla="*/ 11 h 25"/>
                <a:gd name="T18" fmla="*/ 51 w 95"/>
                <a:gd name="T19" fmla="*/ 8 h 25"/>
                <a:gd name="T20" fmla="*/ 53 w 95"/>
                <a:gd name="T21" fmla="*/ 6 h 25"/>
                <a:gd name="T22" fmla="*/ 56 w 95"/>
                <a:gd name="T23" fmla="*/ 3 h 25"/>
                <a:gd name="T24" fmla="*/ 61 w 95"/>
                <a:gd name="T25" fmla="*/ 2 h 25"/>
                <a:gd name="T26" fmla="*/ 69 w 95"/>
                <a:gd name="T27" fmla="*/ 0 h 25"/>
                <a:gd name="T28" fmla="*/ 75 w 95"/>
                <a:gd name="T29" fmla="*/ 0 h 25"/>
                <a:gd name="T30" fmla="*/ 81 w 95"/>
                <a:gd name="T31" fmla="*/ 2 h 25"/>
                <a:gd name="T32" fmla="*/ 86 w 95"/>
                <a:gd name="T33" fmla="*/ 3 h 25"/>
                <a:gd name="T34" fmla="*/ 89 w 95"/>
                <a:gd name="T35" fmla="*/ 6 h 25"/>
                <a:gd name="T36" fmla="*/ 92 w 95"/>
                <a:gd name="T37" fmla="*/ 8 h 25"/>
                <a:gd name="T38" fmla="*/ 94 w 95"/>
                <a:gd name="T39" fmla="*/ 11 h 25"/>
                <a:gd name="T40" fmla="*/ 94 w 95"/>
                <a:gd name="T41" fmla="*/ 14 h 25"/>
                <a:gd name="T42" fmla="*/ 94 w 95"/>
                <a:gd name="T43" fmla="*/ 16 h 25"/>
                <a:gd name="T44" fmla="*/ 91 w 95"/>
                <a:gd name="T45" fmla="*/ 18 h 25"/>
                <a:gd name="T46" fmla="*/ 89 w 95"/>
                <a:gd name="T47" fmla="*/ 19 h 25"/>
                <a:gd name="T48" fmla="*/ 88 w 95"/>
                <a:gd name="T49" fmla="*/ 22 h 25"/>
                <a:gd name="T50" fmla="*/ 84 w 95"/>
                <a:gd name="T51" fmla="*/ 23 h 25"/>
                <a:gd name="T52" fmla="*/ 81 w 95"/>
                <a:gd name="T53" fmla="*/ 24 h 25"/>
                <a:gd name="T54" fmla="*/ 75 w 95"/>
                <a:gd name="T55" fmla="*/ 24 h 25"/>
                <a:gd name="T56" fmla="*/ 70 w 95"/>
                <a:gd name="T57" fmla="*/ 24 h 25"/>
                <a:gd name="T58" fmla="*/ 64 w 95"/>
                <a:gd name="T59" fmla="*/ 24 h 25"/>
                <a:gd name="T60" fmla="*/ 57 w 95"/>
                <a:gd name="T61" fmla="*/ 23 h 25"/>
                <a:gd name="T62" fmla="*/ 54 w 95"/>
                <a:gd name="T63" fmla="*/ 21 h 25"/>
                <a:gd name="T64" fmla="*/ 51 w 95"/>
                <a:gd name="T65" fmla="*/ 17 h 25"/>
                <a:gd name="T66" fmla="*/ 49 w 95"/>
                <a:gd name="T67" fmla="*/ 15 h 25"/>
                <a:gd name="T68" fmla="*/ 59 w 95"/>
                <a:gd name="T69" fmla="*/ 13 h 25"/>
                <a:gd name="T70" fmla="*/ 64 w 95"/>
                <a:gd name="T71" fmla="*/ 21 h 25"/>
                <a:gd name="T72" fmla="*/ 72 w 95"/>
                <a:gd name="T73" fmla="*/ 24 h 25"/>
                <a:gd name="T74" fmla="*/ 75 w 95"/>
                <a:gd name="T75" fmla="*/ 23 h 25"/>
                <a:gd name="T76" fmla="*/ 80 w 95"/>
                <a:gd name="T77" fmla="*/ 22 h 25"/>
                <a:gd name="T78" fmla="*/ 81 w 95"/>
                <a:gd name="T79" fmla="*/ 19 h 25"/>
                <a:gd name="T80" fmla="*/ 83 w 95"/>
                <a:gd name="T81" fmla="*/ 17 h 25"/>
                <a:gd name="T82" fmla="*/ 84 w 95"/>
                <a:gd name="T83" fmla="*/ 15 h 25"/>
                <a:gd name="T84" fmla="*/ 84 w 95"/>
                <a:gd name="T85" fmla="*/ 13 h 25"/>
                <a:gd name="T86" fmla="*/ 83 w 95"/>
                <a:gd name="T87" fmla="*/ 10 h 25"/>
                <a:gd name="T88" fmla="*/ 83 w 95"/>
                <a:gd name="T89" fmla="*/ 7 h 25"/>
                <a:gd name="T90" fmla="*/ 81 w 95"/>
                <a:gd name="T91" fmla="*/ 6 h 25"/>
                <a:gd name="T92" fmla="*/ 78 w 95"/>
                <a:gd name="T93" fmla="*/ 3 h 25"/>
                <a:gd name="T94" fmla="*/ 75 w 95"/>
                <a:gd name="T95" fmla="*/ 2 h 25"/>
                <a:gd name="T96" fmla="*/ 72 w 95"/>
                <a:gd name="T97" fmla="*/ 1 h 25"/>
                <a:gd name="T98" fmla="*/ 69 w 95"/>
                <a:gd name="T99" fmla="*/ 2 h 25"/>
                <a:gd name="T100" fmla="*/ 65 w 95"/>
                <a:gd name="T101" fmla="*/ 3 h 25"/>
                <a:gd name="T102" fmla="*/ 64 w 95"/>
                <a:gd name="T103" fmla="*/ 5 h 25"/>
                <a:gd name="T104" fmla="*/ 61 w 95"/>
                <a:gd name="T105" fmla="*/ 7 h 25"/>
                <a:gd name="T106" fmla="*/ 59 w 95"/>
                <a:gd name="T107" fmla="*/ 9 h 25"/>
                <a:gd name="T108" fmla="*/ 59 w 95"/>
                <a:gd name="T109" fmla="*/ 13 h 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5"/>
                <a:gd name="T166" fmla="*/ 0 h 25"/>
                <a:gd name="T167" fmla="*/ 95 w 95"/>
                <a:gd name="T168" fmla="*/ 25 h 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5" h="25">
                  <a:moveTo>
                    <a:pt x="32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35" y="18"/>
                  </a:lnTo>
                  <a:lnTo>
                    <a:pt x="37" y="24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27" y="3"/>
                  </a:lnTo>
                  <a:lnTo>
                    <a:pt x="5" y="16"/>
                  </a:lnTo>
                  <a:lnTo>
                    <a:pt x="27" y="16"/>
                  </a:lnTo>
                  <a:lnTo>
                    <a:pt x="27" y="3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4" y="1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8" y="1"/>
                  </a:lnTo>
                  <a:lnTo>
                    <a:pt x="81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91" y="7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2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21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4" y="23"/>
                  </a:lnTo>
                  <a:lnTo>
                    <a:pt x="83" y="24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70" y="24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59" y="24"/>
                  </a:lnTo>
                  <a:lnTo>
                    <a:pt x="57" y="23"/>
                  </a:lnTo>
                  <a:lnTo>
                    <a:pt x="56" y="22"/>
                  </a:lnTo>
                  <a:lnTo>
                    <a:pt x="54" y="21"/>
                  </a:lnTo>
                  <a:lnTo>
                    <a:pt x="53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9" y="13"/>
                  </a:lnTo>
                  <a:lnTo>
                    <a:pt x="61" y="17"/>
                  </a:lnTo>
                  <a:lnTo>
                    <a:pt x="64" y="21"/>
                  </a:lnTo>
                  <a:lnTo>
                    <a:pt x="67" y="23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78" y="23"/>
                  </a:lnTo>
                  <a:lnTo>
                    <a:pt x="80" y="22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4" y="15"/>
                  </a:lnTo>
                  <a:lnTo>
                    <a:pt x="84" y="14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3" y="10"/>
                  </a:lnTo>
                  <a:lnTo>
                    <a:pt x="83" y="8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1" y="6"/>
                  </a:lnTo>
                  <a:lnTo>
                    <a:pt x="80" y="5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9" y="2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4" y="5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3"/>
                  </a:lnTo>
                  <a:lnTo>
                    <a:pt x="32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9" name="Freeform 214"/>
            <p:cNvSpPr>
              <a:spLocks/>
            </p:cNvSpPr>
            <p:nvPr/>
          </p:nvSpPr>
          <p:spPr bwMode="auto">
            <a:xfrm>
              <a:off x="1009" y="2365"/>
              <a:ext cx="92" cy="26"/>
            </a:xfrm>
            <a:custGeom>
              <a:avLst/>
              <a:gdLst>
                <a:gd name="T0" fmla="*/ 5 w 92"/>
                <a:gd name="T1" fmla="*/ 21 h 26"/>
                <a:gd name="T2" fmla="*/ 14 w 92"/>
                <a:gd name="T3" fmla="*/ 18 h 26"/>
                <a:gd name="T4" fmla="*/ 21 w 92"/>
                <a:gd name="T5" fmla="*/ 15 h 26"/>
                <a:gd name="T6" fmla="*/ 26 w 92"/>
                <a:gd name="T7" fmla="*/ 12 h 26"/>
                <a:gd name="T8" fmla="*/ 29 w 92"/>
                <a:gd name="T9" fmla="*/ 7 h 26"/>
                <a:gd name="T10" fmla="*/ 24 w 92"/>
                <a:gd name="T11" fmla="*/ 4 h 26"/>
                <a:gd name="T12" fmla="*/ 18 w 92"/>
                <a:gd name="T13" fmla="*/ 4 h 26"/>
                <a:gd name="T14" fmla="*/ 8 w 92"/>
                <a:gd name="T15" fmla="*/ 4 h 26"/>
                <a:gd name="T16" fmla="*/ 3 w 92"/>
                <a:gd name="T17" fmla="*/ 6 h 26"/>
                <a:gd name="T18" fmla="*/ 2 w 92"/>
                <a:gd name="T19" fmla="*/ 6 h 26"/>
                <a:gd name="T20" fmla="*/ 5 w 92"/>
                <a:gd name="T21" fmla="*/ 4 h 26"/>
                <a:gd name="T22" fmla="*/ 10 w 92"/>
                <a:gd name="T23" fmla="*/ 1 h 26"/>
                <a:gd name="T24" fmla="*/ 16 w 92"/>
                <a:gd name="T25" fmla="*/ 0 h 26"/>
                <a:gd name="T26" fmla="*/ 24 w 92"/>
                <a:gd name="T27" fmla="*/ 1 h 26"/>
                <a:gd name="T28" fmla="*/ 32 w 92"/>
                <a:gd name="T29" fmla="*/ 1 h 26"/>
                <a:gd name="T30" fmla="*/ 37 w 92"/>
                <a:gd name="T31" fmla="*/ 5 h 26"/>
                <a:gd name="T32" fmla="*/ 37 w 92"/>
                <a:gd name="T33" fmla="*/ 10 h 26"/>
                <a:gd name="T34" fmla="*/ 32 w 92"/>
                <a:gd name="T35" fmla="*/ 12 h 26"/>
                <a:gd name="T36" fmla="*/ 24 w 92"/>
                <a:gd name="T37" fmla="*/ 15 h 26"/>
                <a:gd name="T38" fmla="*/ 18 w 92"/>
                <a:gd name="T39" fmla="*/ 19 h 26"/>
                <a:gd name="T40" fmla="*/ 11 w 92"/>
                <a:gd name="T41" fmla="*/ 21 h 26"/>
                <a:gd name="T42" fmla="*/ 34 w 92"/>
                <a:gd name="T43" fmla="*/ 21 h 26"/>
                <a:gd name="T44" fmla="*/ 38 w 92"/>
                <a:gd name="T45" fmla="*/ 20 h 26"/>
                <a:gd name="T46" fmla="*/ 38 w 92"/>
                <a:gd name="T47" fmla="*/ 24 h 26"/>
                <a:gd name="T48" fmla="*/ 51 w 92"/>
                <a:gd name="T49" fmla="*/ 24 h 26"/>
                <a:gd name="T50" fmla="*/ 61 w 92"/>
                <a:gd name="T51" fmla="*/ 19 h 26"/>
                <a:gd name="T52" fmla="*/ 67 w 92"/>
                <a:gd name="T53" fmla="*/ 17 h 26"/>
                <a:gd name="T54" fmla="*/ 73 w 92"/>
                <a:gd name="T55" fmla="*/ 13 h 26"/>
                <a:gd name="T56" fmla="*/ 77 w 92"/>
                <a:gd name="T57" fmla="*/ 10 h 26"/>
                <a:gd name="T58" fmla="*/ 75 w 92"/>
                <a:gd name="T59" fmla="*/ 5 h 26"/>
                <a:gd name="T60" fmla="*/ 69 w 92"/>
                <a:gd name="T61" fmla="*/ 4 h 26"/>
                <a:gd name="T62" fmla="*/ 62 w 92"/>
                <a:gd name="T63" fmla="*/ 4 h 26"/>
                <a:gd name="T64" fmla="*/ 54 w 92"/>
                <a:gd name="T65" fmla="*/ 5 h 26"/>
                <a:gd name="T66" fmla="*/ 48 w 92"/>
                <a:gd name="T67" fmla="*/ 8 h 26"/>
                <a:gd name="T68" fmla="*/ 51 w 92"/>
                <a:gd name="T69" fmla="*/ 4 h 26"/>
                <a:gd name="T70" fmla="*/ 57 w 92"/>
                <a:gd name="T71" fmla="*/ 1 h 26"/>
                <a:gd name="T72" fmla="*/ 67 w 92"/>
                <a:gd name="T73" fmla="*/ 1 h 26"/>
                <a:gd name="T74" fmla="*/ 75 w 92"/>
                <a:gd name="T75" fmla="*/ 1 h 26"/>
                <a:gd name="T76" fmla="*/ 81 w 92"/>
                <a:gd name="T77" fmla="*/ 4 h 26"/>
                <a:gd name="T78" fmla="*/ 86 w 92"/>
                <a:gd name="T79" fmla="*/ 6 h 26"/>
                <a:gd name="T80" fmla="*/ 83 w 92"/>
                <a:gd name="T81" fmla="*/ 11 h 26"/>
                <a:gd name="T82" fmla="*/ 80 w 92"/>
                <a:gd name="T83" fmla="*/ 14 h 26"/>
                <a:gd name="T84" fmla="*/ 70 w 92"/>
                <a:gd name="T85" fmla="*/ 17 h 26"/>
                <a:gd name="T86" fmla="*/ 64 w 92"/>
                <a:gd name="T87" fmla="*/ 20 h 26"/>
                <a:gd name="T88" fmla="*/ 57 w 92"/>
                <a:gd name="T89" fmla="*/ 21 h 26"/>
                <a:gd name="T90" fmla="*/ 83 w 92"/>
                <a:gd name="T91" fmla="*/ 23 h 26"/>
                <a:gd name="T92" fmla="*/ 91 w 92"/>
                <a:gd name="T93" fmla="*/ 20 h 26"/>
                <a:gd name="T94" fmla="*/ 0 w 92"/>
                <a:gd name="T95" fmla="*/ 24 h 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2"/>
                <a:gd name="T145" fmla="*/ 0 h 26"/>
                <a:gd name="T146" fmla="*/ 92 w 92"/>
                <a:gd name="T147" fmla="*/ 26 h 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2" h="26">
                  <a:moveTo>
                    <a:pt x="0" y="24"/>
                  </a:moveTo>
                  <a:lnTo>
                    <a:pt x="2" y="24"/>
                  </a:lnTo>
                  <a:lnTo>
                    <a:pt x="2" y="23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5" y="10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6" y="15"/>
                  </a:lnTo>
                  <a:lnTo>
                    <a:pt x="24" y="15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38" y="24"/>
                  </a:lnTo>
                  <a:lnTo>
                    <a:pt x="0" y="24"/>
                  </a:lnTo>
                  <a:lnTo>
                    <a:pt x="48" y="25"/>
                  </a:lnTo>
                  <a:lnTo>
                    <a:pt x="49" y="24"/>
                  </a:lnTo>
                  <a:lnTo>
                    <a:pt x="51" y="24"/>
                  </a:lnTo>
                  <a:lnTo>
                    <a:pt x="53" y="23"/>
                  </a:lnTo>
                  <a:lnTo>
                    <a:pt x="56" y="21"/>
                  </a:lnTo>
                  <a:lnTo>
                    <a:pt x="57" y="20"/>
                  </a:lnTo>
                  <a:lnTo>
                    <a:pt x="61" y="19"/>
                  </a:lnTo>
                  <a:lnTo>
                    <a:pt x="64" y="19"/>
                  </a:lnTo>
                  <a:lnTo>
                    <a:pt x="65" y="18"/>
                  </a:lnTo>
                  <a:lnTo>
                    <a:pt x="67" y="18"/>
                  </a:lnTo>
                  <a:lnTo>
                    <a:pt x="67" y="17"/>
                  </a:lnTo>
                  <a:lnTo>
                    <a:pt x="69" y="15"/>
                  </a:lnTo>
                  <a:lnTo>
                    <a:pt x="70" y="15"/>
                  </a:lnTo>
                  <a:lnTo>
                    <a:pt x="72" y="14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2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7" y="8"/>
                  </a:lnTo>
                  <a:lnTo>
                    <a:pt x="77" y="7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2" y="5"/>
                  </a:lnTo>
                  <a:lnTo>
                    <a:pt x="70" y="4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80" y="1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3" y="4"/>
                  </a:lnTo>
                  <a:lnTo>
                    <a:pt x="85" y="5"/>
                  </a:lnTo>
                  <a:lnTo>
                    <a:pt x="86" y="5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6" y="8"/>
                  </a:lnTo>
                  <a:lnTo>
                    <a:pt x="85" y="10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1" y="12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7"/>
                  </a:lnTo>
                  <a:lnTo>
                    <a:pt x="69" y="18"/>
                  </a:lnTo>
                  <a:lnTo>
                    <a:pt x="67" y="18"/>
                  </a:lnTo>
                  <a:lnTo>
                    <a:pt x="65" y="19"/>
                  </a:lnTo>
                  <a:lnTo>
                    <a:pt x="64" y="20"/>
                  </a:lnTo>
                  <a:lnTo>
                    <a:pt x="62" y="21"/>
                  </a:lnTo>
                  <a:lnTo>
                    <a:pt x="61" y="21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7" y="23"/>
                  </a:lnTo>
                  <a:lnTo>
                    <a:pt x="80" y="23"/>
                  </a:lnTo>
                  <a:lnTo>
                    <a:pt x="81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6" y="21"/>
                  </a:lnTo>
                  <a:lnTo>
                    <a:pt x="88" y="21"/>
                  </a:lnTo>
                  <a:lnTo>
                    <a:pt x="91" y="20"/>
                  </a:lnTo>
                  <a:lnTo>
                    <a:pt x="86" y="25"/>
                  </a:lnTo>
                  <a:lnTo>
                    <a:pt x="49" y="25"/>
                  </a:lnTo>
                  <a:lnTo>
                    <a:pt x="48" y="25"/>
                  </a:lnTo>
                  <a:lnTo>
                    <a:pt x="0" y="2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0" name="Freeform 215"/>
            <p:cNvSpPr>
              <a:spLocks/>
            </p:cNvSpPr>
            <p:nvPr/>
          </p:nvSpPr>
          <p:spPr bwMode="auto">
            <a:xfrm>
              <a:off x="515" y="2367"/>
              <a:ext cx="85" cy="24"/>
            </a:xfrm>
            <a:custGeom>
              <a:avLst/>
              <a:gdLst>
                <a:gd name="T0" fmla="*/ 3 w 85"/>
                <a:gd name="T1" fmla="*/ 22 h 24"/>
                <a:gd name="T2" fmla="*/ 8 w 85"/>
                <a:gd name="T3" fmla="*/ 20 h 24"/>
                <a:gd name="T4" fmla="*/ 13 w 85"/>
                <a:gd name="T5" fmla="*/ 17 h 24"/>
                <a:gd name="T6" fmla="*/ 17 w 85"/>
                <a:gd name="T7" fmla="*/ 16 h 24"/>
                <a:gd name="T8" fmla="*/ 21 w 85"/>
                <a:gd name="T9" fmla="*/ 15 h 24"/>
                <a:gd name="T10" fmla="*/ 24 w 85"/>
                <a:gd name="T11" fmla="*/ 14 h 24"/>
                <a:gd name="T12" fmla="*/ 25 w 85"/>
                <a:gd name="T13" fmla="*/ 12 h 24"/>
                <a:gd name="T14" fmla="*/ 27 w 85"/>
                <a:gd name="T15" fmla="*/ 10 h 24"/>
                <a:gd name="T16" fmla="*/ 30 w 85"/>
                <a:gd name="T17" fmla="*/ 8 h 24"/>
                <a:gd name="T18" fmla="*/ 30 w 85"/>
                <a:gd name="T19" fmla="*/ 6 h 24"/>
                <a:gd name="T20" fmla="*/ 27 w 85"/>
                <a:gd name="T21" fmla="*/ 3 h 24"/>
                <a:gd name="T22" fmla="*/ 24 w 85"/>
                <a:gd name="T23" fmla="*/ 2 h 24"/>
                <a:gd name="T24" fmla="*/ 21 w 85"/>
                <a:gd name="T25" fmla="*/ 2 h 24"/>
                <a:gd name="T26" fmla="*/ 16 w 85"/>
                <a:gd name="T27" fmla="*/ 2 h 24"/>
                <a:gd name="T28" fmla="*/ 11 w 85"/>
                <a:gd name="T29" fmla="*/ 2 h 24"/>
                <a:gd name="T30" fmla="*/ 8 w 85"/>
                <a:gd name="T31" fmla="*/ 3 h 24"/>
                <a:gd name="T32" fmla="*/ 6 w 85"/>
                <a:gd name="T33" fmla="*/ 5 h 24"/>
                <a:gd name="T34" fmla="*/ 3 w 85"/>
                <a:gd name="T35" fmla="*/ 7 h 24"/>
                <a:gd name="T36" fmla="*/ 0 w 85"/>
                <a:gd name="T37" fmla="*/ 6 h 24"/>
                <a:gd name="T38" fmla="*/ 3 w 85"/>
                <a:gd name="T39" fmla="*/ 3 h 24"/>
                <a:gd name="T40" fmla="*/ 6 w 85"/>
                <a:gd name="T41" fmla="*/ 2 h 24"/>
                <a:gd name="T42" fmla="*/ 8 w 85"/>
                <a:gd name="T43" fmla="*/ 1 h 24"/>
                <a:gd name="T44" fmla="*/ 11 w 85"/>
                <a:gd name="T45" fmla="*/ 0 h 24"/>
                <a:gd name="T46" fmla="*/ 14 w 85"/>
                <a:gd name="T47" fmla="*/ 0 h 24"/>
                <a:gd name="T48" fmla="*/ 17 w 85"/>
                <a:gd name="T49" fmla="*/ 0 h 24"/>
                <a:gd name="T50" fmla="*/ 22 w 85"/>
                <a:gd name="T51" fmla="*/ 0 h 24"/>
                <a:gd name="T52" fmla="*/ 25 w 85"/>
                <a:gd name="T53" fmla="*/ 0 h 24"/>
                <a:gd name="T54" fmla="*/ 30 w 85"/>
                <a:gd name="T55" fmla="*/ 0 h 24"/>
                <a:gd name="T56" fmla="*/ 33 w 85"/>
                <a:gd name="T57" fmla="*/ 1 h 24"/>
                <a:gd name="T58" fmla="*/ 36 w 85"/>
                <a:gd name="T59" fmla="*/ 2 h 24"/>
                <a:gd name="T60" fmla="*/ 38 w 85"/>
                <a:gd name="T61" fmla="*/ 5 h 24"/>
                <a:gd name="T62" fmla="*/ 38 w 85"/>
                <a:gd name="T63" fmla="*/ 7 h 24"/>
                <a:gd name="T64" fmla="*/ 36 w 85"/>
                <a:gd name="T65" fmla="*/ 9 h 24"/>
                <a:gd name="T66" fmla="*/ 32 w 85"/>
                <a:gd name="T67" fmla="*/ 12 h 24"/>
                <a:gd name="T68" fmla="*/ 29 w 85"/>
                <a:gd name="T69" fmla="*/ 13 h 24"/>
                <a:gd name="T70" fmla="*/ 25 w 85"/>
                <a:gd name="T71" fmla="*/ 14 h 24"/>
                <a:gd name="T72" fmla="*/ 22 w 85"/>
                <a:gd name="T73" fmla="*/ 16 h 24"/>
                <a:gd name="T74" fmla="*/ 19 w 85"/>
                <a:gd name="T75" fmla="*/ 17 h 24"/>
                <a:gd name="T76" fmla="*/ 16 w 85"/>
                <a:gd name="T77" fmla="*/ 18 h 24"/>
                <a:gd name="T78" fmla="*/ 13 w 85"/>
                <a:gd name="T79" fmla="*/ 20 h 24"/>
                <a:gd name="T80" fmla="*/ 10 w 85"/>
                <a:gd name="T81" fmla="*/ 21 h 24"/>
                <a:gd name="T82" fmla="*/ 35 w 85"/>
                <a:gd name="T83" fmla="*/ 21 h 24"/>
                <a:gd name="T84" fmla="*/ 38 w 85"/>
                <a:gd name="T85" fmla="*/ 21 h 24"/>
                <a:gd name="T86" fmla="*/ 40 w 85"/>
                <a:gd name="T87" fmla="*/ 20 h 24"/>
                <a:gd name="T88" fmla="*/ 43 w 85"/>
                <a:gd name="T89" fmla="*/ 18 h 24"/>
                <a:gd name="T90" fmla="*/ 2 w 85"/>
                <a:gd name="T91" fmla="*/ 23 h 24"/>
                <a:gd name="T92" fmla="*/ 57 w 85"/>
                <a:gd name="T93" fmla="*/ 23 h 24"/>
                <a:gd name="T94" fmla="*/ 60 w 85"/>
                <a:gd name="T95" fmla="*/ 23 h 24"/>
                <a:gd name="T96" fmla="*/ 63 w 85"/>
                <a:gd name="T97" fmla="*/ 23 h 24"/>
                <a:gd name="T98" fmla="*/ 67 w 85"/>
                <a:gd name="T99" fmla="*/ 22 h 24"/>
                <a:gd name="T100" fmla="*/ 67 w 85"/>
                <a:gd name="T101" fmla="*/ 3 h 24"/>
                <a:gd name="T102" fmla="*/ 65 w 85"/>
                <a:gd name="T103" fmla="*/ 2 h 24"/>
                <a:gd name="T104" fmla="*/ 60 w 85"/>
                <a:gd name="T105" fmla="*/ 2 h 24"/>
                <a:gd name="T106" fmla="*/ 57 w 85"/>
                <a:gd name="T107" fmla="*/ 3 h 24"/>
                <a:gd name="T108" fmla="*/ 74 w 85"/>
                <a:gd name="T109" fmla="*/ 21 h 24"/>
                <a:gd name="T110" fmla="*/ 74 w 85"/>
                <a:gd name="T111" fmla="*/ 23 h 24"/>
                <a:gd name="T112" fmla="*/ 78 w 85"/>
                <a:gd name="T113" fmla="*/ 23 h 24"/>
                <a:gd name="T114" fmla="*/ 84 w 85"/>
                <a:gd name="T115" fmla="*/ 23 h 24"/>
                <a:gd name="T116" fmla="*/ 0 w 85"/>
                <a:gd name="T117" fmla="*/ 23 h 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"/>
                <a:gd name="T178" fmla="*/ 0 h 24"/>
                <a:gd name="T179" fmla="*/ 85 w 85"/>
                <a:gd name="T180" fmla="*/ 24 h 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" h="24">
                  <a:moveTo>
                    <a:pt x="0" y="23"/>
                  </a:moveTo>
                  <a:lnTo>
                    <a:pt x="3" y="22"/>
                  </a:lnTo>
                  <a:lnTo>
                    <a:pt x="6" y="21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9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29" y="13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0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57" y="23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3" y="23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7" y="3"/>
                  </a:lnTo>
                  <a:lnTo>
                    <a:pt x="65" y="3"/>
                  </a:lnTo>
                  <a:lnTo>
                    <a:pt x="65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9" y="3"/>
                  </a:lnTo>
                  <a:lnTo>
                    <a:pt x="57" y="3"/>
                  </a:lnTo>
                  <a:lnTo>
                    <a:pt x="74" y="0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4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4" y="23"/>
                  </a:lnTo>
                  <a:lnTo>
                    <a:pt x="57" y="23"/>
                  </a:lnTo>
                  <a:lnTo>
                    <a:pt x="0" y="2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1" name="Freeform 216"/>
            <p:cNvSpPr>
              <a:spLocks/>
            </p:cNvSpPr>
            <p:nvPr/>
          </p:nvSpPr>
          <p:spPr bwMode="auto">
            <a:xfrm>
              <a:off x="518" y="2851"/>
              <a:ext cx="89" cy="27"/>
            </a:xfrm>
            <a:custGeom>
              <a:avLst/>
              <a:gdLst>
                <a:gd name="T0" fmla="*/ 21 w 89"/>
                <a:gd name="T1" fmla="*/ 11 h 27"/>
                <a:gd name="T2" fmla="*/ 24 w 89"/>
                <a:gd name="T3" fmla="*/ 6 h 27"/>
                <a:gd name="T4" fmla="*/ 19 w 89"/>
                <a:gd name="T5" fmla="*/ 4 h 27"/>
                <a:gd name="T6" fmla="*/ 6 w 89"/>
                <a:gd name="T7" fmla="*/ 4 h 27"/>
                <a:gd name="T8" fmla="*/ 6 w 89"/>
                <a:gd name="T9" fmla="*/ 2 h 27"/>
                <a:gd name="T10" fmla="*/ 22 w 89"/>
                <a:gd name="T11" fmla="*/ 0 h 27"/>
                <a:gd name="T12" fmla="*/ 32 w 89"/>
                <a:gd name="T13" fmla="*/ 2 h 27"/>
                <a:gd name="T14" fmla="*/ 32 w 89"/>
                <a:gd name="T15" fmla="*/ 7 h 27"/>
                <a:gd name="T16" fmla="*/ 29 w 89"/>
                <a:gd name="T17" fmla="*/ 12 h 27"/>
                <a:gd name="T18" fmla="*/ 37 w 89"/>
                <a:gd name="T19" fmla="*/ 19 h 27"/>
                <a:gd name="T20" fmla="*/ 32 w 89"/>
                <a:gd name="T21" fmla="*/ 22 h 27"/>
                <a:gd name="T22" fmla="*/ 24 w 89"/>
                <a:gd name="T23" fmla="*/ 25 h 27"/>
                <a:gd name="T24" fmla="*/ 13 w 89"/>
                <a:gd name="T25" fmla="*/ 25 h 27"/>
                <a:gd name="T26" fmla="*/ 2 w 89"/>
                <a:gd name="T27" fmla="*/ 24 h 27"/>
                <a:gd name="T28" fmla="*/ 3 w 89"/>
                <a:gd name="T29" fmla="*/ 22 h 27"/>
                <a:gd name="T30" fmla="*/ 11 w 89"/>
                <a:gd name="T31" fmla="*/ 24 h 27"/>
                <a:gd name="T32" fmla="*/ 21 w 89"/>
                <a:gd name="T33" fmla="*/ 25 h 27"/>
                <a:gd name="T34" fmla="*/ 27 w 89"/>
                <a:gd name="T35" fmla="*/ 22 h 27"/>
                <a:gd name="T36" fmla="*/ 29 w 89"/>
                <a:gd name="T37" fmla="*/ 18 h 27"/>
                <a:gd name="T38" fmla="*/ 22 w 89"/>
                <a:gd name="T39" fmla="*/ 14 h 27"/>
                <a:gd name="T40" fmla="*/ 13 w 89"/>
                <a:gd name="T41" fmla="*/ 13 h 27"/>
                <a:gd name="T42" fmla="*/ 53 w 89"/>
                <a:gd name="T43" fmla="*/ 25 h 27"/>
                <a:gd name="T44" fmla="*/ 67 w 89"/>
                <a:gd name="T45" fmla="*/ 22 h 27"/>
                <a:gd name="T46" fmla="*/ 75 w 89"/>
                <a:gd name="T47" fmla="*/ 18 h 27"/>
                <a:gd name="T48" fmla="*/ 75 w 89"/>
                <a:gd name="T49" fmla="*/ 15 h 27"/>
                <a:gd name="T50" fmla="*/ 69 w 89"/>
                <a:gd name="T51" fmla="*/ 17 h 27"/>
                <a:gd name="T52" fmla="*/ 61 w 89"/>
                <a:gd name="T53" fmla="*/ 17 h 27"/>
                <a:gd name="T54" fmla="*/ 50 w 89"/>
                <a:gd name="T55" fmla="*/ 14 h 27"/>
                <a:gd name="T56" fmla="*/ 46 w 89"/>
                <a:gd name="T57" fmla="*/ 8 h 27"/>
                <a:gd name="T58" fmla="*/ 50 w 89"/>
                <a:gd name="T59" fmla="*/ 5 h 27"/>
                <a:gd name="T60" fmla="*/ 58 w 89"/>
                <a:gd name="T61" fmla="*/ 1 h 27"/>
                <a:gd name="T62" fmla="*/ 69 w 89"/>
                <a:gd name="T63" fmla="*/ 1 h 27"/>
                <a:gd name="T64" fmla="*/ 77 w 89"/>
                <a:gd name="T65" fmla="*/ 2 h 27"/>
                <a:gd name="T66" fmla="*/ 83 w 89"/>
                <a:gd name="T67" fmla="*/ 6 h 27"/>
                <a:gd name="T68" fmla="*/ 88 w 89"/>
                <a:gd name="T69" fmla="*/ 9 h 27"/>
                <a:gd name="T70" fmla="*/ 86 w 89"/>
                <a:gd name="T71" fmla="*/ 14 h 27"/>
                <a:gd name="T72" fmla="*/ 83 w 89"/>
                <a:gd name="T73" fmla="*/ 19 h 27"/>
                <a:gd name="T74" fmla="*/ 75 w 89"/>
                <a:gd name="T75" fmla="*/ 22 h 27"/>
                <a:gd name="T76" fmla="*/ 64 w 89"/>
                <a:gd name="T77" fmla="*/ 25 h 27"/>
                <a:gd name="T78" fmla="*/ 53 w 89"/>
                <a:gd name="T79" fmla="*/ 25 h 27"/>
                <a:gd name="T80" fmla="*/ 78 w 89"/>
                <a:gd name="T81" fmla="*/ 14 h 27"/>
                <a:gd name="T82" fmla="*/ 78 w 89"/>
                <a:gd name="T83" fmla="*/ 8 h 27"/>
                <a:gd name="T84" fmla="*/ 72 w 89"/>
                <a:gd name="T85" fmla="*/ 2 h 27"/>
                <a:gd name="T86" fmla="*/ 62 w 89"/>
                <a:gd name="T87" fmla="*/ 2 h 27"/>
                <a:gd name="T88" fmla="*/ 56 w 89"/>
                <a:gd name="T89" fmla="*/ 6 h 27"/>
                <a:gd name="T90" fmla="*/ 56 w 89"/>
                <a:gd name="T91" fmla="*/ 11 h 27"/>
                <a:gd name="T92" fmla="*/ 61 w 89"/>
                <a:gd name="T93" fmla="*/ 14 h 27"/>
                <a:gd name="T94" fmla="*/ 70 w 89"/>
                <a:gd name="T95" fmla="*/ 15 h 27"/>
                <a:gd name="T96" fmla="*/ 8 w 89"/>
                <a:gd name="T97" fmla="*/ 13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"/>
                <a:gd name="T148" fmla="*/ 0 h 27"/>
                <a:gd name="T149" fmla="*/ 89 w 8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" h="27">
                  <a:moveTo>
                    <a:pt x="8" y="13"/>
                  </a:moveTo>
                  <a:lnTo>
                    <a:pt x="8" y="13"/>
                  </a:lnTo>
                  <a:lnTo>
                    <a:pt x="16" y="12"/>
                  </a:lnTo>
                  <a:lnTo>
                    <a:pt x="21" y="11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3" y="5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2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29" y="9"/>
                  </a:lnTo>
                  <a:lnTo>
                    <a:pt x="24" y="11"/>
                  </a:lnTo>
                  <a:lnTo>
                    <a:pt x="29" y="12"/>
                  </a:lnTo>
                  <a:lnTo>
                    <a:pt x="34" y="13"/>
                  </a:lnTo>
                  <a:lnTo>
                    <a:pt x="35" y="15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19" y="25"/>
                  </a:lnTo>
                  <a:lnTo>
                    <a:pt x="16" y="25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7" y="22"/>
                  </a:lnTo>
                  <a:lnTo>
                    <a:pt x="69" y="21"/>
                  </a:lnTo>
                  <a:lnTo>
                    <a:pt x="72" y="20"/>
                  </a:lnTo>
                  <a:lnTo>
                    <a:pt x="74" y="19"/>
                  </a:lnTo>
                  <a:lnTo>
                    <a:pt x="75" y="18"/>
                  </a:lnTo>
                  <a:lnTo>
                    <a:pt x="75" y="17"/>
                  </a:lnTo>
                  <a:lnTo>
                    <a:pt x="78" y="17"/>
                  </a:lnTo>
                  <a:lnTo>
                    <a:pt x="78" y="14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6" y="17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56" y="17"/>
                  </a:lnTo>
                  <a:lnTo>
                    <a:pt x="53" y="15"/>
                  </a:lnTo>
                  <a:lnTo>
                    <a:pt x="51" y="14"/>
                  </a:lnTo>
                  <a:lnTo>
                    <a:pt x="50" y="14"/>
                  </a:lnTo>
                  <a:lnTo>
                    <a:pt x="48" y="13"/>
                  </a:lnTo>
                  <a:lnTo>
                    <a:pt x="46" y="12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1" y="4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1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5" y="7"/>
                  </a:lnTo>
                  <a:lnTo>
                    <a:pt x="86" y="8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12"/>
                  </a:lnTo>
                  <a:lnTo>
                    <a:pt x="88" y="13"/>
                  </a:lnTo>
                  <a:lnTo>
                    <a:pt x="86" y="14"/>
                  </a:lnTo>
                  <a:lnTo>
                    <a:pt x="86" y="15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3" y="19"/>
                  </a:lnTo>
                  <a:lnTo>
                    <a:pt x="82" y="20"/>
                  </a:lnTo>
                  <a:lnTo>
                    <a:pt x="80" y="21"/>
                  </a:lnTo>
                  <a:lnTo>
                    <a:pt x="78" y="21"/>
                  </a:lnTo>
                  <a:lnTo>
                    <a:pt x="75" y="22"/>
                  </a:lnTo>
                  <a:lnTo>
                    <a:pt x="72" y="24"/>
                  </a:lnTo>
                  <a:lnTo>
                    <a:pt x="69" y="24"/>
                  </a:lnTo>
                  <a:lnTo>
                    <a:pt x="67" y="25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59" y="25"/>
                  </a:lnTo>
                  <a:lnTo>
                    <a:pt x="56" y="25"/>
                  </a:lnTo>
                  <a:lnTo>
                    <a:pt x="53" y="25"/>
                  </a:lnTo>
                  <a:lnTo>
                    <a:pt x="51" y="26"/>
                  </a:lnTo>
                  <a:lnTo>
                    <a:pt x="50" y="25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59" y="4"/>
                  </a:lnTo>
                  <a:lnTo>
                    <a:pt x="58" y="4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8" y="13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2" y="14"/>
                  </a:lnTo>
                  <a:lnTo>
                    <a:pt x="66" y="15"/>
                  </a:lnTo>
                  <a:lnTo>
                    <a:pt x="67" y="15"/>
                  </a:lnTo>
                  <a:lnTo>
                    <a:pt x="70" y="15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" y="1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2" name="Freeform 217"/>
            <p:cNvSpPr>
              <a:spLocks/>
            </p:cNvSpPr>
            <p:nvPr/>
          </p:nvSpPr>
          <p:spPr bwMode="auto">
            <a:xfrm>
              <a:off x="506" y="3703"/>
              <a:ext cx="88" cy="25"/>
            </a:xfrm>
            <a:custGeom>
              <a:avLst/>
              <a:gdLst>
                <a:gd name="T0" fmla="*/ 0 w 88"/>
                <a:gd name="T1" fmla="*/ 16 h 25"/>
                <a:gd name="T2" fmla="*/ 5 w 88"/>
                <a:gd name="T3" fmla="*/ 14 h 25"/>
                <a:gd name="T4" fmla="*/ 13 w 88"/>
                <a:gd name="T5" fmla="*/ 11 h 25"/>
                <a:gd name="T6" fmla="*/ 6 w 88"/>
                <a:gd name="T7" fmla="*/ 10 h 25"/>
                <a:gd name="T8" fmla="*/ 2 w 88"/>
                <a:gd name="T9" fmla="*/ 8 h 25"/>
                <a:gd name="T10" fmla="*/ 2 w 88"/>
                <a:gd name="T11" fmla="*/ 5 h 25"/>
                <a:gd name="T12" fmla="*/ 6 w 88"/>
                <a:gd name="T13" fmla="*/ 1 h 25"/>
                <a:gd name="T14" fmla="*/ 13 w 88"/>
                <a:gd name="T15" fmla="*/ 0 h 25"/>
                <a:gd name="T16" fmla="*/ 22 w 88"/>
                <a:gd name="T17" fmla="*/ 0 h 25"/>
                <a:gd name="T18" fmla="*/ 30 w 88"/>
                <a:gd name="T19" fmla="*/ 1 h 25"/>
                <a:gd name="T20" fmla="*/ 35 w 88"/>
                <a:gd name="T21" fmla="*/ 5 h 25"/>
                <a:gd name="T22" fmla="*/ 32 w 88"/>
                <a:gd name="T23" fmla="*/ 8 h 25"/>
                <a:gd name="T24" fmla="*/ 24 w 88"/>
                <a:gd name="T25" fmla="*/ 10 h 25"/>
                <a:gd name="T26" fmla="*/ 28 w 88"/>
                <a:gd name="T27" fmla="*/ 11 h 25"/>
                <a:gd name="T28" fmla="*/ 33 w 88"/>
                <a:gd name="T29" fmla="*/ 14 h 25"/>
                <a:gd name="T30" fmla="*/ 36 w 88"/>
                <a:gd name="T31" fmla="*/ 17 h 25"/>
                <a:gd name="T32" fmla="*/ 36 w 88"/>
                <a:gd name="T33" fmla="*/ 21 h 25"/>
                <a:gd name="T34" fmla="*/ 30 w 88"/>
                <a:gd name="T35" fmla="*/ 23 h 25"/>
                <a:gd name="T36" fmla="*/ 21 w 88"/>
                <a:gd name="T37" fmla="*/ 23 h 25"/>
                <a:gd name="T38" fmla="*/ 6 w 88"/>
                <a:gd name="T39" fmla="*/ 23 h 25"/>
                <a:gd name="T40" fmla="*/ 0 w 88"/>
                <a:gd name="T41" fmla="*/ 18 h 25"/>
                <a:gd name="T42" fmla="*/ 8 w 88"/>
                <a:gd name="T43" fmla="*/ 16 h 25"/>
                <a:gd name="T44" fmla="*/ 9 w 88"/>
                <a:gd name="T45" fmla="*/ 21 h 25"/>
                <a:gd name="T46" fmla="*/ 16 w 88"/>
                <a:gd name="T47" fmla="*/ 23 h 25"/>
                <a:gd name="T48" fmla="*/ 25 w 88"/>
                <a:gd name="T49" fmla="*/ 22 h 25"/>
                <a:gd name="T50" fmla="*/ 30 w 88"/>
                <a:gd name="T51" fmla="*/ 18 h 25"/>
                <a:gd name="T52" fmla="*/ 27 w 88"/>
                <a:gd name="T53" fmla="*/ 16 h 25"/>
                <a:gd name="T54" fmla="*/ 17 w 88"/>
                <a:gd name="T55" fmla="*/ 14 h 25"/>
                <a:gd name="T56" fmla="*/ 27 w 88"/>
                <a:gd name="T57" fmla="*/ 8 h 25"/>
                <a:gd name="T58" fmla="*/ 28 w 88"/>
                <a:gd name="T59" fmla="*/ 2 h 25"/>
                <a:gd name="T60" fmla="*/ 22 w 88"/>
                <a:gd name="T61" fmla="*/ 1 h 25"/>
                <a:gd name="T62" fmla="*/ 16 w 88"/>
                <a:gd name="T63" fmla="*/ 1 h 25"/>
                <a:gd name="T64" fmla="*/ 9 w 88"/>
                <a:gd name="T65" fmla="*/ 2 h 25"/>
                <a:gd name="T66" fmla="*/ 9 w 88"/>
                <a:gd name="T67" fmla="*/ 7 h 25"/>
                <a:gd name="T68" fmla="*/ 17 w 88"/>
                <a:gd name="T69" fmla="*/ 9 h 25"/>
                <a:gd name="T70" fmla="*/ 57 w 88"/>
                <a:gd name="T71" fmla="*/ 23 h 25"/>
                <a:gd name="T72" fmla="*/ 68 w 88"/>
                <a:gd name="T73" fmla="*/ 19 h 25"/>
                <a:gd name="T74" fmla="*/ 76 w 88"/>
                <a:gd name="T75" fmla="*/ 16 h 25"/>
                <a:gd name="T76" fmla="*/ 74 w 88"/>
                <a:gd name="T77" fmla="*/ 14 h 25"/>
                <a:gd name="T78" fmla="*/ 68 w 88"/>
                <a:gd name="T79" fmla="*/ 16 h 25"/>
                <a:gd name="T80" fmla="*/ 60 w 88"/>
                <a:gd name="T81" fmla="*/ 16 h 25"/>
                <a:gd name="T82" fmla="*/ 49 w 88"/>
                <a:gd name="T83" fmla="*/ 13 h 25"/>
                <a:gd name="T84" fmla="*/ 47 w 88"/>
                <a:gd name="T85" fmla="*/ 7 h 25"/>
                <a:gd name="T86" fmla="*/ 51 w 88"/>
                <a:gd name="T87" fmla="*/ 2 h 25"/>
                <a:gd name="T88" fmla="*/ 60 w 88"/>
                <a:gd name="T89" fmla="*/ 1 h 25"/>
                <a:gd name="T90" fmla="*/ 71 w 88"/>
                <a:gd name="T91" fmla="*/ 1 h 25"/>
                <a:gd name="T92" fmla="*/ 79 w 88"/>
                <a:gd name="T93" fmla="*/ 2 h 25"/>
                <a:gd name="T94" fmla="*/ 84 w 88"/>
                <a:gd name="T95" fmla="*/ 6 h 25"/>
                <a:gd name="T96" fmla="*/ 87 w 88"/>
                <a:gd name="T97" fmla="*/ 9 h 25"/>
                <a:gd name="T98" fmla="*/ 85 w 88"/>
                <a:gd name="T99" fmla="*/ 14 h 25"/>
                <a:gd name="T100" fmla="*/ 81 w 88"/>
                <a:gd name="T101" fmla="*/ 18 h 25"/>
                <a:gd name="T102" fmla="*/ 71 w 88"/>
                <a:gd name="T103" fmla="*/ 22 h 25"/>
                <a:gd name="T104" fmla="*/ 62 w 88"/>
                <a:gd name="T105" fmla="*/ 24 h 25"/>
                <a:gd name="T106" fmla="*/ 51 w 88"/>
                <a:gd name="T107" fmla="*/ 24 h 25"/>
                <a:gd name="T108" fmla="*/ 78 w 88"/>
                <a:gd name="T109" fmla="*/ 13 h 25"/>
                <a:gd name="T110" fmla="*/ 78 w 88"/>
                <a:gd name="T111" fmla="*/ 7 h 25"/>
                <a:gd name="T112" fmla="*/ 73 w 88"/>
                <a:gd name="T113" fmla="*/ 2 h 25"/>
                <a:gd name="T114" fmla="*/ 60 w 88"/>
                <a:gd name="T115" fmla="*/ 2 h 25"/>
                <a:gd name="T116" fmla="*/ 55 w 88"/>
                <a:gd name="T117" fmla="*/ 6 h 25"/>
                <a:gd name="T118" fmla="*/ 57 w 88"/>
                <a:gd name="T119" fmla="*/ 11 h 25"/>
                <a:gd name="T120" fmla="*/ 65 w 88"/>
                <a:gd name="T121" fmla="*/ 14 h 25"/>
                <a:gd name="T122" fmla="*/ 74 w 88"/>
                <a:gd name="T123" fmla="*/ 14 h 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"/>
                <a:gd name="T187" fmla="*/ 0 h 25"/>
                <a:gd name="T188" fmla="*/ 88 w 88"/>
                <a:gd name="T189" fmla="*/ 25 h 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" h="25">
                  <a:moveTo>
                    <a:pt x="0" y="18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6" y="13"/>
                  </a:lnTo>
                  <a:lnTo>
                    <a:pt x="13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21" y="10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7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21" y="10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7" y="23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6" y="21"/>
                  </a:lnTo>
                  <a:lnTo>
                    <a:pt x="68" y="19"/>
                  </a:lnTo>
                  <a:lnTo>
                    <a:pt x="71" y="19"/>
                  </a:lnTo>
                  <a:lnTo>
                    <a:pt x="73" y="18"/>
                  </a:lnTo>
                  <a:lnTo>
                    <a:pt x="74" y="17"/>
                  </a:lnTo>
                  <a:lnTo>
                    <a:pt x="76" y="16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70" y="15"/>
                  </a:lnTo>
                  <a:lnTo>
                    <a:pt x="68" y="16"/>
                  </a:lnTo>
                  <a:lnTo>
                    <a:pt x="66" y="16"/>
                  </a:lnTo>
                  <a:lnTo>
                    <a:pt x="65" y="16"/>
                  </a:lnTo>
                  <a:lnTo>
                    <a:pt x="63" y="16"/>
                  </a:lnTo>
                  <a:lnTo>
                    <a:pt x="60" y="16"/>
                  </a:lnTo>
                  <a:lnTo>
                    <a:pt x="55" y="15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4" y="6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5" y="14"/>
                  </a:lnTo>
                  <a:lnTo>
                    <a:pt x="85" y="15"/>
                  </a:lnTo>
                  <a:lnTo>
                    <a:pt x="84" y="16"/>
                  </a:lnTo>
                  <a:lnTo>
                    <a:pt x="82" y="17"/>
                  </a:lnTo>
                  <a:lnTo>
                    <a:pt x="81" y="18"/>
                  </a:lnTo>
                  <a:lnTo>
                    <a:pt x="79" y="19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8" y="22"/>
                  </a:lnTo>
                  <a:lnTo>
                    <a:pt x="66" y="23"/>
                  </a:lnTo>
                  <a:lnTo>
                    <a:pt x="63" y="24"/>
                  </a:lnTo>
                  <a:lnTo>
                    <a:pt x="62" y="24"/>
                  </a:lnTo>
                  <a:lnTo>
                    <a:pt x="59" y="24"/>
                  </a:lnTo>
                  <a:lnTo>
                    <a:pt x="55" y="24"/>
                  </a:lnTo>
                  <a:lnTo>
                    <a:pt x="52" y="24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76" y="14"/>
                  </a:lnTo>
                  <a:lnTo>
                    <a:pt x="76" y="13"/>
                  </a:lnTo>
                  <a:lnTo>
                    <a:pt x="78" y="13"/>
                  </a:lnTo>
                  <a:lnTo>
                    <a:pt x="78" y="11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4" y="3"/>
                  </a:lnTo>
                  <a:lnTo>
                    <a:pt x="73" y="2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7" y="11"/>
                  </a:lnTo>
                  <a:lnTo>
                    <a:pt x="59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70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0" y="18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3" name="Freeform 218"/>
            <p:cNvSpPr>
              <a:spLocks/>
            </p:cNvSpPr>
            <p:nvPr/>
          </p:nvSpPr>
          <p:spPr bwMode="auto">
            <a:xfrm>
              <a:off x="515" y="3290"/>
              <a:ext cx="89" cy="26"/>
            </a:xfrm>
            <a:custGeom>
              <a:avLst/>
              <a:gdLst>
                <a:gd name="T0" fmla="*/ 31 w 89"/>
                <a:gd name="T1" fmla="*/ 17 h 26"/>
                <a:gd name="T2" fmla="*/ 30 w 89"/>
                <a:gd name="T3" fmla="*/ 14 h 26"/>
                <a:gd name="T4" fmla="*/ 27 w 89"/>
                <a:gd name="T5" fmla="*/ 13 h 26"/>
                <a:gd name="T6" fmla="*/ 24 w 89"/>
                <a:gd name="T7" fmla="*/ 12 h 26"/>
                <a:gd name="T8" fmla="*/ 20 w 89"/>
                <a:gd name="T9" fmla="*/ 11 h 26"/>
                <a:gd name="T10" fmla="*/ 16 w 89"/>
                <a:gd name="T11" fmla="*/ 10 h 26"/>
                <a:gd name="T12" fmla="*/ 9 w 89"/>
                <a:gd name="T13" fmla="*/ 10 h 26"/>
                <a:gd name="T14" fmla="*/ 3 w 89"/>
                <a:gd name="T15" fmla="*/ 10 h 26"/>
                <a:gd name="T16" fmla="*/ 14 w 89"/>
                <a:gd name="T17" fmla="*/ 0 h 26"/>
                <a:gd name="T18" fmla="*/ 35 w 89"/>
                <a:gd name="T19" fmla="*/ 0 h 26"/>
                <a:gd name="T20" fmla="*/ 38 w 89"/>
                <a:gd name="T21" fmla="*/ 0 h 26"/>
                <a:gd name="T22" fmla="*/ 36 w 89"/>
                <a:gd name="T23" fmla="*/ 2 h 26"/>
                <a:gd name="T24" fmla="*/ 35 w 89"/>
                <a:gd name="T25" fmla="*/ 4 h 26"/>
                <a:gd name="T26" fmla="*/ 9 w 89"/>
                <a:gd name="T27" fmla="*/ 6 h 26"/>
                <a:gd name="T28" fmla="*/ 17 w 89"/>
                <a:gd name="T29" fmla="*/ 6 h 26"/>
                <a:gd name="T30" fmla="*/ 22 w 89"/>
                <a:gd name="T31" fmla="*/ 7 h 26"/>
                <a:gd name="T32" fmla="*/ 25 w 89"/>
                <a:gd name="T33" fmla="*/ 8 h 26"/>
                <a:gd name="T34" fmla="*/ 30 w 89"/>
                <a:gd name="T35" fmla="*/ 10 h 26"/>
                <a:gd name="T36" fmla="*/ 35 w 89"/>
                <a:gd name="T37" fmla="*/ 11 h 26"/>
                <a:gd name="T38" fmla="*/ 36 w 89"/>
                <a:gd name="T39" fmla="*/ 12 h 26"/>
                <a:gd name="T40" fmla="*/ 38 w 89"/>
                <a:gd name="T41" fmla="*/ 14 h 26"/>
                <a:gd name="T42" fmla="*/ 38 w 89"/>
                <a:gd name="T43" fmla="*/ 17 h 26"/>
                <a:gd name="T44" fmla="*/ 38 w 89"/>
                <a:gd name="T45" fmla="*/ 19 h 26"/>
                <a:gd name="T46" fmla="*/ 35 w 89"/>
                <a:gd name="T47" fmla="*/ 21 h 26"/>
                <a:gd name="T48" fmla="*/ 30 w 89"/>
                <a:gd name="T49" fmla="*/ 23 h 26"/>
                <a:gd name="T50" fmla="*/ 24 w 89"/>
                <a:gd name="T51" fmla="*/ 24 h 26"/>
                <a:gd name="T52" fmla="*/ 19 w 89"/>
                <a:gd name="T53" fmla="*/ 24 h 26"/>
                <a:gd name="T54" fmla="*/ 13 w 89"/>
                <a:gd name="T55" fmla="*/ 24 h 26"/>
                <a:gd name="T56" fmla="*/ 8 w 89"/>
                <a:gd name="T57" fmla="*/ 24 h 26"/>
                <a:gd name="T58" fmla="*/ 5 w 89"/>
                <a:gd name="T59" fmla="*/ 24 h 26"/>
                <a:gd name="T60" fmla="*/ 2 w 89"/>
                <a:gd name="T61" fmla="*/ 23 h 26"/>
                <a:gd name="T62" fmla="*/ 0 w 89"/>
                <a:gd name="T63" fmla="*/ 21 h 26"/>
                <a:gd name="T64" fmla="*/ 5 w 89"/>
                <a:gd name="T65" fmla="*/ 21 h 26"/>
                <a:gd name="T66" fmla="*/ 8 w 89"/>
                <a:gd name="T67" fmla="*/ 21 h 26"/>
                <a:gd name="T68" fmla="*/ 9 w 89"/>
                <a:gd name="T69" fmla="*/ 23 h 26"/>
                <a:gd name="T70" fmla="*/ 13 w 89"/>
                <a:gd name="T71" fmla="*/ 23 h 26"/>
                <a:gd name="T72" fmla="*/ 16 w 89"/>
                <a:gd name="T73" fmla="*/ 23 h 26"/>
                <a:gd name="T74" fmla="*/ 19 w 89"/>
                <a:gd name="T75" fmla="*/ 23 h 26"/>
                <a:gd name="T76" fmla="*/ 24 w 89"/>
                <a:gd name="T77" fmla="*/ 23 h 26"/>
                <a:gd name="T78" fmla="*/ 27 w 89"/>
                <a:gd name="T79" fmla="*/ 21 h 26"/>
                <a:gd name="T80" fmla="*/ 30 w 89"/>
                <a:gd name="T81" fmla="*/ 20 h 26"/>
                <a:gd name="T82" fmla="*/ 31 w 89"/>
                <a:gd name="T83" fmla="*/ 17 h 26"/>
                <a:gd name="T84" fmla="*/ 82 w 89"/>
                <a:gd name="T85" fmla="*/ 4 h 26"/>
                <a:gd name="T86" fmla="*/ 57 w 89"/>
                <a:gd name="T87" fmla="*/ 4 h 26"/>
                <a:gd name="T88" fmla="*/ 53 w 89"/>
                <a:gd name="T89" fmla="*/ 4 h 26"/>
                <a:gd name="T90" fmla="*/ 50 w 89"/>
                <a:gd name="T91" fmla="*/ 5 h 26"/>
                <a:gd name="T92" fmla="*/ 49 w 89"/>
                <a:gd name="T93" fmla="*/ 6 h 26"/>
                <a:gd name="T94" fmla="*/ 47 w 89"/>
                <a:gd name="T95" fmla="*/ 5 h 26"/>
                <a:gd name="T96" fmla="*/ 50 w 89"/>
                <a:gd name="T97" fmla="*/ 4 h 26"/>
                <a:gd name="T98" fmla="*/ 52 w 89"/>
                <a:gd name="T99" fmla="*/ 1 h 26"/>
                <a:gd name="T100" fmla="*/ 88 w 89"/>
                <a:gd name="T101" fmla="*/ 1 h 26"/>
                <a:gd name="T102" fmla="*/ 61 w 89"/>
                <a:gd name="T103" fmla="*/ 25 h 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"/>
                <a:gd name="T157" fmla="*/ 0 h 26"/>
                <a:gd name="T158" fmla="*/ 89 w 89"/>
                <a:gd name="T159" fmla="*/ 26 h 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" h="26">
                  <a:moveTo>
                    <a:pt x="31" y="17"/>
                  </a:moveTo>
                  <a:lnTo>
                    <a:pt x="31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14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14" y="2"/>
                  </a:lnTo>
                  <a:lnTo>
                    <a:pt x="9" y="6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6" y="20"/>
                  </a:lnTo>
                  <a:lnTo>
                    <a:pt x="35" y="21"/>
                  </a:lnTo>
                  <a:lnTo>
                    <a:pt x="31" y="21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61" y="25"/>
                  </a:lnTo>
                  <a:lnTo>
                    <a:pt x="82" y="4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5" y="4"/>
                  </a:lnTo>
                  <a:lnTo>
                    <a:pt x="53" y="4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88" y="1"/>
                  </a:lnTo>
                  <a:lnTo>
                    <a:pt x="69" y="25"/>
                  </a:lnTo>
                  <a:lnTo>
                    <a:pt x="61" y="25"/>
                  </a:lnTo>
                  <a:lnTo>
                    <a:pt x="31" y="1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4" name="Freeform 219"/>
            <p:cNvSpPr>
              <a:spLocks/>
            </p:cNvSpPr>
            <p:nvPr/>
          </p:nvSpPr>
          <p:spPr bwMode="auto">
            <a:xfrm>
              <a:off x="4784" y="3057"/>
              <a:ext cx="134" cy="86"/>
            </a:xfrm>
            <a:custGeom>
              <a:avLst/>
              <a:gdLst>
                <a:gd name="T0" fmla="*/ 10 w 134"/>
                <a:gd name="T1" fmla="*/ 6 h 86"/>
                <a:gd name="T2" fmla="*/ 7 w 134"/>
                <a:gd name="T3" fmla="*/ 3 h 86"/>
                <a:gd name="T4" fmla="*/ 2 w 134"/>
                <a:gd name="T5" fmla="*/ 0 h 86"/>
                <a:gd name="T6" fmla="*/ 34 w 134"/>
                <a:gd name="T7" fmla="*/ 3 h 86"/>
                <a:gd name="T8" fmla="*/ 30 w 134"/>
                <a:gd name="T9" fmla="*/ 6 h 86"/>
                <a:gd name="T10" fmla="*/ 54 w 134"/>
                <a:gd name="T11" fmla="*/ 29 h 86"/>
                <a:gd name="T12" fmla="*/ 54 w 134"/>
                <a:gd name="T13" fmla="*/ 6 h 86"/>
                <a:gd name="T14" fmla="*/ 48 w 134"/>
                <a:gd name="T15" fmla="*/ 3 h 86"/>
                <a:gd name="T16" fmla="*/ 80 w 134"/>
                <a:gd name="T17" fmla="*/ 3 h 86"/>
                <a:gd name="T18" fmla="*/ 74 w 134"/>
                <a:gd name="T19" fmla="*/ 3 h 86"/>
                <a:gd name="T20" fmla="*/ 72 w 134"/>
                <a:gd name="T21" fmla="*/ 9 h 86"/>
                <a:gd name="T22" fmla="*/ 71 w 134"/>
                <a:gd name="T23" fmla="*/ 62 h 86"/>
                <a:gd name="T24" fmla="*/ 76 w 134"/>
                <a:gd name="T25" fmla="*/ 64 h 86"/>
                <a:gd name="T26" fmla="*/ 41 w 134"/>
                <a:gd name="T27" fmla="*/ 66 h 86"/>
                <a:gd name="T28" fmla="*/ 49 w 134"/>
                <a:gd name="T29" fmla="*/ 63 h 86"/>
                <a:gd name="T30" fmla="*/ 53 w 134"/>
                <a:gd name="T31" fmla="*/ 57 h 86"/>
                <a:gd name="T32" fmla="*/ 26 w 134"/>
                <a:gd name="T33" fmla="*/ 59 h 86"/>
                <a:gd name="T34" fmla="*/ 30 w 134"/>
                <a:gd name="T35" fmla="*/ 63 h 86"/>
                <a:gd name="T36" fmla="*/ 36 w 134"/>
                <a:gd name="T37" fmla="*/ 66 h 86"/>
                <a:gd name="T38" fmla="*/ 5 w 134"/>
                <a:gd name="T39" fmla="*/ 63 h 86"/>
                <a:gd name="T40" fmla="*/ 8 w 134"/>
                <a:gd name="T41" fmla="*/ 59 h 86"/>
                <a:gd name="T42" fmla="*/ 133 w 134"/>
                <a:gd name="T43" fmla="*/ 22 h 86"/>
                <a:gd name="T44" fmla="*/ 126 w 134"/>
                <a:gd name="T45" fmla="*/ 29 h 86"/>
                <a:gd name="T46" fmla="*/ 128 w 134"/>
                <a:gd name="T47" fmla="*/ 35 h 86"/>
                <a:gd name="T48" fmla="*/ 128 w 134"/>
                <a:gd name="T49" fmla="*/ 41 h 86"/>
                <a:gd name="T50" fmla="*/ 123 w 134"/>
                <a:gd name="T51" fmla="*/ 47 h 86"/>
                <a:gd name="T52" fmla="*/ 117 w 134"/>
                <a:gd name="T53" fmla="*/ 50 h 86"/>
                <a:gd name="T54" fmla="*/ 110 w 134"/>
                <a:gd name="T55" fmla="*/ 51 h 86"/>
                <a:gd name="T56" fmla="*/ 102 w 134"/>
                <a:gd name="T57" fmla="*/ 51 h 86"/>
                <a:gd name="T58" fmla="*/ 97 w 134"/>
                <a:gd name="T59" fmla="*/ 56 h 86"/>
                <a:gd name="T60" fmla="*/ 99 w 134"/>
                <a:gd name="T61" fmla="*/ 60 h 86"/>
                <a:gd name="T62" fmla="*/ 105 w 134"/>
                <a:gd name="T63" fmla="*/ 62 h 86"/>
                <a:gd name="T64" fmla="*/ 115 w 134"/>
                <a:gd name="T65" fmla="*/ 62 h 86"/>
                <a:gd name="T66" fmla="*/ 123 w 134"/>
                <a:gd name="T67" fmla="*/ 62 h 86"/>
                <a:gd name="T68" fmla="*/ 130 w 134"/>
                <a:gd name="T69" fmla="*/ 66 h 86"/>
                <a:gd name="T70" fmla="*/ 131 w 134"/>
                <a:gd name="T71" fmla="*/ 75 h 86"/>
                <a:gd name="T72" fmla="*/ 120 w 134"/>
                <a:gd name="T73" fmla="*/ 84 h 86"/>
                <a:gd name="T74" fmla="*/ 94 w 134"/>
                <a:gd name="T75" fmla="*/ 85 h 86"/>
                <a:gd name="T76" fmla="*/ 82 w 134"/>
                <a:gd name="T77" fmla="*/ 75 h 86"/>
                <a:gd name="T78" fmla="*/ 89 w 134"/>
                <a:gd name="T79" fmla="*/ 70 h 86"/>
                <a:gd name="T80" fmla="*/ 87 w 134"/>
                <a:gd name="T81" fmla="*/ 67 h 86"/>
                <a:gd name="T82" fmla="*/ 84 w 134"/>
                <a:gd name="T83" fmla="*/ 64 h 86"/>
                <a:gd name="T84" fmla="*/ 85 w 134"/>
                <a:gd name="T85" fmla="*/ 59 h 86"/>
                <a:gd name="T86" fmla="*/ 92 w 134"/>
                <a:gd name="T87" fmla="*/ 53 h 86"/>
                <a:gd name="T88" fmla="*/ 87 w 134"/>
                <a:gd name="T89" fmla="*/ 45 h 86"/>
                <a:gd name="T90" fmla="*/ 85 w 134"/>
                <a:gd name="T91" fmla="*/ 31 h 86"/>
                <a:gd name="T92" fmla="*/ 92 w 134"/>
                <a:gd name="T93" fmla="*/ 23 h 86"/>
                <a:gd name="T94" fmla="*/ 102 w 134"/>
                <a:gd name="T95" fmla="*/ 21 h 86"/>
                <a:gd name="T96" fmla="*/ 113 w 134"/>
                <a:gd name="T97" fmla="*/ 21 h 86"/>
                <a:gd name="T98" fmla="*/ 105 w 134"/>
                <a:gd name="T99" fmla="*/ 23 h 86"/>
                <a:gd name="T100" fmla="*/ 100 w 134"/>
                <a:gd name="T101" fmla="*/ 29 h 86"/>
                <a:gd name="T102" fmla="*/ 100 w 134"/>
                <a:gd name="T103" fmla="*/ 41 h 86"/>
                <a:gd name="T104" fmla="*/ 102 w 134"/>
                <a:gd name="T105" fmla="*/ 48 h 86"/>
                <a:gd name="T106" fmla="*/ 110 w 134"/>
                <a:gd name="T107" fmla="*/ 48 h 86"/>
                <a:gd name="T108" fmla="*/ 113 w 134"/>
                <a:gd name="T109" fmla="*/ 41 h 86"/>
                <a:gd name="T110" fmla="*/ 112 w 134"/>
                <a:gd name="T111" fmla="*/ 26 h 86"/>
                <a:gd name="T112" fmla="*/ 95 w 134"/>
                <a:gd name="T113" fmla="*/ 72 h 86"/>
                <a:gd name="T114" fmla="*/ 92 w 134"/>
                <a:gd name="T115" fmla="*/ 78 h 86"/>
                <a:gd name="T116" fmla="*/ 99 w 134"/>
                <a:gd name="T117" fmla="*/ 82 h 86"/>
                <a:gd name="T118" fmla="*/ 113 w 134"/>
                <a:gd name="T119" fmla="*/ 82 h 86"/>
                <a:gd name="T120" fmla="*/ 122 w 134"/>
                <a:gd name="T121" fmla="*/ 75 h 86"/>
                <a:gd name="T122" fmla="*/ 120 w 134"/>
                <a:gd name="T123" fmla="*/ 70 h 86"/>
                <a:gd name="T124" fmla="*/ 11 w 134"/>
                <a:gd name="T125" fmla="*/ 12 h 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4"/>
                <a:gd name="T190" fmla="*/ 0 h 86"/>
                <a:gd name="T191" fmla="*/ 134 w 134"/>
                <a:gd name="T192" fmla="*/ 86 h 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4" h="86">
                  <a:moveTo>
                    <a:pt x="11" y="12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8" y="29"/>
                  </a:lnTo>
                  <a:lnTo>
                    <a:pt x="54" y="29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3" y="4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80" y="0"/>
                  </a:lnTo>
                  <a:lnTo>
                    <a:pt x="80" y="3"/>
                  </a:lnTo>
                  <a:lnTo>
                    <a:pt x="79" y="3"/>
                  </a:lnTo>
                  <a:lnTo>
                    <a:pt x="77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2" y="4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9"/>
                  </a:lnTo>
                  <a:lnTo>
                    <a:pt x="69" y="56"/>
                  </a:lnTo>
                  <a:lnTo>
                    <a:pt x="69" y="59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2" y="63"/>
                  </a:lnTo>
                  <a:lnTo>
                    <a:pt x="72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79" y="66"/>
                  </a:lnTo>
                  <a:lnTo>
                    <a:pt x="41" y="66"/>
                  </a:lnTo>
                  <a:lnTo>
                    <a:pt x="41" y="64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9" y="63"/>
                  </a:lnTo>
                  <a:lnTo>
                    <a:pt x="51" y="63"/>
                  </a:lnTo>
                  <a:lnTo>
                    <a:pt x="51" y="62"/>
                  </a:lnTo>
                  <a:lnTo>
                    <a:pt x="53" y="59"/>
                  </a:lnTo>
                  <a:lnTo>
                    <a:pt x="53" y="57"/>
                  </a:lnTo>
                  <a:lnTo>
                    <a:pt x="53" y="35"/>
                  </a:lnTo>
                  <a:lnTo>
                    <a:pt x="26" y="35"/>
                  </a:lnTo>
                  <a:lnTo>
                    <a:pt x="26" y="57"/>
                  </a:lnTo>
                  <a:lnTo>
                    <a:pt x="26" y="59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4"/>
                  </a:lnTo>
                  <a:lnTo>
                    <a:pt x="33" y="64"/>
                  </a:lnTo>
                  <a:lnTo>
                    <a:pt x="36" y="64"/>
                  </a:lnTo>
                  <a:lnTo>
                    <a:pt x="36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5" y="63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1" y="12"/>
                  </a:lnTo>
                  <a:lnTo>
                    <a:pt x="118" y="22"/>
                  </a:lnTo>
                  <a:lnTo>
                    <a:pt x="133" y="22"/>
                  </a:lnTo>
                  <a:lnTo>
                    <a:pt x="133" y="26"/>
                  </a:lnTo>
                  <a:lnTo>
                    <a:pt x="123" y="26"/>
                  </a:lnTo>
                  <a:lnTo>
                    <a:pt x="125" y="28"/>
                  </a:lnTo>
                  <a:lnTo>
                    <a:pt x="126" y="29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8" y="34"/>
                  </a:lnTo>
                  <a:lnTo>
                    <a:pt x="128" y="35"/>
                  </a:lnTo>
                  <a:lnTo>
                    <a:pt x="128" y="37"/>
                  </a:lnTo>
                  <a:lnTo>
                    <a:pt x="128" y="38"/>
                  </a:lnTo>
                  <a:lnTo>
                    <a:pt x="128" y="40"/>
                  </a:lnTo>
                  <a:lnTo>
                    <a:pt x="128" y="41"/>
                  </a:lnTo>
                  <a:lnTo>
                    <a:pt x="126" y="43"/>
                  </a:lnTo>
                  <a:lnTo>
                    <a:pt x="126" y="44"/>
                  </a:lnTo>
                  <a:lnTo>
                    <a:pt x="125" y="45"/>
                  </a:lnTo>
                  <a:lnTo>
                    <a:pt x="123" y="47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8" y="50"/>
                  </a:lnTo>
                  <a:lnTo>
                    <a:pt x="117" y="50"/>
                  </a:lnTo>
                  <a:lnTo>
                    <a:pt x="115" y="51"/>
                  </a:lnTo>
                  <a:lnTo>
                    <a:pt x="113" y="51"/>
                  </a:lnTo>
                  <a:lnTo>
                    <a:pt x="112" y="51"/>
                  </a:lnTo>
                  <a:lnTo>
                    <a:pt x="110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99" y="53"/>
                  </a:lnTo>
                  <a:lnTo>
                    <a:pt x="97" y="54"/>
                  </a:lnTo>
                  <a:lnTo>
                    <a:pt x="97" y="56"/>
                  </a:lnTo>
                  <a:lnTo>
                    <a:pt x="97" y="57"/>
                  </a:lnTo>
                  <a:lnTo>
                    <a:pt x="97" y="59"/>
                  </a:lnTo>
                  <a:lnTo>
                    <a:pt x="97" y="60"/>
                  </a:lnTo>
                  <a:lnTo>
                    <a:pt x="99" y="60"/>
                  </a:lnTo>
                  <a:lnTo>
                    <a:pt x="100" y="60"/>
                  </a:lnTo>
                  <a:lnTo>
                    <a:pt x="102" y="62"/>
                  </a:lnTo>
                  <a:lnTo>
                    <a:pt x="103" y="62"/>
                  </a:lnTo>
                  <a:lnTo>
                    <a:pt x="105" y="62"/>
                  </a:lnTo>
                  <a:lnTo>
                    <a:pt x="107" y="62"/>
                  </a:lnTo>
                  <a:lnTo>
                    <a:pt x="110" y="62"/>
                  </a:lnTo>
                  <a:lnTo>
                    <a:pt x="112" y="62"/>
                  </a:lnTo>
                  <a:lnTo>
                    <a:pt x="115" y="62"/>
                  </a:lnTo>
                  <a:lnTo>
                    <a:pt x="118" y="62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3" y="62"/>
                  </a:lnTo>
                  <a:lnTo>
                    <a:pt x="126" y="63"/>
                  </a:lnTo>
                  <a:lnTo>
                    <a:pt x="126" y="64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31" y="70"/>
                  </a:lnTo>
                  <a:lnTo>
                    <a:pt x="131" y="75"/>
                  </a:lnTo>
                  <a:lnTo>
                    <a:pt x="130" y="78"/>
                  </a:lnTo>
                  <a:lnTo>
                    <a:pt x="128" y="81"/>
                  </a:lnTo>
                  <a:lnTo>
                    <a:pt x="123" y="82"/>
                  </a:lnTo>
                  <a:lnTo>
                    <a:pt x="120" y="84"/>
                  </a:lnTo>
                  <a:lnTo>
                    <a:pt x="115" y="84"/>
                  </a:lnTo>
                  <a:lnTo>
                    <a:pt x="108" y="85"/>
                  </a:lnTo>
                  <a:lnTo>
                    <a:pt x="102" y="85"/>
                  </a:lnTo>
                  <a:lnTo>
                    <a:pt x="94" y="85"/>
                  </a:lnTo>
                  <a:lnTo>
                    <a:pt x="89" y="84"/>
                  </a:lnTo>
                  <a:lnTo>
                    <a:pt x="84" y="81"/>
                  </a:lnTo>
                  <a:lnTo>
                    <a:pt x="82" y="76"/>
                  </a:lnTo>
                  <a:lnTo>
                    <a:pt x="82" y="75"/>
                  </a:lnTo>
                  <a:lnTo>
                    <a:pt x="84" y="73"/>
                  </a:lnTo>
                  <a:lnTo>
                    <a:pt x="85" y="72"/>
                  </a:lnTo>
                  <a:lnTo>
                    <a:pt x="87" y="70"/>
                  </a:lnTo>
                  <a:lnTo>
                    <a:pt x="89" y="70"/>
                  </a:lnTo>
                  <a:lnTo>
                    <a:pt x="90" y="69"/>
                  </a:lnTo>
                  <a:lnTo>
                    <a:pt x="92" y="69"/>
                  </a:lnTo>
                  <a:lnTo>
                    <a:pt x="90" y="69"/>
                  </a:lnTo>
                  <a:lnTo>
                    <a:pt x="87" y="67"/>
                  </a:lnTo>
                  <a:lnTo>
                    <a:pt x="85" y="67"/>
                  </a:lnTo>
                  <a:lnTo>
                    <a:pt x="85" y="66"/>
                  </a:lnTo>
                  <a:lnTo>
                    <a:pt x="84" y="66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2"/>
                  </a:lnTo>
                  <a:lnTo>
                    <a:pt x="84" y="60"/>
                  </a:lnTo>
                  <a:lnTo>
                    <a:pt x="85" y="59"/>
                  </a:lnTo>
                  <a:lnTo>
                    <a:pt x="87" y="57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2" y="53"/>
                  </a:lnTo>
                  <a:lnTo>
                    <a:pt x="94" y="51"/>
                  </a:lnTo>
                  <a:lnTo>
                    <a:pt x="97" y="51"/>
                  </a:lnTo>
                  <a:lnTo>
                    <a:pt x="90" y="48"/>
                  </a:lnTo>
                  <a:lnTo>
                    <a:pt x="87" y="45"/>
                  </a:lnTo>
                  <a:lnTo>
                    <a:pt x="85" y="41"/>
                  </a:lnTo>
                  <a:lnTo>
                    <a:pt x="84" y="37"/>
                  </a:lnTo>
                  <a:lnTo>
                    <a:pt x="85" y="34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89" y="26"/>
                  </a:lnTo>
                  <a:lnTo>
                    <a:pt x="90" y="25"/>
                  </a:lnTo>
                  <a:lnTo>
                    <a:pt x="92" y="23"/>
                  </a:lnTo>
                  <a:lnTo>
                    <a:pt x="95" y="23"/>
                  </a:lnTo>
                  <a:lnTo>
                    <a:pt x="97" y="22"/>
                  </a:lnTo>
                  <a:lnTo>
                    <a:pt x="99" y="21"/>
                  </a:lnTo>
                  <a:lnTo>
                    <a:pt x="102" y="21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10" y="21"/>
                  </a:lnTo>
                  <a:lnTo>
                    <a:pt x="113" y="21"/>
                  </a:lnTo>
                  <a:lnTo>
                    <a:pt x="117" y="22"/>
                  </a:lnTo>
                  <a:lnTo>
                    <a:pt x="118" y="22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3" y="23"/>
                  </a:lnTo>
                  <a:lnTo>
                    <a:pt x="103" y="25"/>
                  </a:lnTo>
                  <a:lnTo>
                    <a:pt x="102" y="26"/>
                  </a:lnTo>
                  <a:lnTo>
                    <a:pt x="100" y="29"/>
                  </a:lnTo>
                  <a:lnTo>
                    <a:pt x="100" y="32"/>
                  </a:lnTo>
                  <a:lnTo>
                    <a:pt x="100" y="35"/>
                  </a:lnTo>
                  <a:lnTo>
                    <a:pt x="100" y="38"/>
                  </a:lnTo>
                  <a:lnTo>
                    <a:pt x="100" y="41"/>
                  </a:lnTo>
                  <a:lnTo>
                    <a:pt x="100" y="44"/>
                  </a:lnTo>
                  <a:lnTo>
                    <a:pt x="100" y="45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3" y="48"/>
                  </a:lnTo>
                  <a:lnTo>
                    <a:pt x="105" y="50"/>
                  </a:lnTo>
                  <a:lnTo>
                    <a:pt x="107" y="48"/>
                  </a:lnTo>
                  <a:lnTo>
                    <a:pt x="110" y="48"/>
                  </a:lnTo>
                  <a:lnTo>
                    <a:pt x="112" y="47"/>
                  </a:lnTo>
                  <a:lnTo>
                    <a:pt x="112" y="45"/>
                  </a:lnTo>
                  <a:lnTo>
                    <a:pt x="113" y="44"/>
                  </a:lnTo>
                  <a:lnTo>
                    <a:pt x="113" y="41"/>
                  </a:lnTo>
                  <a:lnTo>
                    <a:pt x="113" y="40"/>
                  </a:lnTo>
                  <a:lnTo>
                    <a:pt x="113" y="37"/>
                  </a:lnTo>
                  <a:lnTo>
                    <a:pt x="113" y="29"/>
                  </a:lnTo>
                  <a:lnTo>
                    <a:pt x="112" y="26"/>
                  </a:lnTo>
                  <a:lnTo>
                    <a:pt x="110" y="23"/>
                  </a:lnTo>
                  <a:lnTo>
                    <a:pt x="107" y="23"/>
                  </a:lnTo>
                  <a:lnTo>
                    <a:pt x="97" y="70"/>
                  </a:lnTo>
                  <a:lnTo>
                    <a:pt x="95" y="72"/>
                  </a:lnTo>
                  <a:lnTo>
                    <a:pt x="92" y="73"/>
                  </a:lnTo>
                  <a:lnTo>
                    <a:pt x="92" y="75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9"/>
                  </a:lnTo>
                  <a:lnTo>
                    <a:pt x="95" y="81"/>
                  </a:lnTo>
                  <a:lnTo>
                    <a:pt x="97" y="81"/>
                  </a:lnTo>
                  <a:lnTo>
                    <a:pt x="99" y="82"/>
                  </a:lnTo>
                  <a:lnTo>
                    <a:pt x="102" y="82"/>
                  </a:lnTo>
                  <a:lnTo>
                    <a:pt x="103" y="82"/>
                  </a:lnTo>
                  <a:lnTo>
                    <a:pt x="107" y="82"/>
                  </a:lnTo>
                  <a:lnTo>
                    <a:pt x="113" y="82"/>
                  </a:lnTo>
                  <a:lnTo>
                    <a:pt x="117" y="81"/>
                  </a:lnTo>
                  <a:lnTo>
                    <a:pt x="120" y="79"/>
                  </a:lnTo>
                  <a:lnTo>
                    <a:pt x="122" y="76"/>
                  </a:lnTo>
                  <a:lnTo>
                    <a:pt x="122" y="75"/>
                  </a:lnTo>
                  <a:lnTo>
                    <a:pt x="122" y="73"/>
                  </a:lnTo>
                  <a:lnTo>
                    <a:pt x="122" y="72"/>
                  </a:lnTo>
                  <a:lnTo>
                    <a:pt x="120" y="72"/>
                  </a:lnTo>
                  <a:lnTo>
                    <a:pt x="120" y="70"/>
                  </a:lnTo>
                  <a:lnTo>
                    <a:pt x="118" y="70"/>
                  </a:lnTo>
                  <a:lnTo>
                    <a:pt x="115" y="70"/>
                  </a:lnTo>
                  <a:lnTo>
                    <a:pt x="97" y="70"/>
                  </a:lnTo>
                  <a:lnTo>
                    <a:pt x="11" y="1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5" name="Freeform 220"/>
            <p:cNvSpPr>
              <a:spLocks/>
            </p:cNvSpPr>
            <p:nvPr/>
          </p:nvSpPr>
          <p:spPr bwMode="auto">
            <a:xfrm>
              <a:off x="4784" y="2143"/>
              <a:ext cx="123" cy="66"/>
            </a:xfrm>
            <a:custGeom>
              <a:avLst/>
              <a:gdLst>
                <a:gd name="T0" fmla="*/ 41 w 123"/>
                <a:gd name="T1" fmla="*/ 3 h 66"/>
                <a:gd name="T2" fmla="*/ 37 w 123"/>
                <a:gd name="T3" fmla="*/ 3 h 66"/>
                <a:gd name="T4" fmla="*/ 34 w 123"/>
                <a:gd name="T5" fmla="*/ 3 h 66"/>
                <a:gd name="T6" fmla="*/ 31 w 123"/>
                <a:gd name="T7" fmla="*/ 3 h 66"/>
                <a:gd name="T8" fmla="*/ 28 w 123"/>
                <a:gd name="T9" fmla="*/ 3 h 66"/>
                <a:gd name="T10" fmla="*/ 24 w 123"/>
                <a:gd name="T11" fmla="*/ 3 h 66"/>
                <a:gd name="T12" fmla="*/ 23 w 123"/>
                <a:gd name="T13" fmla="*/ 4 h 66"/>
                <a:gd name="T14" fmla="*/ 20 w 123"/>
                <a:gd name="T15" fmla="*/ 4 h 66"/>
                <a:gd name="T16" fmla="*/ 16 w 123"/>
                <a:gd name="T17" fmla="*/ 6 h 66"/>
                <a:gd name="T18" fmla="*/ 13 w 123"/>
                <a:gd name="T19" fmla="*/ 10 h 66"/>
                <a:gd name="T20" fmla="*/ 10 w 123"/>
                <a:gd name="T21" fmla="*/ 13 h 66"/>
                <a:gd name="T22" fmla="*/ 8 w 123"/>
                <a:gd name="T23" fmla="*/ 17 h 66"/>
                <a:gd name="T24" fmla="*/ 5 w 123"/>
                <a:gd name="T25" fmla="*/ 20 h 66"/>
                <a:gd name="T26" fmla="*/ 62 w 123"/>
                <a:gd name="T27" fmla="*/ 0 h 66"/>
                <a:gd name="T28" fmla="*/ 21 w 123"/>
                <a:gd name="T29" fmla="*/ 62 h 66"/>
                <a:gd name="T30" fmla="*/ 29 w 123"/>
                <a:gd name="T31" fmla="*/ 62 h 66"/>
                <a:gd name="T32" fmla="*/ 36 w 123"/>
                <a:gd name="T33" fmla="*/ 62 h 66"/>
                <a:gd name="T34" fmla="*/ 39 w 123"/>
                <a:gd name="T35" fmla="*/ 61 h 66"/>
                <a:gd name="T36" fmla="*/ 44 w 123"/>
                <a:gd name="T37" fmla="*/ 61 h 66"/>
                <a:gd name="T38" fmla="*/ 47 w 123"/>
                <a:gd name="T39" fmla="*/ 59 h 66"/>
                <a:gd name="T40" fmla="*/ 50 w 123"/>
                <a:gd name="T41" fmla="*/ 58 h 66"/>
                <a:gd name="T42" fmla="*/ 57 w 123"/>
                <a:gd name="T43" fmla="*/ 52 h 66"/>
                <a:gd name="T44" fmla="*/ 60 w 123"/>
                <a:gd name="T45" fmla="*/ 42 h 66"/>
                <a:gd name="T46" fmla="*/ 60 w 123"/>
                <a:gd name="T47" fmla="*/ 65 h 66"/>
                <a:gd name="T48" fmla="*/ 0 w 123"/>
                <a:gd name="T49" fmla="*/ 64 h 66"/>
                <a:gd name="T50" fmla="*/ 75 w 123"/>
                <a:gd name="T51" fmla="*/ 28 h 66"/>
                <a:gd name="T52" fmla="*/ 75 w 123"/>
                <a:gd name="T53" fmla="*/ 25 h 66"/>
                <a:gd name="T54" fmla="*/ 72 w 123"/>
                <a:gd name="T55" fmla="*/ 24 h 66"/>
                <a:gd name="T56" fmla="*/ 68 w 123"/>
                <a:gd name="T57" fmla="*/ 24 h 66"/>
                <a:gd name="T58" fmla="*/ 89 w 123"/>
                <a:gd name="T59" fmla="*/ 20 h 66"/>
                <a:gd name="T60" fmla="*/ 91 w 123"/>
                <a:gd name="T61" fmla="*/ 25 h 66"/>
                <a:gd name="T62" fmla="*/ 94 w 123"/>
                <a:gd name="T63" fmla="*/ 23 h 66"/>
                <a:gd name="T64" fmla="*/ 98 w 123"/>
                <a:gd name="T65" fmla="*/ 20 h 66"/>
                <a:gd name="T66" fmla="*/ 102 w 123"/>
                <a:gd name="T67" fmla="*/ 20 h 66"/>
                <a:gd name="T68" fmla="*/ 109 w 123"/>
                <a:gd name="T69" fmla="*/ 20 h 66"/>
                <a:gd name="T70" fmla="*/ 114 w 123"/>
                <a:gd name="T71" fmla="*/ 21 h 66"/>
                <a:gd name="T72" fmla="*/ 117 w 123"/>
                <a:gd name="T73" fmla="*/ 24 h 66"/>
                <a:gd name="T74" fmla="*/ 119 w 123"/>
                <a:gd name="T75" fmla="*/ 30 h 66"/>
                <a:gd name="T76" fmla="*/ 119 w 123"/>
                <a:gd name="T77" fmla="*/ 57 h 66"/>
                <a:gd name="T78" fmla="*/ 119 w 123"/>
                <a:gd name="T79" fmla="*/ 59 h 66"/>
                <a:gd name="T80" fmla="*/ 120 w 123"/>
                <a:gd name="T81" fmla="*/ 61 h 66"/>
                <a:gd name="T82" fmla="*/ 122 w 123"/>
                <a:gd name="T83" fmla="*/ 62 h 66"/>
                <a:gd name="T84" fmla="*/ 98 w 123"/>
                <a:gd name="T85" fmla="*/ 64 h 66"/>
                <a:gd name="T86" fmla="*/ 101 w 123"/>
                <a:gd name="T87" fmla="*/ 62 h 66"/>
                <a:gd name="T88" fmla="*/ 102 w 123"/>
                <a:gd name="T89" fmla="*/ 59 h 66"/>
                <a:gd name="T90" fmla="*/ 104 w 123"/>
                <a:gd name="T91" fmla="*/ 33 h 66"/>
                <a:gd name="T92" fmla="*/ 104 w 123"/>
                <a:gd name="T93" fmla="*/ 30 h 66"/>
                <a:gd name="T94" fmla="*/ 102 w 123"/>
                <a:gd name="T95" fmla="*/ 27 h 66"/>
                <a:gd name="T96" fmla="*/ 101 w 123"/>
                <a:gd name="T97" fmla="*/ 25 h 66"/>
                <a:gd name="T98" fmla="*/ 96 w 123"/>
                <a:gd name="T99" fmla="*/ 25 h 66"/>
                <a:gd name="T100" fmla="*/ 91 w 123"/>
                <a:gd name="T101" fmla="*/ 30 h 66"/>
                <a:gd name="T102" fmla="*/ 89 w 123"/>
                <a:gd name="T103" fmla="*/ 57 h 66"/>
                <a:gd name="T104" fmla="*/ 89 w 123"/>
                <a:gd name="T105" fmla="*/ 59 h 66"/>
                <a:gd name="T106" fmla="*/ 91 w 123"/>
                <a:gd name="T107" fmla="*/ 62 h 66"/>
                <a:gd name="T108" fmla="*/ 94 w 123"/>
                <a:gd name="T109" fmla="*/ 62 h 66"/>
                <a:gd name="T110" fmla="*/ 68 w 123"/>
                <a:gd name="T111" fmla="*/ 65 h 66"/>
                <a:gd name="T112" fmla="*/ 70 w 123"/>
                <a:gd name="T113" fmla="*/ 62 h 66"/>
                <a:gd name="T114" fmla="*/ 73 w 123"/>
                <a:gd name="T115" fmla="*/ 61 h 66"/>
                <a:gd name="T116" fmla="*/ 73 w 123"/>
                <a:gd name="T117" fmla="*/ 58 h 66"/>
                <a:gd name="T118" fmla="*/ 0 w 123"/>
                <a:gd name="T119" fmla="*/ 64 h 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66"/>
                <a:gd name="T182" fmla="*/ 123 w 123"/>
                <a:gd name="T183" fmla="*/ 66 h 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66">
                  <a:moveTo>
                    <a:pt x="0" y="64"/>
                  </a:move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7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21" y="62"/>
                  </a:lnTo>
                  <a:lnTo>
                    <a:pt x="24" y="62"/>
                  </a:lnTo>
                  <a:lnTo>
                    <a:pt x="29" y="62"/>
                  </a:lnTo>
                  <a:lnTo>
                    <a:pt x="33" y="62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9" y="61"/>
                  </a:lnTo>
                  <a:lnTo>
                    <a:pt x="42" y="61"/>
                  </a:lnTo>
                  <a:lnTo>
                    <a:pt x="44" y="61"/>
                  </a:lnTo>
                  <a:lnTo>
                    <a:pt x="46" y="61"/>
                  </a:lnTo>
                  <a:lnTo>
                    <a:pt x="47" y="59"/>
                  </a:lnTo>
                  <a:lnTo>
                    <a:pt x="49" y="59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7" y="52"/>
                  </a:lnTo>
                  <a:lnTo>
                    <a:pt x="59" y="48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0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89" y="20"/>
                  </a:lnTo>
                  <a:lnTo>
                    <a:pt x="89" y="27"/>
                  </a:lnTo>
                  <a:lnTo>
                    <a:pt x="91" y="25"/>
                  </a:lnTo>
                  <a:lnTo>
                    <a:pt x="93" y="24"/>
                  </a:lnTo>
                  <a:lnTo>
                    <a:pt x="94" y="23"/>
                  </a:lnTo>
                  <a:lnTo>
                    <a:pt x="96" y="21"/>
                  </a:lnTo>
                  <a:lnTo>
                    <a:pt x="98" y="20"/>
                  </a:lnTo>
                  <a:lnTo>
                    <a:pt x="101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9" y="20"/>
                  </a:lnTo>
                  <a:lnTo>
                    <a:pt x="111" y="20"/>
                  </a:lnTo>
                  <a:lnTo>
                    <a:pt x="114" y="21"/>
                  </a:lnTo>
                  <a:lnTo>
                    <a:pt x="115" y="23"/>
                  </a:lnTo>
                  <a:lnTo>
                    <a:pt x="117" y="24"/>
                  </a:lnTo>
                  <a:lnTo>
                    <a:pt x="119" y="27"/>
                  </a:lnTo>
                  <a:lnTo>
                    <a:pt x="119" y="30"/>
                  </a:lnTo>
                  <a:lnTo>
                    <a:pt x="119" y="31"/>
                  </a:lnTo>
                  <a:lnTo>
                    <a:pt x="119" y="57"/>
                  </a:lnTo>
                  <a:lnTo>
                    <a:pt x="119" y="58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20" y="61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2" y="64"/>
                  </a:lnTo>
                  <a:lnTo>
                    <a:pt x="98" y="64"/>
                  </a:lnTo>
                  <a:lnTo>
                    <a:pt x="98" y="62"/>
                  </a:lnTo>
                  <a:lnTo>
                    <a:pt x="101" y="62"/>
                  </a:lnTo>
                  <a:lnTo>
                    <a:pt x="102" y="61"/>
                  </a:lnTo>
                  <a:lnTo>
                    <a:pt x="102" y="59"/>
                  </a:lnTo>
                  <a:lnTo>
                    <a:pt x="104" y="57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2" y="27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9" y="25"/>
                  </a:lnTo>
                  <a:lnTo>
                    <a:pt x="96" y="25"/>
                  </a:lnTo>
                  <a:lnTo>
                    <a:pt x="94" y="27"/>
                  </a:lnTo>
                  <a:lnTo>
                    <a:pt x="91" y="30"/>
                  </a:lnTo>
                  <a:lnTo>
                    <a:pt x="89" y="31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89" y="59"/>
                  </a:lnTo>
                  <a:lnTo>
                    <a:pt x="89" y="61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68" y="65"/>
                  </a:lnTo>
                  <a:lnTo>
                    <a:pt x="68" y="62"/>
                  </a:lnTo>
                  <a:lnTo>
                    <a:pt x="70" y="62"/>
                  </a:lnTo>
                  <a:lnTo>
                    <a:pt x="72" y="62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3" y="58"/>
                  </a:lnTo>
                  <a:lnTo>
                    <a:pt x="75" y="30"/>
                  </a:lnTo>
                  <a:lnTo>
                    <a:pt x="0" y="6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6" name="Freeform 221"/>
            <p:cNvSpPr>
              <a:spLocks/>
            </p:cNvSpPr>
            <p:nvPr/>
          </p:nvSpPr>
          <p:spPr bwMode="auto">
            <a:xfrm>
              <a:off x="4787" y="2596"/>
              <a:ext cx="127" cy="66"/>
            </a:xfrm>
            <a:custGeom>
              <a:avLst/>
              <a:gdLst>
                <a:gd name="T0" fmla="*/ 5 w 127"/>
                <a:gd name="T1" fmla="*/ 16 h 66"/>
                <a:gd name="T2" fmla="*/ 16 w 127"/>
                <a:gd name="T3" fmla="*/ 6 h 66"/>
                <a:gd name="T4" fmla="*/ 33 w 127"/>
                <a:gd name="T5" fmla="*/ 0 h 66"/>
                <a:gd name="T6" fmla="*/ 46 w 127"/>
                <a:gd name="T7" fmla="*/ 1 h 66"/>
                <a:gd name="T8" fmla="*/ 54 w 127"/>
                <a:gd name="T9" fmla="*/ 3 h 66"/>
                <a:gd name="T10" fmla="*/ 61 w 127"/>
                <a:gd name="T11" fmla="*/ 3 h 66"/>
                <a:gd name="T12" fmla="*/ 65 w 127"/>
                <a:gd name="T13" fmla="*/ 0 h 66"/>
                <a:gd name="T14" fmla="*/ 61 w 127"/>
                <a:gd name="T15" fmla="*/ 17 h 66"/>
                <a:gd name="T16" fmla="*/ 52 w 127"/>
                <a:gd name="T17" fmla="*/ 8 h 66"/>
                <a:gd name="T18" fmla="*/ 44 w 127"/>
                <a:gd name="T19" fmla="*/ 4 h 66"/>
                <a:gd name="T20" fmla="*/ 31 w 127"/>
                <a:gd name="T21" fmla="*/ 4 h 66"/>
                <a:gd name="T22" fmla="*/ 23 w 127"/>
                <a:gd name="T23" fmla="*/ 13 h 66"/>
                <a:gd name="T24" fmla="*/ 20 w 127"/>
                <a:gd name="T25" fmla="*/ 21 h 66"/>
                <a:gd name="T26" fmla="*/ 20 w 127"/>
                <a:gd name="T27" fmla="*/ 30 h 66"/>
                <a:gd name="T28" fmla="*/ 20 w 127"/>
                <a:gd name="T29" fmla="*/ 42 h 66"/>
                <a:gd name="T30" fmla="*/ 21 w 127"/>
                <a:gd name="T31" fmla="*/ 52 h 66"/>
                <a:gd name="T32" fmla="*/ 33 w 127"/>
                <a:gd name="T33" fmla="*/ 62 h 66"/>
                <a:gd name="T34" fmla="*/ 46 w 127"/>
                <a:gd name="T35" fmla="*/ 61 h 66"/>
                <a:gd name="T36" fmla="*/ 54 w 127"/>
                <a:gd name="T37" fmla="*/ 58 h 66"/>
                <a:gd name="T38" fmla="*/ 62 w 127"/>
                <a:gd name="T39" fmla="*/ 52 h 66"/>
                <a:gd name="T40" fmla="*/ 61 w 127"/>
                <a:gd name="T41" fmla="*/ 59 h 66"/>
                <a:gd name="T42" fmla="*/ 46 w 127"/>
                <a:gd name="T43" fmla="*/ 65 h 66"/>
                <a:gd name="T44" fmla="*/ 29 w 127"/>
                <a:gd name="T45" fmla="*/ 65 h 66"/>
                <a:gd name="T46" fmla="*/ 20 w 127"/>
                <a:gd name="T47" fmla="*/ 64 h 66"/>
                <a:gd name="T48" fmla="*/ 10 w 127"/>
                <a:gd name="T49" fmla="*/ 58 h 66"/>
                <a:gd name="T50" fmla="*/ 3 w 127"/>
                <a:gd name="T51" fmla="*/ 51 h 66"/>
                <a:gd name="T52" fmla="*/ 0 w 127"/>
                <a:gd name="T53" fmla="*/ 40 h 66"/>
                <a:gd name="T54" fmla="*/ 0 w 127"/>
                <a:gd name="T55" fmla="*/ 31 h 66"/>
                <a:gd name="T56" fmla="*/ 80 w 127"/>
                <a:gd name="T57" fmla="*/ 24 h 66"/>
                <a:gd name="T58" fmla="*/ 87 w 127"/>
                <a:gd name="T59" fmla="*/ 20 h 66"/>
                <a:gd name="T60" fmla="*/ 97 w 127"/>
                <a:gd name="T61" fmla="*/ 20 h 66"/>
                <a:gd name="T62" fmla="*/ 106 w 127"/>
                <a:gd name="T63" fmla="*/ 7 h 66"/>
                <a:gd name="T64" fmla="*/ 103 w 127"/>
                <a:gd name="T65" fmla="*/ 3 h 66"/>
                <a:gd name="T66" fmla="*/ 98 w 127"/>
                <a:gd name="T67" fmla="*/ 0 h 66"/>
                <a:gd name="T68" fmla="*/ 119 w 127"/>
                <a:gd name="T69" fmla="*/ 58 h 66"/>
                <a:gd name="T70" fmla="*/ 124 w 127"/>
                <a:gd name="T71" fmla="*/ 61 h 66"/>
                <a:gd name="T72" fmla="*/ 121 w 127"/>
                <a:gd name="T73" fmla="*/ 64 h 66"/>
                <a:gd name="T74" fmla="*/ 110 w 127"/>
                <a:gd name="T75" fmla="*/ 65 h 66"/>
                <a:gd name="T76" fmla="*/ 101 w 127"/>
                <a:gd name="T77" fmla="*/ 62 h 66"/>
                <a:gd name="T78" fmla="*/ 95 w 127"/>
                <a:gd name="T79" fmla="*/ 65 h 66"/>
                <a:gd name="T80" fmla="*/ 85 w 127"/>
                <a:gd name="T81" fmla="*/ 65 h 66"/>
                <a:gd name="T82" fmla="*/ 77 w 127"/>
                <a:gd name="T83" fmla="*/ 59 h 66"/>
                <a:gd name="T84" fmla="*/ 72 w 127"/>
                <a:gd name="T85" fmla="*/ 49 h 66"/>
                <a:gd name="T86" fmla="*/ 74 w 127"/>
                <a:gd name="T87" fmla="*/ 40 h 66"/>
                <a:gd name="T88" fmla="*/ 77 w 127"/>
                <a:gd name="T89" fmla="*/ 30 h 66"/>
                <a:gd name="T90" fmla="*/ 87 w 127"/>
                <a:gd name="T91" fmla="*/ 48 h 66"/>
                <a:gd name="T92" fmla="*/ 93 w 127"/>
                <a:gd name="T93" fmla="*/ 59 h 66"/>
                <a:gd name="T94" fmla="*/ 98 w 127"/>
                <a:gd name="T95" fmla="*/ 61 h 66"/>
                <a:gd name="T96" fmla="*/ 103 w 127"/>
                <a:gd name="T97" fmla="*/ 57 h 66"/>
                <a:gd name="T98" fmla="*/ 106 w 127"/>
                <a:gd name="T99" fmla="*/ 54 h 66"/>
                <a:gd name="T100" fmla="*/ 103 w 127"/>
                <a:gd name="T101" fmla="*/ 27 h 66"/>
                <a:gd name="T102" fmla="*/ 95 w 127"/>
                <a:gd name="T103" fmla="*/ 25 h 66"/>
                <a:gd name="T104" fmla="*/ 92 w 127"/>
                <a:gd name="T105" fmla="*/ 30 h 66"/>
                <a:gd name="T106" fmla="*/ 88 w 127"/>
                <a:gd name="T107" fmla="*/ 37 h 66"/>
                <a:gd name="T108" fmla="*/ 2 w 127"/>
                <a:gd name="T109" fmla="*/ 27 h 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"/>
                <a:gd name="T166" fmla="*/ 0 h 66"/>
                <a:gd name="T167" fmla="*/ 127 w 127"/>
                <a:gd name="T168" fmla="*/ 66 h 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" h="66">
                  <a:moveTo>
                    <a:pt x="2" y="27"/>
                  </a:move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5" y="23"/>
                  </a:lnTo>
                  <a:lnTo>
                    <a:pt x="62" y="23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4" y="10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8" y="6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0" y="35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5"/>
                  </a:lnTo>
                  <a:lnTo>
                    <a:pt x="20" y="48"/>
                  </a:lnTo>
                  <a:lnTo>
                    <a:pt x="21" y="51"/>
                  </a:lnTo>
                  <a:lnTo>
                    <a:pt x="21" y="52"/>
                  </a:lnTo>
                  <a:lnTo>
                    <a:pt x="23" y="54"/>
                  </a:lnTo>
                  <a:lnTo>
                    <a:pt x="25" y="58"/>
                  </a:lnTo>
                  <a:lnTo>
                    <a:pt x="29" y="61"/>
                  </a:lnTo>
                  <a:lnTo>
                    <a:pt x="33" y="62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46" y="61"/>
                  </a:lnTo>
                  <a:lnTo>
                    <a:pt x="49" y="61"/>
                  </a:lnTo>
                  <a:lnTo>
                    <a:pt x="51" y="59"/>
                  </a:lnTo>
                  <a:lnTo>
                    <a:pt x="52" y="59"/>
                  </a:lnTo>
                  <a:lnTo>
                    <a:pt x="54" y="58"/>
                  </a:lnTo>
                  <a:lnTo>
                    <a:pt x="56" y="57"/>
                  </a:lnTo>
                  <a:lnTo>
                    <a:pt x="59" y="55"/>
                  </a:lnTo>
                  <a:lnTo>
                    <a:pt x="61" y="54"/>
                  </a:lnTo>
                  <a:lnTo>
                    <a:pt x="62" y="52"/>
                  </a:lnTo>
                  <a:lnTo>
                    <a:pt x="64" y="51"/>
                  </a:lnTo>
                  <a:lnTo>
                    <a:pt x="67" y="54"/>
                  </a:lnTo>
                  <a:lnTo>
                    <a:pt x="64" y="57"/>
                  </a:lnTo>
                  <a:lnTo>
                    <a:pt x="61" y="59"/>
                  </a:lnTo>
                  <a:lnTo>
                    <a:pt x="56" y="62"/>
                  </a:lnTo>
                  <a:lnTo>
                    <a:pt x="52" y="64"/>
                  </a:lnTo>
                  <a:lnTo>
                    <a:pt x="49" y="65"/>
                  </a:lnTo>
                  <a:lnTo>
                    <a:pt x="46" y="65"/>
                  </a:lnTo>
                  <a:lnTo>
                    <a:pt x="41" y="65"/>
                  </a:lnTo>
                  <a:lnTo>
                    <a:pt x="38" y="65"/>
                  </a:lnTo>
                  <a:lnTo>
                    <a:pt x="34" y="65"/>
                  </a:lnTo>
                  <a:lnTo>
                    <a:pt x="29" y="65"/>
                  </a:lnTo>
                  <a:lnTo>
                    <a:pt x="26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5" y="62"/>
                  </a:lnTo>
                  <a:lnTo>
                    <a:pt x="13" y="61"/>
                  </a:lnTo>
                  <a:lnTo>
                    <a:pt x="10" y="58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80" y="25"/>
                  </a:lnTo>
                  <a:lnTo>
                    <a:pt x="80" y="24"/>
                  </a:lnTo>
                  <a:lnTo>
                    <a:pt x="82" y="23"/>
                  </a:lnTo>
                  <a:lnTo>
                    <a:pt x="83" y="23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8" y="20"/>
                  </a:lnTo>
                  <a:lnTo>
                    <a:pt x="92" y="20"/>
                  </a:lnTo>
                  <a:lnTo>
                    <a:pt x="93" y="20"/>
                  </a:lnTo>
                  <a:lnTo>
                    <a:pt x="97" y="20"/>
                  </a:lnTo>
                  <a:lnTo>
                    <a:pt x="100" y="21"/>
                  </a:lnTo>
                  <a:lnTo>
                    <a:pt x="103" y="23"/>
                  </a:lnTo>
                  <a:lnTo>
                    <a:pt x="106" y="25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19" y="55"/>
                  </a:lnTo>
                  <a:lnTo>
                    <a:pt x="119" y="57"/>
                  </a:lnTo>
                  <a:lnTo>
                    <a:pt x="119" y="58"/>
                  </a:lnTo>
                  <a:lnTo>
                    <a:pt x="119" y="59"/>
                  </a:lnTo>
                  <a:lnTo>
                    <a:pt x="121" y="59"/>
                  </a:lnTo>
                  <a:lnTo>
                    <a:pt x="123" y="59"/>
                  </a:lnTo>
                  <a:lnTo>
                    <a:pt x="124" y="61"/>
                  </a:lnTo>
                  <a:lnTo>
                    <a:pt x="126" y="61"/>
                  </a:lnTo>
                  <a:lnTo>
                    <a:pt x="126" y="64"/>
                  </a:lnTo>
                  <a:lnTo>
                    <a:pt x="124" y="64"/>
                  </a:lnTo>
                  <a:lnTo>
                    <a:pt x="121" y="64"/>
                  </a:lnTo>
                  <a:lnTo>
                    <a:pt x="118" y="64"/>
                  </a:lnTo>
                  <a:lnTo>
                    <a:pt x="116" y="65"/>
                  </a:lnTo>
                  <a:lnTo>
                    <a:pt x="113" y="65"/>
                  </a:lnTo>
                  <a:lnTo>
                    <a:pt x="110" y="65"/>
                  </a:lnTo>
                  <a:lnTo>
                    <a:pt x="106" y="65"/>
                  </a:lnTo>
                  <a:lnTo>
                    <a:pt x="106" y="61"/>
                  </a:lnTo>
                  <a:lnTo>
                    <a:pt x="103" y="61"/>
                  </a:lnTo>
                  <a:lnTo>
                    <a:pt x="101" y="62"/>
                  </a:lnTo>
                  <a:lnTo>
                    <a:pt x="100" y="64"/>
                  </a:lnTo>
                  <a:lnTo>
                    <a:pt x="98" y="65"/>
                  </a:lnTo>
                  <a:lnTo>
                    <a:pt x="97" y="65"/>
                  </a:lnTo>
                  <a:lnTo>
                    <a:pt x="95" y="65"/>
                  </a:lnTo>
                  <a:lnTo>
                    <a:pt x="93" y="65"/>
                  </a:lnTo>
                  <a:lnTo>
                    <a:pt x="92" y="65"/>
                  </a:lnTo>
                  <a:lnTo>
                    <a:pt x="88" y="65"/>
                  </a:lnTo>
                  <a:lnTo>
                    <a:pt x="85" y="65"/>
                  </a:lnTo>
                  <a:lnTo>
                    <a:pt x="83" y="64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7" y="59"/>
                  </a:lnTo>
                  <a:lnTo>
                    <a:pt x="75" y="58"/>
                  </a:lnTo>
                  <a:lnTo>
                    <a:pt x="75" y="55"/>
                  </a:lnTo>
                  <a:lnTo>
                    <a:pt x="74" y="52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2" y="44"/>
                  </a:lnTo>
                  <a:lnTo>
                    <a:pt x="72" y="42"/>
                  </a:lnTo>
                  <a:lnTo>
                    <a:pt x="74" y="40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5" y="31"/>
                  </a:lnTo>
                  <a:lnTo>
                    <a:pt x="77" y="30"/>
                  </a:lnTo>
                  <a:lnTo>
                    <a:pt x="79" y="27"/>
                  </a:lnTo>
                  <a:lnTo>
                    <a:pt x="80" y="25"/>
                  </a:lnTo>
                  <a:lnTo>
                    <a:pt x="87" y="42"/>
                  </a:lnTo>
                  <a:lnTo>
                    <a:pt x="87" y="48"/>
                  </a:lnTo>
                  <a:lnTo>
                    <a:pt x="88" y="54"/>
                  </a:lnTo>
                  <a:lnTo>
                    <a:pt x="90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3" y="61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98" y="61"/>
                  </a:lnTo>
                  <a:lnTo>
                    <a:pt x="100" y="59"/>
                  </a:lnTo>
                  <a:lnTo>
                    <a:pt x="101" y="59"/>
                  </a:lnTo>
                  <a:lnTo>
                    <a:pt x="101" y="58"/>
                  </a:lnTo>
                  <a:lnTo>
                    <a:pt x="103" y="57"/>
                  </a:lnTo>
                  <a:lnTo>
                    <a:pt x="103" y="55"/>
                  </a:lnTo>
                  <a:lnTo>
                    <a:pt x="105" y="55"/>
                  </a:lnTo>
                  <a:lnTo>
                    <a:pt x="106" y="55"/>
                  </a:lnTo>
                  <a:lnTo>
                    <a:pt x="106" y="54"/>
                  </a:lnTo>
                  <a:lnTo>
                    <a:pt x="106" y="31"/>
                  </a:lnTo>
                  <a:lnTo>
                    <a:pt x="106" y="30"/>
                  </a:lnTo>
                  <a:lnTo>
                    <a:pt x="105" y="28"/>
                  </a:lnTo>
                  <a:lnTo>
                    <a:pt x="103" y="27"/>
                  </a:lnTo>
                  <a:lnTo>
                    <a:pt x="101" y="27"/>
                  </a:lnTo>
                  <a:lnTo>
                    <a:pt x="100" y="25"/>
                  </a:lnTo>
                  <a:lnTo>
                    <a:pt x="98" y="25"/>
                  </a:lnTo>
                  <a:lnTo>
                    <a:pt x="95" y="25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2" y="30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8" y="34"/>
                  </a:lnTo>
                  <a:lnTo>
                    <a:pt x="88" y="37"/>
                  </a:lnTo>
                  <a:lnTo>
                    <a:pt x="88" y="38"/>
                  </a:lnTo>
                  <a:lnTo>
                    <a:pt x="88" y="40"/>
                  </a:lnTo>
                  <a:lnTo>
                    <a:pt x="87" y="42"/>
                  </a:lnTo>
                  <a:lnTo>
                    <a:pt x="2" y="2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7" name="Freeform 222"/>
            <p:cNvSpPr>
              <a:spLocks/>
            </p:cNvSpPr>
            <p:nvPr/>
          </p:nvSpPr>
          <p:spPr bwMode="auto">
            <a:xfrm>
              <a:off x="4319" y="2143"/>
              <a:ext cx="131" cy="66"/>
            </a:xfrm>
            <a:custGeom>
              <a:avLst/>
              <a:gdLst>
                <a:gd name="T0" fmla="*/ 3 w 131"/>
                <a:gd name="T1" fmla="*/ 20 h 66"/>
                <a:gd name="T2" fmla="*/ 12 w 131"/>
                <a:gd name="T3" fmla="*/ 10 h 66"/>
                <a:gd name="T4" fmla="*/ 20 w 131"/>
                <a:gd name="T5" fmla="*/ 3 h 66"/>
                <a:gd name="T6" fmla="*/ 33 w 131"/>
                <a:gd name="T7" fmla="*/ 0 h 66"/>
                <a:gd name="T8" fmla="*/ 43 w 131"/>
                <a:gd name="T9" fmla="*/ 0 h 66"/>
                <a:gd name="T10" fmla="*/ 52 w 131"/>
                <a:gd name="T11" fmla="*/ 1 h 66"/>
                <a:gd name="T12" fmla="*/ 55 w 131"/>
                <a:gd name="T13" fmla="*/ 3 h 66"/>
                <a:gd name="T14" fmla="*/ 62 w 131"/>
                <a:gd name="T15" fmla="*/ 3 h 66"/>
                <a:gd name="T16" fmla="*/ 65 w 131"/>
                <a:gd name="T17" fmla="*/ 0 h 66"/>
                <a:gd name="T18" fmla="*/ 63 w 131"/>
                <a:gd name="T19" fmla="*/ 23 h 66"/>
                <a:gd name="T20" fmla="*/ 60 w 131"/>
                <a:gd name="T21" fmla="*/ 14 h 66"/>
                <a:gd name="T22" fmla="*/ 53 w 131"/>
                <a:gd name="T23" fmla="*/ 7 h 66"/>
                <a:gd name="T24" fmla="*/ 47 w 131"/>
                <a:gd name="T25" fmla="*/ 4 h 66"/>
                <a:gd name="T26" fmla="*/ 38 w 131"/>
                <a:gd name="T27" fmla="*/ 3 h 66"/>
                <a:gd name="T28" fmla="*/ 28 w 131"/>
                <a:gd name="T29" fmla="*/ 6 h 66"/>
                <a:gd name="T30" fmla="*/ 25 w 131"/>
                <a:gd name="T31" fmla="*/ 11 h 66"/>
                <a:gd name="T32" fmla="*/ 22 w 131"/>
                <a:gd name="T33" fmla="*/ 18 h 66"/>
                <a:gd name="T34" fmla="*/ 20 w 131"/>
                <a:gd name="T35" fmla="*/ 27 h 66"/>
                <a:gd name="T36" fmla="*/ 20 w 131"/>
                <a:gd name="T37" fmla="*/ 31 h 66"/>
                <a:gd name="T38" fmla="*/ 20 w 131"/>
                <a:gd name="T39" fmla="*/ 42 h 66"/>
                <a:gd name="T40" fmla="*/ 22 w 131"/>
                <a:gd name="T41" fmla="*/ 51 h 66"/>
                <a:gd name="T42" fmla="*/ 27 w 131"/>
                <a:gd name="T43" fmla="*/ 58 h 66"/>
                <a:gd name="T44" fmla="*/ 38 w 131"/>
                <a:gd name="T45" fmla="*/ 62 h 66"/>
                <a:gd name="T46" fmla="*/ 47 w 131"/>
                <a:gd name="T47" fmla="*/ 62 h 66"/>
                <a:gd name="T48" fmla="*/ 53 w 131"/>
                <a:gd name="T49" fmla="*/ 58 h 66"/>
                <a:gd name="T50" fmla="*/ 60 w 131"/>
                <a:gd name="T51" fmla="*/ 55 h 66"/>
                <a:gd name="T52" fmla="*/ 65 w 131"/>
                <a:gd name="T53" fmla="*/ 51 h 66"/>
                <a:gd name="T54" fmla="*/ 62 w 131"/>
                <a:gd name="T55" fmla="*/ 59 h 66"/>
                <a:gd name="T56" fmla="*/ 50 w 131"/>
                <a:gd name="T57" fmla="*/ 65 h 66"/>
                <a:gd name="T58" fmla="*/ 38 w 131"/>
                <a:gd name="T59" fmla="*/ 65 h 66"/>
                <a:gd name="T60" fmla="*/ 27 w 131"/>
                <a:gd name="T61" fmla="*/ 65 h 66"/>
                <a:gd name="T62" fmla="*/ 20 w 131"/>
                <a:gd name="T63" fmla="*/ 64 h 66"/>
                <a:gd name="T64" fmla="*/ 13 w 131"/>
                <a:gd name="T65" fmla="*/ 59 h 66"/>
                <a:gd name="T66" fmla="*/ 7 w 131"/>
                <a:gd name="T67" fmla="*/ 54 h 66"/>
                <a:gd name="T68" fmla="*/ 2 w 131"/>
                <a:gd name="T69" fmla="*/ 48 h 66"/>
                <a:gd name="T70" fmla="*/ 0 w 131"/>
                <a:gd name="T71" fmla="*/ 40 h 66"/>
                <a:gd name="T72" fmla="*/ 0 w 131"/>
                <a:gd name="T73" fmla="*/ 33 h 66"/>
                <a:gd name="T74" fmla="*/ 2 w 131"/>
                <a:gd name="T75" fmla="*/ 27 h 66"/>
                <a:gd name="T76" fmla="*/ 93 w 131"/>
                <a:gd name="T77" fmla="*/ 20 h 66"/>
                <a:gd name="T78" fmla="*/ 93 w 131"/>
                <a:gd name="T79" fmla="*/ 57 h 66"/>
                <a:gd name="T80" fmla="*/ 97 w 131"/>
                <a:gd name="T81" fmla="*/ 59 h 66"/>
                <a:gd name="T82" fmla="*/ 100 w 131"/>
                <a:gd name="T83" fmla="*/ 59 h 66"/>
                <a:gd name="T84" fmla="*/ 108 w 131"/>
                <a:gd name="T85" fmla="*/ 57 h 66"/>
                <a:gd name="T86" fmla="*/ 108 w 131"/>
                <a:gd name="T87" fmla="*/ 25 h 66"/>
                <a:gd name="T88" fmla="*/ 105 w 131"/>
                <a:gd name="T89" fmla="*/ 24 h 66"/>
                <a:gd name="T90" fmla="*/ 102 w 131"/>
                <a:gd name="T91" fmla="*/ 20 h 66"/>
                <a:gd name="T92" fmla="*/ 123 w 131"/>
                <a:gd name="T93" fmla="*/ 55 h 66"/>
                <a:gd name="T94" fmla="*/ 123 w 131"/>
                <a:gd name="T95" fmla="*/ 59 h 66"/>
                <a:gd name="T96" fmla="*/ 127 w 131"/>
                <a:gd name="T97" fmla="*/ 61 h 66"/>
                <a:gd name="T98" fmla="*/ 130 w 131"/>
                <a:gd name="T99" fmla="*/ 62 h 66"/>
                <a:gd name="T100" fmla="*/ 120 w 131"/>
                <a:gd name="T101" fmla="*/ 64 h 66"/>
                <a:gd name="T102" fmla="*/ 113 w 131"/>
                <a:gd name="T103" fmla="*/ 65 h 66"/>
                <a:gd name="T104" fmla="*/ 108 w 131"/>
                <a:gd name="T105" fmla="*/ 61 h 66"/>
                <a:gd name="T106" fmla="*/ 103 w 131"/>
                <a:gd name="T107" fmla="*/ 62 h 66"/>
                <a:gd name="T108" fmla="*/ 100 w 131"/>
                <a:gd name="T109" fmla="*/ 65 h 66"/>
                <a:gd name="T110" fmla="*/ 95 w 131"/>
                <a:gd name="T111" fmla="*/ 65 h 66"/>
                <a:gd name="T112" fmla="*/ 88 w 131"/>
                <a:gd name="T113" fmla="*/ 65 h 66"/>
                <a:gd name="T114" fmla="*/ 83 w 131"/>
                <a:gd name="T115" fmla="*/ 64 h 66"/>
                <a:gd name="T116" fmla="*/ 80 w 131"/>
                <a:gd name="T117" fmla="*/ 61 h 66"/>
                <a:gd name="T118" fmla="*/ 77 w 131"/>
                <a:gd name="T119" fmla="*/ 55 h 66"/>
                <a:gd name="T120" fmla="*/ 78 w 131"/>
                <a:gd name="T121" fmla="*/ 27 h 66"/>
                <a:gd name="T122" fmla="*/ 75 w 131"/>
                <a:gd name="T123" fmla="*/ 24 h 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"/>
                <a:gd name="T187" fmla="*/ 0 h 66"/>
                <a:gd name="T188" fmla="*/ 131 w 131"/>
                <a:gd name="T189" fmla="*/ 66 h 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" h="66">
                  <a:moveTo>
                    <a:pt x="2" y="27"/>
                  </a:move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7" y="23"/>
                  </a:lnTo>
                  <a:lnTo>
                    <a:pt x="63" y="23"/>
                  </a:lnTo>
                  <a:lnTo>
                    <a:pt x="63" y="20"/>
                  </a:lnTo>
                  <a:lnTo>
                    <a:pt x="62" y="17"/>
                  </a:lnTo>
                  <a:lnTo>
                    <a:pt x="60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3" y="7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0" y="42"/>
                  </a:lnTo>
                  <a:lnTo>
                    <a:pt x="20" y="45"/>
                  </a:lnTo>
                  <a:lnTo>
                    <a:pt x="20" y="48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3" y="54"/>
                  </a:lnTo>
                  <a:lnTo>
                    <a:pt x="27" y="58"/>
                  </a:lnTo>
                  <a:lnTo>
                    <a:pt x="30" y="61"/>
                  </a:lnTo>
                  <a:lnTo>
                    <a:pt x="33" y="62"/>
                  </a:lnTo>
                  <a:lnTo>
                    <a:pt x="38" y="62"/>
                  </a:lnTo>
                  <a:lnTo>
                    <a:pt x="42" y="62"/>
                  </a:lnTo>
                  <a:lnTo>
                    <a:pt x="45" y="62"/>
                  </a:lnTo>
                  <a:lnTo>
                    <a:pt x="47" y="62"/>
                  </a:lnTo>
                  <a:lnTo>
                    <a:pt x="50" y="61"/>
                  </a:lnTo>
                  <a:lnTo>
                    <a:pt x="52" y="59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2" y="54"/>
                  </a:lnTo>
                  <a:lnTo>
                    <a:pt x="63" y="52"/>
                  </a:lnTo>
                  <a:lnTo>
                    <a:pt x="65" y="51"/>
                  </a:lnTo>
                  <a:lnTo>
                    <a:pt x="68" y="52"/>
                  </a:lnTo>
                  <a:lnTo>
                    <a:pt x="65" y="57"/>
                  </a:lnTo>
                  <a:lnTo>
                    <a:pt x="62" y="59"/>
                  </a:lnTo>
                  <a:lnTo>
                    <a:pt x="58" y="62"/>
                  </a:lnTo>
                  <a:lnTo>
                    <a:pt x="53" y="64"/>
                  </a:lnTo>
                  <a:lnTo>
                    <a:pt x="50" y="65"/>
                  </a:lnTo>
                  <a:lnTo>
                    <a:pt x="47" y="65"/>
                  </a:lnTo>
                  <a:lnTo>
                    <a:pt x="43" y="65"/>
                  </a:lnTo>
                  <a:lnTo>
                    <a:pt x="38" y="65"/>
                  </a:lnTo>
                  <a:lnTo>
                    <a:pt x="35" y="65"/>
                  </a:lnTo>
                  <a:lnTo>
                    <a:pt x="30" y="65"/>
                  </a:lnTo>
                  <a:lnTo>
                    <a:pt x="27" y="65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4"/>
                  </a:lnTo>
                  <a:lnTo>
                    <a:pt x="17" y="62"/>
                  </a:lnTo>
                  <a:lnTo>
                    <a:pt x="15" y="62"/>
                  </a:lnTo>
                  <a:lnTo>
                    <a:pt x="13" y="59"/>
                  </a:lnTo>
                  <a:lnTo>
                    <a:pt x="10" y="58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73" y="24"/>
                  </a:lnTo>
                  <a:lnTo>
                    <a:pt x="73" y="21"/>
                  </a:lnTo>
                  <a:lnTo>
                    <a:pt x="93" y="20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3" y="57"/>
                  </a:lnTo>
                  <a:lnTo>
                    <a:pt x="95" y="58"/>
                  </a:lnTo>
                  <a:lnTo>
                    <a:pt x="95" y="59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8" y="61"/>
                  </a:lnTo>
                  <a:lnTo>
                    <a:pt x="100" y="59"/>
                  </a:lnTo>
                  <a:lnTo>
                    <a:pt x="103" y="59"/>
                  </a:lnTo>
                  <a:lnTo>
                    <a:pt x="107" y="58"/>
                  </a:lnTo>
                  <a:lnTo>
                    <a:pt x="108" y="57"/>
                  </a:lnTo>
                  <a:lnTo>
                    <a:pt x="108" y="28"/>
                  </a:lnTo>
                  <a:lnTo>
                    <a:pt x="108" y="27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107" y="24"/>
                  </a:lnTo>
                  <a:lnTo>
                    <a:pt x="105" y="24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0"/>
                  </a:lnTo>
                  <a:lnTo>
                    <a:pt x="123" y="20"/>
                  </a:lnTo>
                  <a:lnTo>
                    <a:pt x="123" y="54"/>
                  </a:lnTo>
                  <a:lnTo>
                    <a:pt x="123" y="55"/>
                  </a:lnTo>
                  <a:lnTo>
                    <a:pt x="123" y="57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5" y="59"/>
                  </a:lnTo>
                  <a:lnTo>
                    <a:pt x="125" y="61"/>
                  </a:lnTo>
                  <a:lnTo>
                    <a:pt x="127" y="61"/>
                  </a:lnTo>
                  <a:lnTo>
                    <a:pt x="128" y="61"/>
                  </a:lnTo>
                  <a:lnTo>
                    <a:pt x="130" y="61"/>
                  </a:lnTo>
                  <a:lnTo>
                    <a:pt x="130" y="62"/>
                  </a:lnTo>
                  <a:lnTo>
                    <a:pt x="127" y="64"/>
                  </a:lnTo>
                  <a:lnTo>
                    <a:pt x="123" y="64"/>
                  </a:lnTo>
                  <a:lnTo>
                    <a:pt x="120" y="64"/>
                  </a:lnTo>
                  <a:lnTo>
                    <a:pt x="118" y="65"/>
                  </a:lnTo>
                  <a:lnTo>
                    <a:pt x="115" y="65"/>
                  </a:lnTo>
                  <a:lnTo>
                    <a:pt x="113" y="65"/>
                  </a:lnTo>
                  <a:lnTo>
                    <a:pt x="110" y="65"/>
                  </a:lnTo>
                  <a:lnTo>
                    <a:pt x="108" y="65"/>
                  </a:lnTo>
                  <a:lnTo>
                    <a:pt x="108" y="61"/>
                  </a:lnTo>
                  <a:lnTo>
                    <a:pt x="107" y="61"/>
                  </a:lnTo>
                  <a:lnTo>
                    <a:pt x="105" y="62"/>
                  </a:lnTo>
                  <a:lnTo>
                    <a:pt x="103" y="62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98" y="65"/>
                  </a:lnTo>
                  <a:lnTo>
                    <a:pt x="97" y="65"/>
                  </a:lnTo>
                  <a:lnTo>
                    <a:pt x="95" y="65"/>
                  </a:lnTo>
                  <a:lnTo>
                    <a:pt x="93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7" y="65"/>
                  </a:lnTo>
                  <a:lnTo>
                    <a:pt x="85" y="65"/>
                  </a:lnTo>
                  <a:lnTo>
                    <a:pt x="83" y="64"/>
                  </a:lnTo>
                  <a:lnTo>
                    <a:pt x="82" y="62"/>
                  </a:lnTo>
                  <a:lnTo>
                    <a:pt x="80" y="62"/>
                  </a:lnTo>
                  <a:lnTo>
                    <a:pt x="80" y="61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77" y="55"/>
                  </a:lnTo>
                  <a:lnTo>
                    <a:pt x="77" y="54"/>
                  </a:lnTo>
                  <a:lnTo>
                    <a:pt x="78" y="28"/>
                  </a:lnTo>
                  <a:lnTo>
                    <a:pt x="78" y="27"/>
                  </a:lnTo>
                  <a:lnTo>
                    <a:pt x="78" y="25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2" y="2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8" name="Freeform 223"/>
            <p:cNvSpPr>
              <a:spLocks/>
            </p:cNvSpPr>
            <p:nvPr/>
          </p:nvSpPr>
          <p:spPr bwMode="auto">
            <a:xfrm>
              <a:off x="4314" y="2596"/>
              <a:ext cx="130" cy="87"/>
            </a:xfrm>
            <a:custGeom>
              <a:avLst/>
              <a:gdLst>
                <a:gd name="T0" fmla="*/ 62 w 130"/>
                <a:gd name="T1" fmla="*/ 54 h 87"/>
                <a:gd name="T2" fmla="*/ 65 w 130"/>
                <a:gd name="T3" fmla="*/ 60 h 87"/>
                <a:gd name="T4" fmla="*/ 67 w 130"/>
                <a:gd name="T5" fmla="*/ 64 h 87"/>
                <a:gd name="T6" fmla="*/ 72 w 130"/>
                <a:gd name="T7" fmla="*/ 66 h 87"/>
                <a:gd name="T8" fmla="*/ 40 w 130"/>
                <a:gd name="T9" fmla="*/ 66 h 87"/>
                <a:gd name="T10" fmla="*/ 47 w 130"/>
                <a:gd name="T11" fmla="*/ 63 h 87"/>
                <a:gd name="T12" fmla="*/ 45 w 130"/>
                <a:gd name="T13" fmla="*/ 58 h 87"/>
                <a:gd name="T14" fmla="*/ 12 w 130"/>
                <a:gd name="T15" fmla="*/ 60 h 87"/>
                <a:gd name="T16" fmla="*/ 15 w 130"/>
                <a:gd name="T17" fmla="*/ 64 h 87"/>
                <a:gd name="T18" fmla="*/ 20 w 130"/>
                <a:gd name="T19" fmla="*/ 67 h 87"/>
                <a:gd name="T20" fmla="*/ 3 w 130"/>
                <a:gd name="T21" fmla="*/ 64 h 87"/>
                <a:gd name="T22" fmla="*/ 7 w 130"/>
                <a:gd name="T23" fmla="*/ 60 h 87"/>
                <a:gd name="T24" fmla="*/ 30 w 130"/>
                <a:gd name="T25" fmla="*/ 20 h 87"/>
                <a:gd name="T26" fmla="*/ 114 w 130"/>
                <a:gd name="T27" fmla="*/ 23 h 87"/>
                <a:gd name="T28" fmla="*/ 121 w 130"/>
                <a:gd name="T29" fmla="*/ 28 h 87"/>
                <a:gd name="T30" fmla="*/ 124 w 130"/>
                <a:gd name="T31" fmla="*/ 34 h 87"/>
                <a:gd name="T32" fmla="*/ 124 w 130"/>
                <a:gd name="T33" fmla="*/ 41 h 87"/>
                <a:gd name="T34" fmla="*/ 119 w 130"/>
                <a:gd name="T35" fmla="*/ 47 h 87"/>
                <a:gd name="T36" fmla="*/ 114 w 130"/>
                <a:gd name="T37" fmla="*/ 51 h 87"/>
                <a:gd name="T38" fmla="*/ 107 w 130"/>
                <a:gd name="T39" fmla="*/ 52 h 87"/>
                <a:gd name="T40" fmla="*/ 101 w 130"/>
                <a:gd name="T41" fmla="*/ 52 h 87"/>
                <a:gd name="T42" fmla="*/ 94 w 130"/>
                <a:gd name="T43" fmla="*/ 52 h 87"/>
                <a:gd name="T44" fmla="*/ 92 w 130"/>
                <a:gd name="T45" fmla="*/ 60 h 87"/>
                <a:gd name="T46" fmla="*/ 101 w 130"/>
                <a:gd name="T47" fmla="*/ 61 h 87"/>
                <a:gd name="T48" fmla="*/ 112 w 130"/>
                <a:gd name="T49" fmla="*/ 61 h 87"/>
                <a:gd name="T50" fmla="*/ 119 w 130"/>
                <a:gd name="T51" fmla="*/ 63 h 87"/>
                <a:gd name="T52" fmla="*/ 126 w 130"/>
                <a:gd name="T53" fmla="*/ 67 h 87"/>
                <a:gd name="T54" fmla="*/ 126 w 130"/>
                <a:gd name="T55" fmla="*/ 77 h 87"/>
                <a:gd name="T56" fmla="*/ 112 w 130"/>
                <a:gd name="T57" fmla="*/ 85 h 87"/>
                <a:gd name="T58" fmla="*/ 84 w 130"/>
                <a:gd name="T59" fmla="*/ 85 h 87"/>
                <a:gd name="T60" fmla="*/ 79 w 130"/>
                <a:gd name="T61" fmla="*/ 74 h 87"/>
                <a:gd name="T62" fmla="*/ 84 w 130"/>
                <a:gd name="T63" fmla="*/ 70 h 87"/>
                <a:gd name="T64" fmla="*/ 84 w 130"/>
                <a:gd name="T65" fmla="*/ 69 h 87"/>
                <a:gd name="T66" fmla="*/ 80 w 130"/>
                <a:gd name="T67" fmla="*/ 63 h 87"/>
                <a:gd name="T68" fmla="*/ 82 w 130"/>
                <a:gd name="T69" fmla="*/ 57 h 87"/>
                <a:gd name="T70" fmla="*/ 90 w 130"/>
                <a:gd name="T71" fmla="*/ 52 h 87"/>
                <a:gd name="T72" fmla="*/ 80 w 130"/>
                <a:gd name="T73" fmla="*/ 41 h 87"/>
                <a:gd name="T74" fmla="*/ 82 w 130"/>
                <a:gd name="T75" fmla="*/ 31 h 87"/>
                <a:gd name="T76" fmla="*/ 89 w 130"/>
                <a:gd name="T77" fmla="*/ 23 h 87"/>
                <a:gd name="T78" fmla="*/ 99 w 130"/>
                <a:gd name="T79" fmla="*/ 20 h 87"/>
                <a:gd name="T80" fmla="*/ 111 w 130"/>
                <a:gd name="T81" fmla="*/ 22 h 87"/>
                <a:gd name="T82" fmla="*/ 99 w 130"/>
                <a:gd name="T83" fmla="*/ 25 h 87"/>
                <a:gd name="T84" fmla="*/ 95 w 130"/>
                <a:gd name="T85" fmla="*/ 32 h 87"/>
                <a:gd name="T86" fmla="*/ 95 w 130"/>
                <a:gd name="T87" fmla="*/ 44 h 87"/>
                <a:gd name="T88" fmla="*/ 101 w 130"/>
                <a:gd name="T89" fmla="*/ 50 h 87"/>
                <a:gd name="T90" fmla="*/ 107 w 130"/>
                <a:gd name="T91" fmla="*/ 45 h 87"/>
                <a:gd name="T92" fmla="*/ 109 w 130"/>
                <a:gd name="T93" fmla="*/ 31 h 87"/>
                <a:gd name="T94" fmla="*/ 92 w 130"/>
                <a:gd name="T95" fmla="*/ 71 h 87"/>
                <a:gd name="T96" fmla="*/ 89 w 130"/>
                <a:gd name="T97" fmla="*/ 76 h 87"/>
                <a:gd name="T98" fmla="*/ 92 w 130"/>
                <a:gd name="T99" fmla="*/ 82 h 87"/>
                <a:gd name="T100" fmla="*/ 102 w 130"/>
                <a:gd name="T101" fmla="*/ 83 h 87"/>
                <a:gd name="T102" fmla="*/ 119 w 130"/>
                <a:gd name="T103" fmla="*/ 77 h 87"/>
                <a:gd name="T104" fmla="*/ 116 w 130"/>
                <a:gd name="T105" fmla="*/ 71 h 87"/>
                <a:gd name="T106" fmla="*/ 8 w 130"/>
                <a:gd name="T107" fmla="*/ 55 h 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0"/>
                <a:gd name="T163" fmla="*/ 0 h 87"/>
                <a:gd name="T164" fmla="*/ 130 w 130"/>
                <a:gd name="T165" fmla="*/ 87 h 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0" h="87">
                  <a:moveTo>
                    <a:pt x="8" y="55"/>
                  </a:moveTo>
                  <a:lnTo>
                    <a:pt x="35" y="0"/>
                  </a:lnTo>
                  <a:lnTo>
                    <a:pt x="39" y="0"/>
                  </a:lnTo>
                  <a:lnTo>
                    <a:pt x="62" y="54"/>
                  </a:lnTo>
                  <a:lnTo>
                    <a:pt x="64" y="55"/>
                  </a:lnTo>
                  <a:lnTo>
                    <a:pt x="64" y="57"/>
                  </a:lnTo>
                  <a:lnTo>
                    <a:pt x="64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2" y="66"/>
                  </a:lnTo>
                  <a:lnTo>
                    <a:pt x="72" y="67"/>
                  </a:lnTo>
                  <a:lnTo>
                    <a:pt x="39" y="67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7" y="63"/>
                  </a:lnTo>
                  <a:lnTo>
                    <a:pt x="47" y="61"/>
                  </a:lnTo>
                  <a:lnTo>
                    <a:pt x="47" y="60"/>
                  </a:lnTo>
                  <a:lnTo>
                    <a:pt x="45" y="60"/>
                  </a:lnTo>
                  <a:lnTo>
                    <a:pt x="45" y="58"/>
                  </a:lnTo>
                  <a:lnTo>
                    <a:pt x="40" y="48"/>
                  </a:lnTo>
                  <a:lnTo>
                    <a:pt x="17" y="4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1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5" y="64"/>
                  </a:lnTo>
                  <a:lnTo>
                    <a:pt x="17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7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30" y="20"/>
                  </a:lnTo>
                  <a:lnTo>
                    <a:pt x="18" y="44"/>
                  </a:lnTo>
                  <a:lnTo>
                    <a:pt x="39" y="44"/>
                  </a:lnTo>
                  <a:lnTo>
                    <a:pt x="30" y="20"/>
                  </a:lnTo>
                  <a:lnTo>
                    <a:pt x="114" y="23"/>
                  </a:lnTo>
                  <a:lnTo>
                    <a:pt x="129" y="23"/>
                  </a:lnTo>
                  <a:lnTo>
                    <a:pt x="129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9"/>
                  </a:lnTo>
                  <a:lnTo>
                    <a:pt x="122" y="31"/>
                  </a:lnTo>
                  <a:lnTo>
                    <a:pt x="122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4" y="39"/>
                  </a:lnTo>
                  <a:lnTo>
                    <a:pt x="124" y="41"/>
                  </a:lnTo>
                  <a:lnTo>
                    <a:pt x="122" y="42"/>
                  </a:lnTo>
                  <a:lnTo>
                    <a:pt x="121" y="44"/>
                  </a:lnTo>
                  <a:lnTo>
                    <a:pt x="121" y="45"/>
                  </a:lnTo>
                  <a:lnTo>
                    <a:pt x="119" y="47"/>
                  </a:lnTo>
                  <a:lnTo>
                    <a:pt x="117" y="48"/>
                  </a:lnTo>
                  <a:lnTo>
                    <a:pt x="116" y="48"/>
                  </a:lnTo>
                  <a:lnTo>
                    <a:pt x="116" y="50"/>
                  </a:lnTo>
                  <a:lnTo>
                    <a:pt x="114" y="51"/>
                  </a:lnTo>
                  <a:lnTo>
                    <a:pt x="112" y="51"/>
                  </a:lnTo>
                  <a:lnTo>
                    <a:pt x="111" y="51"/>
                  </a:lnTo>
                  <a:lnTo>
                    <a:pt x="109" y="52"/>
                  </a:lnTo>
                  <a:lnTo>
                    <a:pt x="107" y="52"/>
                  </a:lnTo>
                  <a:lnTo>
                    <a:pt x="106" y="52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7" y="52"/>
                  </a:lnTo>
                  <a:lnTo>
                    <a:pt x="95" y="52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92" y="58"/>
                  </a:lnTo>
                  <a:lnTo>
                    <a:pt x="92" y="60"/>
                  </a:lnTo>
                  <a:lnTo>
                    <a:pt x="94" y="61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6" y="61"/>
                  </a:lnTo>
                  <a:lnTo>
                    <a:pt x="107" y="61"/>
                  </a:lnTo>
                  <a:lnTo>
                    <a:pt x="112" y="61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21" y="64"/>
                  </a:lnTo>
                  <a:lnTo>
                    <a:pt x="122" y="64"/>
                  </a:lnTo>
                  <a:lnTo>
                    <a:pt x="124" y="66"/>
                  </a:lnTo>
                  <a:lnTo>
                    <a:pt x="126" y="67"/>
                  </a:lnTo>
                  <a:lnTo>
                    <a:pt x="127" y="70"/>
                  </a:lnTo>
                  <a:lnTo>
                    <a:pt x="127" y="71"/>
                  </a:lnTo>
                  <a:lnTo>
                    <a:pt x="126" y="74"/>
                  </a:lnTo>
                  <a:lnTo>
                    <a:pt x="126" y="77"/>
                  </a:lnTo>
                  <a:lnTo>
                    <a:pt x="122" y="80"/>
                  </a:lnTo>
                  <a:lnTo>
                    <a:pt x="119" y="83"/>
                  </a:lnTo>
                  <a:lnTo>
                    <a:pt x="116" y="85"/>
                  </a:lnTo>
                  <a:lnTo>
                    <a:pt x="112" y="85"/>
                  </a:lnTo>
                  <a:lnTo>
                    <a:pt x="106" y="86"/>
                  </a:lnTo>
                  <a:lnTo>
                    <a:pt x="99" y="86"/>
                  </a:lnTo>
                  <a:lnTo>
                    <a:pt x="90" y="85"/>
                  </a:lnTo>
                  <a:lnTo>
                    <a:pt x="84" y="85"/>
                  </a:lnTo>
                  <a:lnTo>
                    <a:pt x="80" y="82"/>
                  </a:lnTo>
                  <a:lnTo>
                    <a:pt x="79" y="77"/>
                  </a:lnTo>
                  <a:lnTo>
                    <a:pt x="79" y="76"/>
                  </a:lnTo>
                  <a:lnTo>
                    <a:pt x="79" y="74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2" y="71"/>
                  </a:lnTo>
                  <a:lnTo>
                    <a:pt x="84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4" y="69"/>
                  </a:lnTo>
                  <a:lnTo>
                    <a:pt x="82" y="67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0" y="63"/>
                  </a:lnTo>
                  <a:lnTo>
                    <a:pt x="80" y="61"/>
                  </a:lnTo>
                  <a:lnTo>
                    <a:pt x="80" y="60"/>
                  </a:lnTo>
                  <a:lnTo>
                    <a:pt x="82" y="58"/>
                  </a:lnTo>
                  <a:lnTo>
                    <a:pt x="82" y="57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7" y="52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87" y="48"/>
                  </a:lnTo>
                  <a:lnTo>
                    <a:pt x="82" y="45"/>
                  </a:lnTo>
                  <a:lnTo>
                    <a:pt x="80" y="41"/>
                  </a:lnTo>
                  <a:lnTo>
                    <a:pt x="80" y="36"/>
                  </a:lnTo>
                  <a:lnTo>
                    <a:pt x="80" y="34"/>
                  </a:lnTo>
                  <a:lnTo>
                    <a:pt x="82" y="32"/>
                  </a:lnTo>
                  <a:lnTo>
                    <a:pt x="82" y="31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4" y="22"/>
                  </a:lnTo>
                  <a:lnTo>
                    <a:pt x="97" y="20"/>
                  </a:lnTo>
                  <a:lnTo>
                    <a:pt x="99" y="20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07" y="20"/>
                  </a:lnTo>
                  <a:lnTo>
                    <a:pt x="111" y="22"/>
                  </a:lnTo>
                  <a:lnTo>
                    <a:pt x="114" y="23"/>
                  </a:lnTo>
                  <a:lnTo>
                    <a:pt x="102" y="23"/>
                  </a:lnTo>
                  <a:lnTo>
                    <a:pt x="101" y="23"/>
                  </a:lnTo>
                  <a:lnTo>
                    <a:pt x="99" y="25"/>
                  </a:lnTo>
                  <a:lnTo>
                    <a:pt x="97" y="26"/>
                  </a:lnTo>
                  <a:lnTo>
                    <a:pt x="95" y="28"/>
                  </a:lnTo>
                  <a:lnTo>
                    <a:pt x="95" y="29"/>
                  </a:lnTo>
                  <a:lnTo>
                    <a:pt x="95" y="32"/>
                  </a:lnTo>
                  <a:lnTo>
                    <a:pt x="95" y="35"/>
                  </a:lnTo>
                  <a:lnTo>
                    <a:pt x="95" y="38"/>
                  </a:lnTo>
                  <a:lnTo>
                    <a:pt x="95" y="41"/>
                  </a:lnTo>
                  <a:lnTo>
                    <a:pt x="95" y="44"/>
                  </a:lnTo>
                  <a:lnTo>
                    <a:pt x="95" y="47"/>
                  </a:lnTo>
                  <a:lnTo>
                    <a:pt x="97" y="48"/>
                  </a:lnTo>
                  <a:lnTo>
                    <a:pt x="99" y="50"/>
                  </a:lnTo>
                  <a:lnTo>
                    <a:pt x="101" y="50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7" y="47"/>
                  </a:lnTo>
                  <a:lnTo>
                    <a:pt x="107" y="45"/>
                  </a:lnTo>
                  <a:lnTo>
                    <a:pt x="107" y="42"/>
                  </a:lnTo>
                  <a:lnTo>
                    <a:pt x="109" y="39"/>
                  </a:lnTo>
                  <a:lnTo>
                    <a:pt x="109" y="36"/>
                  </a:lnTo>
                  <a:lnTo>
                    <a:pt x="109" y="31"/>
                  </a:lnTo>
                  <a:lnTo>
                    <a:pt x="107" y="26"/>
                  </a:lnTo>
                  <a:lnTo>
                    <a:pt x="106" y="23"/>
                  </a:lnTo>
                  <a:lnTo>
                    <a:pt x="102" y="23"/>
                  </a:lnTo>
                  <a:lnTo>
                    <a:pt x="92" y="71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89" y="76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5" y="82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102" y="83"/>
                  </a:lnTo>
                  <a:lnTo>
                    <a:pt x="109" y="83"/>
                  </a:lnTo>
                  <a:lnTo>
                    <a:pt x="114" y="82"/>
                  </a:lnTo>
                  <a:lnTo>
                    <a:pt x="117" y="80"/>
                  </a:lnTo>
                  <a:lnTo>
                    <a:pt x="119" y="77"/>
                  </a:lnTo>
                  <a:lnTo>
                    <a:pt x="119" y="76"/>
                  </a:lnTo>
                  <a:lnTo>
                    <a:pt x="119" y="74"/>
                  </a:lnTo>
                  <a:lnTo>
                    <a:pt x="117" y="73"/>
                  </a:lnTo>
                  <a:lnTo>
                    <a:pt x="116" y="71"/>
                  </a:lnTo>
                  <a:lnTo>
                    <a:pt x="114" y="71"/>
                  </a:lnTo>
                  <a:lnTo>
                    <a:pt x="112" y="71"/>
                  </a:lnTo>
                  <a:lnTo>
                    <a:pt x="92" y="71"/>
                  </a:lnTo>
                  <a:lnTo>
                    <a:pt x="8" y="5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9" name="Freeform 224"/>
            <p:cNvSpPr>
              <a:spLocks/>
            </p:cNvSpPr>
            <p:nvPr/>
          </p:nvSpPr>
          <p:spPr bwMode="auto">
            <a:xfrm>
              <a:off x="4316" y="3055"/>
              <a:ext cx="136" cy="67"/>
            </a:xfrm>
            <a:custGeom>
              <a:avLst/>
              <a:gdLst>
                <a:gd name="T0" fmla="*/ 38 w 136"/>
                <a:gd name="T1" fmla="*/ 0 h 67"/>
                <a:gd name="T2" fmla="*/ 63 w 136"/>
                <a:gd name="T3" fmla="*/ 55 h 67"/>
                <a:gd name="T4" fmla="*/ 65 w 136"/>
                <a:gd name="T5" fmla="*/ 59 h 67"/>
                <a:gd name="T6" fmla="*/ 67 w 136"/>
                <a:gd name="T7" fmla="*/ 62 h 67"/>
                <a:gd name="T8" fmla="*/ 70 w 136"/>
                <a:gd name="T9" fmla="*/ 65 h 67"/>
                <a:gd name="T10" fmla="*/ 37 w 136"/>
                <a:gd name="T11" fmla="*/ 66 h 67"/>
                <a:gd name="T12" fmla="*/ 40 w 136"/>
                <a:gd name="T13" fmla="*/ 65 h 67"/>
                <a:gd name="T14" fmla="*/ 45 w 136"/>
                <a:gd name="T15" fmla="*/ 63 h 67"/>
                <a:gd name="T16" fmla="*/ 47 w 136"/>
                <a:gd name="T17" fmla="*/ 59 h 67"/>
                <a:gd name="T18" fmla="*/ 42 w 136"/>
                <a:gd name="T19" fmla="*/ 49 h 67"/>
                <a:gd name="T20" fmla="*/ 12 w 136"/>
                <a:gd name="T21" fmla="*/ 59 h 67"/>
                <a:gd name="T22" fmla="*/ 13 w 136"/>
                <a:gd name="T23" fmla="*/ 62 h 67"/>
                <a:gd name="T24" fmla="*/ 17 w 136"/>
                <a:gd name="T25" fmla="*/ 65 h 67"/>
                <a:gd name="T26" fmla="*/ 20 w 136"/>
                <a:gd name="T27" fmla="*/ 66 h 67"/>
                <a:gd name="T28" fmla="*/ 2 w 136"/>
                <a:gd name="T29" fmla="*/ 65 h 67"/>
                <a:gd name="T30" fmla="*/ 5 w 136"/>
                <a:gd name="T31" fmla="*/ 62 h 67"/>
                <a:gd name="T32" fmla="*/ 7 w 136"/>
                <a:gd name="T33" fmla="*/ 57 h 67"/>
                <a:gd name="T34" fmla="*/ 8 w 136"/>
                <a:gd name="T35" fmla="*/ 55 h 67"/>
                <a:gd name="T36" fmla="*/ 40 w 136"/>
                <a:gd name="T37" fmla="*/ 44 h 67"/>
                <a:gd name="T38" fmla="*/ 80 w 136"/>
                <a:gd name="T39" fmla="*/ 23 h 67"/>
                <a:gd name="T40" fmla="*/ 98 w 136"/>
                <a:gd name="T41" fmla="*/ 57 h 67"/>
                <a:gd name="T42" fmla="*/ 100 w 136"/>
                <a:gd name="T43" fmla="*/ 62 h 67"/>
                <a:gd name="T44" fmla="*/ 105 w 136"/>
                <a:gd name="T45" fmla="*/ 62 h 67"/>
                <a:gd name="T46" fmla="*/ 113 w 136"/>
                <a:gd name="T47" fmla="*/ 57 h 67"/>
                <a:gd name="T48" fmla="*/ 113 w 136"/>
                <a:gd name="T49" fmla="*/ 27 h 67"/>
                <a:gd name="T50" fmla="*/ 110 w 136"/>
                <a:gd name="T51" fmla="*/ 24 h 67"/>
                <a:gd name="T52" fmla="*/ 130 w 136"/>
                <a:gd name="T53" fmla="*/ 23 h 67"/>
                <a:gd name="T54" fmla="*/ 128 w 136"/>
                <a:gd name="T55" fmla="*/ 59 h 67"/>
                <a:gd name="T56" fmla="*/ 130 w 136"/>
                <a:gd name="T57" fmla="*/ 62 h 67"/>
                <a:gd name="T58" fmla="*/ 135 w 136"/>
                <a:gd name="T59" fmla="*/ 63 h 67"/>
                <a:gd name="T60" fmla="*/ 128 w 136"/>
                <a:gd name="T61" fmla="*/ 66 h 67"/>
                <a:gd name="T62" fmla="*/ 120 w 136"/>
                <a:gd name="T63" fmla="*/ 66 h 67"/>
                <a:gd name="T64" fmla="*/ 113 w 136"/>
                <a:gd name="T65" fmla="*/ 66 h 67"/>
                <a:gd name="T66" fmla="*/ 110 w 136"/>
                <a:gd name="T67" fmla="*/ 63 h 67"/>
                <a:gd name="T68" fmla="*/ 105 w 136"/>
                <a:gd name="T69" fmla="*/ 66 h 67"/>
                <a:gd name="T70" fmla="*/ 100 w 136"/>
                <a:gd name="T71" fmla="*/ 66 h 67"/>
                <a:gd name="T72" fmla="*/ 93 w 136"/>
                <a:gd name="T73" fmla="*/ 66 h 67"/>
                <a:gd name="T74" fmla="*/ 88 w 136"/>
                <a:gd name="T75" fmla="*/ 66 h 67"/>
                <a:gd name="T76" fmla="*/ 83 w 136"/>
                <a:gd name="T77" fmla="*/ 62 h 67"/>
                <a:gd name="T78" fmla="*/ 82 w 136"/>
                <a:gd name="T79" fmla="*/ 57 h 67"/>
                <a:gd name="T80" fmla="*/ 83 w 136"/>
                <a:gd name="T81" fmla="*/ 29 h 67"/>
                <a:gd name="T82" fmla="*/ 82 w 136"/>
                <a:gd name="T83" fmla="*/ 26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67"/>
                <a:gd name="T128" fmla="*/ 136 w 136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67">
                  <a:moveTo>
                    <a:pt x="8" y="55"/>
                  </a:moveTo>
                  <a:lnTo>
                    <a:pt x="37" y="0"/>
                  </a:lnTo>
                  <a:lnTo>
                    <a:pt x="38" y="0"/>
                  </a:lnTo>
                  <a:lnTo>
                    <a:pt x="62" y="53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7"/>
                  </a:lnTo>
                  <a:lnTo>
                    <a:pt x="65" y="59"/>
                  </a:lnTo>
                  <a:lnTo>
                    <a:pt x="65" y="60"/>
                  </a:lnTo>
                  <a:lnTo>
                    <a:pt x="65" y="62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0" y="65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5" y="65"/>
                  </a:lnTo>
                  <a:lnTo>
                    <a:pt x="45" y="63"/>
                  </a:lnTo>
                  <a:lnTo>
                    <a:pt x="47" y="62"/>
                  </a:lnTo>
                  <a:lnTo>
                    <a:pt x="47" y="60"/>
                  </a:lnTo>
                  <a:lnTo>
                    <a:pt x="47" y="59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2" y="49"/>
                  </a:lnTo>
                  <a:lnTo>
                    <a:pt x="18" y="49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3" y="62"/>
                  </a:lnTo>
                  <a:lnTo>
                    <a:pt x="13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8" y="65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5" y="62"/>
                  </a:lnTo>
                  <a:lnTo>
                    <a:pt x="7" y="60"/>
                  </a:lnTo>
                  <a:lnTo>
                    <a:pt x="7" y="59"/>
                  </a:lnTo>
                  <a:lnTo>
                    <a:pt x="7" y="57"/>
                  </a:lnTo>
                  <a:lnTo>
                    <a:pt x="8" y="57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30" y="20"/>
                  </a:lnTo>
                  <a:lnTo>
                    <a:pt x="18" y="44"/>
                  </a:lnTo>
                  <a:lnTo>
                    <a:pt x="40" y="44"/>
                  </a:lnTo>
                  <a:lnTo>
                    <a:pt x="30" y="20"/>
                  </a:lnTo>
                  <a:lnTo>
                    <a:pt x="80" y="24"/>
                  </a:lnTo>
                  <a:lnTo>
                    <a:pt x="80" y="23"/>
                  </a:lnTo>
                  <a:lnTo>
                    <a:pt x="98" y="23"/>
                  </a:lnTo>
                  <a:lnTo>
                    <a:pt x="98" y="56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2" y="62"/>
                  </a:lnTo>
                  <a:lnTo>
                    <a:pt x="103" y="62"/>
                  </a:lnTo>
                  <a:lnTo>
                    <a:pt x="105" y="62"/>
                  </a:lnTo>
                  <a:lnTo>
                    <a:pt x="108" y="60"/>
                  </a:lnTo>
                  <a:lnTo>
                    <a:pt x="110" y="59"/>
                  </a:lnTo>
                  <a:lnTo>
                    <a:pt x="113" y="57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3" y="27"/>
                  </a:lnTo>
                  <a:lnTo>
                    <a:pt x="113" y="26"/>
                  </a:lnTo>
                  <a:lnTo>
                    <a:pt x="112" y="24"/>
                  </a:lnTo>
                  <a:lnTo>
                    <a:pt x="110" y="24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30" y="23"/>
                  </a:lnTo>
                  <a:lnTo>
                    <a:pt x="128" y="56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0"/>
                  </a:lnTo>
                  <a:lnTo>
                    <a:pt x="128" y="62"/>
                  </a:lnTo>
                  <a:lnTo>
                    <a:pt x="130" y="62"/>
                  </a:lnTo>
                  <a:lnTo>
                    <a:pt x="132" y="62"/>
                  </a:lnTo>
                  <a:lnTo>
                    <a:pt x="133" y="63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2" y="66"/>
                  </a:lnTo>
                  <a:lnTo>
                    <a:pt x="128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0" y="66"/>
                  </a:lnTo>
                  <a:lnTo>
                    <a:pt x="118" y="66"/>
                  </a:lnTo>
                  <a:lnTo>
                    <a:pt x="115" y="66"/>
                  </a:lnTo>
                  <a:lnTo>
                    <a:pt x="113" y="66"/>
                  </a:lnTo>
                  <a:lnTo>
                    <a:pt x="113" y="62"/>
                  </a:lnTo>
                  <a:lnTo>
                    <a:pt x="112" y="63"/>
                  </a:lnTo>
                  <a:lnTo>
                    <a:pt x="110" y="63"/>
                  </a:lnTo>
                  <a:lnTo>
                    <a:pt x="110" y="65"/>
                  </a:lnTo>
                  <a:lnTo>
                    <a:pt x="107" y="66"/>
                  </a:lnTo>
                  <a:lnTo>
                    <a:pt x="105" y="66"/>
                  </a:lnTo>
                  <a:lnTo>
                    <a:pt x="103" y="66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5" y="66"/>
                  </a:lnTo>
                  <a:lnTo>
                    <a:pt x="93" y="6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8" y="66"/>
                  </a:lnTo>
                  <a:lnTo>
                    <a:pt x="87" y="65"/>
                  </a:lnTo>
                  <a:lnTo>
                    <a:pt x="85" y="63"/>
                  </a:lnTo>
                  <a:lnTo>
                    <a:pt x="83" y="62"/>
                  </a:lnTo>
                  <a:lnTo>
                    <a:pt x="83" y="60"/>
                  </a:lnTo>
                  <a:lnTo>
                    <a:pt x="83" y="59"/>
                  </a:lnTo>
                  <a:lnTo>
                    <a:pt x="82" y="57"/>
                  </a:lnTo>
                  <a:lnTo>
                    <a:pt x="82" y="56"/>
                  </a:lnTo>
                  <a:lnTo>
                    <a:pt x="83" y="30"/>
                  </a:lnTo>
                  <a:lnTo>
                    <a:pt x="83" y="29"/>
                  </a:lnTo>
                  <a:lnTo>
                    <a:pt x="83" y="27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0" y="24"/>
                  </a:lnTo>
                  <a:lnTo>
                    <a:pt x="8" y="5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0" name="Freeform 225"/>
            <p:cNvSpPr>
              <a:spLocks/>
            </p:cNvSpPr>
            <p:nvPr/>
          </p:nvSpPr>
          <p:spPr bwMode="auto">
            <a:xfrm>
              <a:off x="3841" y="2142"/>
              <a:ext cx="99" cy="67"/>
            </a:xfrm>
            <a:custGeom>
              <a:avLst/>
              <a:gdLst>
                <a:gd name="T0" fmla="*/ 10 w 99"/>
                <a:gd name="T1" fmla="*/ 8 h 67"/>
                <a:gd name="T2" fmla="*/ 6 w 99"/>
                <a:gd name="T3" fmla="*/ 7 h 67"/>
                <a:gd name="T4" fmla="*/ 5 w 99"/>
                <a:gd name="T5" fmla="*/ 4 h 67"/>
                <a:gd name="T6" fmla="*/ 2 w 99"/>
                <a:gd name="T7" fmla="*/ 4 h 67"/>
                <a:gd name="T8" fmla="*/ 22 w 99"/>
                <a:gd name="T9" fmla="*/ 1 h 67"/>
                <a:gd name="T10" fmla="*/ 59 w 99"/>
                <a:gd name="T11" fmla="*/ 13 h 67"/>
                <a:gd name="T12" fmla="*/ 59 w 99"/>
                <a:gd name="T13" fmla="*/ 8 h 67"/>
                <a:gd name="T14" fmla="*/ 56 w 99"/>
                <a:gd name="T15" fmla="*/ 7 h 67"/>
                <a:gd name="T16" fmla="*/ 55 w 99"/>
                <a:gd name="T17" fmla="*/ 4 h 67"/>
                <a:gd name="T18" fmla="*/ 50 w 99"/>
                <a:gd name="T19" fmla="*/ 4 h 67"/>
                <a:gd name="T20" fmla="*/ 72 w 99"/>
                <a:gd name="T21" fmla="*/ 1 h 67"/>
                <a:gd name="T22" fmla="*/ 71 w 99"/>
                <a:gd name="T23" fmla="*/ 4 h 67"/>
                <a:gd name="T24" fmla="*/ 67 w 99"/>
                <a:gd name="T25" fmla="*/ 4 h 67"/>
                <a:gd name="T26" fmla="*/ 64 w 99"/>
                <a:gd name="T27" fmla="*/ 6 h 67"/>
                <a:gd name="T28" fmla="*/ 64 w 99"/>
                <a:gd name="T29" fmla="*/ 8 h 67"/>
                <a:gd name="T30" fmla="*/ 61 w 99"/>
                <a:gd name="T31" fmla="*/ 66 h 67"/>
                <a:gd name="T32" fmla="*/ 14 w 99"/>
                <a:gd name="T33" fmla="*/ 15 h 67"/>
                <a:gd name="T34" fmla="*/ 13 w 99"/>
                <a:gd name="T35" fmla="*/ 58 h 67"/>
                <a:gd name="T36" fmla="*/ 14 w 99"/>
                <a:gd name="T37" fmla="*/ 60 h 67"/>
                <a:gd name="T38" fmla="*/ 18 w 99"/>
                <a:gd name="T39" fmla="*/ 62 h 67"/>
                <a:gd name="T40" fmla="*/ 21 w 99"/>
                <a:gd name="T41" fmla="*/ 63 h 67"/>
                <a:gd name="T42" fmla="*/ 22 w 99"/>
                <a:gd name="T43" fmla="*/ 66 h 67"/>
                <a:gd name="T44" fmla="*/ 0 w 99"/>
                <a:gd name="T45" fmla="*/ 63 h 67"/>
                <a:gd name="T46" fmla="*/ 3 w 99"/>
                <a:gd name="T47" fmla="*/ 63 h 67"/>
                <a:gd name="T48" fmla="*/ 6 w 99"/>
                <a:gd name="T49" fmla="*/ 63 h 67"/>
                <a:gd name="T50" fmla="*/ 8 w 99"/>
                <a:gd name="T51" fmla="*/ 62 h 67"/>
                <a:gd name="T52" fmla="*/ 8 w 99"/>
                <a:gd name="T53" fmla="*/ 59 h 67"/>
                <a:gd name="T54" fmla="*/ 10 w 99"/>
                <a:gd name="T55" fmla="*/ 56 h 67"/>
                <a:gd name="T56" fmla="*/ 11 w 99"/>
                <a:gd name="T57" fmla="*/ 10 h 67"/>
                <a:gd name="T58" fmla="*/ 88 w 99"/>
                <a:gd name="T59" fmla="*/ 0 h 67"/>
                <a:gd name="T60" fmla="*/ 90 w 99"/>
                <a:gd name="T61" fmla="*/ 1 h 67"/>
                <a:gd name="T62" fmla="*/ 93 w 99"/>
                <a:gd name="T63" fmla="*/ 1 h 67"/>
                <a:gd name="T64" fmla="*/ 95 w 99"/>
                <a:gd name="T65" fmla="*/ 4 h 67"/>
                <a:gd name="T66" fmla="*/ 96 w 99"/>
                <a:gd name="T67" fmla="*/ 7 h 67"/>
                <a:gd name="T68" fmla="*/ 96 w 99"/>
                <a:gd name="T69" fmla="*/ 10 h 67"/>
                <a:gd name="T70" fmla="*/ 93 w 99"/>
                <a:gd name="T71" fmla="*/ 13 h 67"/>
                <a:gd name="T72" fmla="*/ 90 w 99"/>
                <a:gd name="T73" fmla="*/ 14 h 67"/>
                <a:gd name="T74" fmla="*/ 87 w 99"/>
                <a:gd name="T75" fmla="*/ 15 h 67"/>
                <a:gd name="T76" fmla="*/ 84 w 99"/>
                <a:gd name="T77" fmla="*/ 14 h 67"/>
                <a:gd name="T78" fmla="*/ 80 w 99"/>
                <a:gd name="T79" fmla="*/ 11 h 67"/>
                <a:gd name="T80" fmla="*/ 80 w 99"/>
                <a:gd name="T81" fmla="*/ 8 h 67"/>
                <a:gd name="T82" fmla="*/ 80 w 99"/>
                <a:gd name="T83" fmla="*/ 6 h 67"/>
                <a:gd name="T84" fmla="*/ 82 w 99"/>
                <a:gd name="T85" fmla="*/ 3 h 67"/>
                <a:gd name="T86" fmla="*/ 85 w 99"/>
                <a:gd name="T87" fmla="*/ 1 h 67"/>
                <a:gd name="T88" fmla="*/ 74 w 99"/>
                <a:gd name="T89" fmla="*/ 25 h 67"/>
                <a:gd name="T90" fmla="*/ 93 w 99"/>
                <a:gd name="T91" fmla="*/ 21 h 67"/>
                <a:gd name="T92" fmla="*/ 93 w 99"/>
                <a:gd name="T93" fmla="*/ 59 h 67"/>
                <a:gd name="T94" fmla="*/ 95 w 99"/>
                <a:gd name="T95" fmla="*/ 62 h 67"/>
                <a:gd name="T96" fmla="*/ 96 w 99"/>
                <a:gd name="T97" fmla="*/ 63 h 67"/>
                <a:gd name="T98" fmla="*/ 98 w 99"/>
                <a:gd name="T99" fmla="*/ 65 h 67"/>
                <a:gd name="T100" fmla="*/ 74 w 99"/>
                <a:gd name="T101" fmla="*/ 63 h 67"/>
                <a:gd name="T102" fmla="*/ 76 w 99"/>
                <a:gd name="T103" fmla="*/ 62 h 67"/>
                <a:gd name="T104" fmla="*/ 79 w 99"/>
                <a:gd name="T105" fmla="*/ 60 h 67"/>
                <a:gd name="T106" fmla="*/ 79 w 99"/>
                <a:gd name="T107" fmla="*/ 58 h 67"/>
                <a:gd name="T108" fmla="*/ 80 w 99"/>
                <a:gd name="T109" fmla="*/ 28 h 67"/>
                <a:gd name="T110" fmla="*/ 80 w 99"/>
                <a:gd name="T111" fmla="*/ 25 h 67"/>
                <a:gd name="T112" fmla="*/ 77 w 99"/>
                <a:gd name="T113" fmla="*/ 25 h 67"/>
                <a:gd name="T114" fmla="*/ 74 w 99"/>
                <a:gd name="T115" fmla="*/ 25 h 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9"/>
                <a:gd name="T175" fmla="*/ 0 h 67"/>
                <a:gd name="T176" fmla="*/ 99 w 99"/>
                <a:gd name="T177" fmla="*/ 67 h 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9" h="67">
                  <a:moveTo>
                    <a:pt x="11" y="10"/>
                  </a:moveTo>
                  <a:lnTo>
                    <a:pt x="10" y="8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1"/>
                  </a:lnTo>
                  <a:lnTo>
                    <a:pt x="22" y="1"/>
                  </a:lnTo>
                  <a:lnTo>
                    <a:pt x="59" y="42"/>
                  </a:lnTo>
                  <a:lnTo>
                    <a:pt x="59" y="13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1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61" y="66"/>
                  </a:lnTo>
                  <a:lnTo>
                    <a:pt x="59" y="66"/>
                  </a:lnTo>
                  <a:lnTo>
                    <a:pt x="14" y="15"/>
                  </a:lnTo>
                  <a:lnTo>
                    <a:pt x="13" y="55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8" y="62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0" y="53"/>
                  </a:lnTo>
                  <a:lnTo>
                    <a:pt x="11" y="1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3"/>
                  </a:lnTo>
                  <a:lnTo>
                    <a:pt x="95" y="4"/>
                  </a:lnTo>
                  <a:lnTo>
                    <a:pt x="96" y="6"/>
                  </a:lnTo>
                  <a:lnTo>
                    <a:pt x="96" y="7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7" y="15"/>
                  </a:lnTo>
                  <a:lnTo>
                    <a:pt x="85" y="14"/>
                  </a:lnTo>
                  <a:lnTo>
                    <a:pt x="84" y="14"/>
                  </a:lnTo>
                  <a:lnTo>
                    <a:pt x="82" y="13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82" y="3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74" y="25"/>
                  </a:lnTo>
                  <a:lnTo>
                    <a:pt x="74" y="21"/>
                  </a:lnTo>
                  <a:lnTo>
                    <a:pt x="93" y="21"/>
                  </a:lnTo>
                  <a:lnTo>
                    <a:pt x="93" y="58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5" y="62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74" y="66"/>
                  </a:lnTo>
                  <a:lnTo>
                    <a:pt x="74" y="63"/>
                  </a:lnTo>
                  <a:lnTo>
                    <a:pt x="76" y="63"/>
                  </a:lnTo>
                  <a:lnTo>
                    <a:pt x="76" y="62"/>
                  </a:lnTo>
                  <a:lnTo>
                    <a:pt x="77" y="62"/>
                  </a:lnTo>
                  <a:lnTo>
                    <a:pt x="79" y="60"/>
                  </a:lnTo>
                  <a:lnTo>
                    <a:pt x="79" y="59"/>
                  </a:lnTo>
                  <a:lnTo>
                    <a:pt x="79" y="58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6" y="25"/>
                  </a:lnTo>
                  <a:lnTo>
                    <a:pt x="74" y="25"/>
                  </a:lnTo>
                  <a:lnTo>
                    <a:pt x="11" y="1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1" name="Freeform 226"/>
            <p:cNvSpPr>
              <a:spLocks/>
            </p:cNvSpPr>
            <p:nvPr/>
          </p:nvSpPr>
          <p:spPr bwMode="auto">
            <a:xfrm>
              <a:off x="3839" y="2596"/>
              <a:ext cx="120" cy="66"/>
            </a:xfrm>
            <a:custGeom>
              <a:avLst/>
              <a:gdLst>
                <a:gd name="T0" fmla="*/ 11 w 120"/>
                <a:gd name="T1" fmla="*/ 8 h 66"/>
                <a:gd name="T2" fmla="*/ 8 w 120"/>
                <a:gd name="T3" fmla="*/ 3 h 66"/>
                <a:gd name="T4" fmla="*/ 37 w 120"/>
                <a:gd name="T5" fmla="*/ 1 h 66"/>
                <a:gd name="T6" fmla="*/ 54 w 120"/>
                <a:gd name="T7" fmla="*/ 4 h 66"/>
                <a:gd name="T8" fmla="*/ 62 w 120"/>
                <a:gd name="T9" fmla="*/ 11 h 66"/>
                <a:gd name="T10" fmla="*/ 64 w 120"/>
                <a:gd name="T11" fmla="*/ 18 h 66"/>
                <a:gd name="T12" fmla="*/ 57 w 120"/>
                <a:gd name="T13" fmla="*/ 30 h 66"/>
                <a:gd name="T14" fmla="*/ 44 w 120"/>
                <a:gd name="T15" fmla="*/ 35 h 66"/>
                <a:gd name="T16" fmla="*/ 28 w 120"/>
                <a:gd name="T17" fmla="*/ 37 h 66"/>
                <a:gd name="T18" fmla="*/ 28 w 120"/>
                <a:gd name="T19" fmla="*/ 59 h 66"/>
                <a:gd name="T20" fmla="*/ 33 w 120"/>
                <a:gd name="T21" fmla="*/ 62 h 66"/>
                <a:gd name="T22" fmla="*/ 0 w 120"/>
                <a:gd name="T23" fmla="*/ 65 h 66"/>
                <a:gd name="T24" fmla="*/ 7 w 120"/>
                <a:gd name="T25" fmla="*/ 62 h 66"/>
                <a:gd name="T26" fmla="*/ 10 w 120"/>
                <a:gd name="T27" fmla="*/ 58 h 66"/>
                <a:gd name="T28" fmla="*/ 28 w 120"/>
                <a:gd name="T29" fmla="*/ 33 h 66"/>
                <a:gd name="T30" fmla="*/ 36 w 120"/>
                <a:gd name="T31" fmla="*/ 33 h 66"/>
                <a:gd name="T32" fmla="*/ 42 w 120"/>
                <a:gd name="T33" fmla="*/ 30 h 66"/>
                <a:gd name="T34" fmla="*/ 44 w 120"/>
                <a:gd name="T35" fmla="*/ 17 h 66"/>
                <a:gd name="T36" fmla="*/ 44 w 120"/>
                <a:gd name="T37" fmla="*/ 8 h 66"/>
                <a:gd name="T38" fmla="*/ 37 w 120"/>
                <a:gd name="T39" fmla="*/ 4 h 66"/>
                <a:gd name="T40" fmla="*/ 29 w 120"/>
                <a:gd name="T41" fmla="*/ 4 h 66"/>
                <a:gd name="T42" fmla="*/ 75 w 120"/>
                <a:gd name="T43" fmla="*/ 24 h 66"/>
                <a:gd name="T44" fmla="*/ 82 w 120"/>
                <a:gd name="T45" fmla="*/ 20 h 66"/>
                <a:gd name="T46" fmla="*/ 90 w 120"/>
                <a:gd name="T47" fmla="*/ 20 h 66"/>
                <a:gd name="T48" fmla="*/ 101 w 120"/>
                <a:gd name="T49" fmla="*/ 7 h 66"/>
                <a:gd name="T50" fmla="*/ 98 w 120"/>
                <a:gd name="T51" fmla="*/ 3 h 66"/>
                <a:gd name="T52" fmla="*/ 91 w 120"/>
                <a:gd name="T53" fmla="*/ 3 h 66"/>
                <a:gd name="T54" fmla="*/ 114 w 120"/>
                <a:gd name="T55" fmla="*/ 57 h 66"/>
                <a:gd name="T56" fmla="*/ 116 w 120"/>
                <a:gd name="T57" fmla="*/ 61 h 66"/>
                <a:gd name="T58" fmla="*/ 117 w 120"/>
                <a:gd name="T59" fmla="*/ 64 h 66"/>
                <a:gd name="T60" fmla="*/ 106 w 120"/>
                <a:gd name="T61" fmla="*/ 65 h 66"/>
                <a:gd name="T62" fmla="*/ 99 w 120"/>
                <a:gd name="T63" fmla="*/ 61 h 66"/>
                <a:gd name="T64" fmla="*/ 93 w 120"/>
                <a:gd name="T65" fmla="*/ 65 h 66"/>
                <a:gd name="T66" fmla="*/ 85 w 120"/>
                <a:gd name="T67" fmla="*/ 65 h 66"/>
                <a:gd name="T68" fmla="*/ 75 w 120"/>
                <a:gd name="T69" fmla="*/ 64 h 66"/>
                <a:gd name="T70" fmla="*/ 68 w 120"/>
                <a:gd name="T71" fmla="*/ 55 h 66"/>
                <a:gd name="T72" fmla="*/ 65 w 120"/>
                <a:gd name="T73" fmla="*/ 44 h 66"/>
                <a:gd name="T74" fmla="*/ 68 w 120"/>
                <a:gd name="T75" fmla="*/ 34 h 66"/>
                <a:gd name="T76" fmla="*/ 73 w 120"/>
                <a:gd name="T77" fmla="*/ 25 h 66"/>
                <a:gd name="T78" fmla="*/ 83 w 120"/>
                <a:gd name="T79" fmla="*/ 57 h 66"/>
                <a:gd name="T80" fmla="*/ 88 w 120"/>
                <a:gd name="T81" fmla="*/ 61 h 66"/>
                <a:gd name="T82" fmla="*/ 95 w 120"/>
                <a:gd name="T83" fmla="*/ 59 h 66"/>
                <a:gd name="T84" fmla="*/ 98 w 120"/>
                <a:gd name="T85" fmla="*/ 55 h 66"/>
                <a:gd name="T86" fmla="*/ 99 w 120"/>
                <a:gd name="T87" fmla="*/ 30 h 66"/>
                <a:gd name="T88" fmla="*/ 95 w 120"/>
                <a:gd name="T89" fmla="*/ 25 h 66"/>
                <a:gd name="T90" fmla="*/ 88 w 120"/>
                <a:gd name="T91" fmla="*/ 25 h 66"/>
                <a:gd name="T92" fmla="*/ 83 w 120"/>
                <a:gd name="T93" fmla="*/ 31 h 66"/>
                <a:gd name="T94" fmla="*/ 83 w 120"/>
                <a:gd name="T95" fmla="*/ 38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"/>
                <a:gd name="T145" fmla="*/ 0 h 66"/>
                <a:gd name="T146" fmla="*/ 120 w 120"/>
                <a:gd name="T147" fmla="*/ 66 h 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" h="66">
                  <a:moveTo>
                    <a:pt x="10" y="54"/>
                  </a:moveTo>
                  <a:lnTo>
                    <a:pt x="11" y="13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37" y="1"/>
                  </a:lnTo>
                  <a:lnTo>
                    <a:pt x="42" y="1"/>
                  </a:lnTo>
                  <a:lnTo>
                    <a:pt x="47" y="1"/>
                  </a:lnTo>
                  <a:lnTo>
                    <a:pt x="51" y="1"/>
                  </a:lnTo>
                  <a:lnTo>
                    <a:pt x="54" y="4"/>
                  </a:lnTo>
                  <a:lnTo>
                    <a:pt x="57" y="6"/>
                  </a:lnTo>
                  <a:lnTo>
                    <a:pt x="59" y="7"/>
                  </a:lnTo>
                  <a:lnTo>
                    <a:pt x="60" y="8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2" y="21"/>
                  </a:lnTo>
                  <a:lnTo>
                    <a:pt x="62" y="25"/>
                  </a:lnTo>
                  <a:lnTo>
                    <a:pt x="60" y="28"/>
                  </a:lnTo>
                  <a:lnTo>
                    <a:pt x="57" y="30"/>
                  </a:lnTo>
                  <a:lnTo>
                    <a:pt x="55" y="33"/>
                  </a:lnTo>
                  <a:lnTo>
                    <a:pt x="52" y="34"/>
                  </a:lnTo>
                  <a:lnTo>
                    <a:pt x="47" y="35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39" y="37"/>
                  </a:lnTo>
                  <a:lnTo>
                    <a:pt x="33" y="37"/>
                  </a:lnTo>
                  <a:lnTo>
                    <a:pt x="28" y="37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6" y="64"/>
                  </a:lnTo>
                  <a:lnTo>
                    <a:pt x="36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4"/>
                  </a:lnTo>
                  <a:lnTo>
                    <a:pt x="28" y="7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9" y="33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7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73" y="25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80" y="21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5" y="20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3" y="21"/>
                  </a:lnTo>
                  <a:lnTo>
                    <a:pt x="96" y="23"/>
                  </a:lnTo>
                  <a:lnTo>
                    <a:pt x="99" y="25"/>
                  </a:lnTo>
                  <a:lnTo>
                    <a:pt x="101" y="7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3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91" y="3"/>
                  </a:lnTo>
                  <a:lnTo>
                    <a:pt x="91" y="0"/>
                  </a:lnTo>
                  <a:lnTo>
                    <a:pt x="114" y="0"/>
                  </a:lnTo>
                  <a:lnTo>
                    <a:pt x="114" y="55"/>
                  </a:lnTo>
                  <a:lnTo>
                    <a:pt x="114" y="57"/>
                  </a:lnTo>
                  <a:lnTo>
                    <a:pt x="114" y="58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19" y="64"/>
                  </a:lnTo>
                  <a:lnTo>
                    <a:pt x="117" y="64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06" y="65"/>
                  </a:lnTo>
                  <a:lnTo>
                    <a:pt x="103" y="65"/>
                  </a:lnTo>
                  <a:lnTo>
                    <a:pt x="101" y="65"/>
                  </a:lnTo>
                  <a:lnTo>
                    <a:pt x="99" y="65"/>
                  </a:lnTo>
                  <a:lnTo>
                    <a:pt x="99" y="61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3" y="65"/>
                  </a:lnTo>
                  <a:lnTo>
                    <a:pt x="91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5" y="65"/>
                  </a:lnTo>
                  <a:lnTo>
                    <a:pt x="83" y="65"/>
                  </a:lnTo>
                  <a:lnTo>
                    <a:pt x="80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2" y="61"/>
                  </a:lnTo>
                  <a:lnTo>
                    <a:pt x="70" y="58"/>
                  </a:lnTo>
                  <a:lnTo>
                    <a:pt x="68" y="55"/>
                  </a:lnTo>
                  <a:lnTo>
                    <a:pt x="67" y="52"/>
                  </a:lnTo>
                  <a:lnTo>
                    <a:pt x="67" y="49"/>
                  </a:lnTo>
                  <a:lnTo>
                    <a:pt x="65" y="47"/>
                  </a:lnTo>
                  <a:lnTo>
                    <a:pt x="65" y="44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8" y="37"/>
                  </a:lnTo>
                  <a:lnTo>
                    <a:pt x="68" y="34"/>
                  </a:lnTo>
                  <a:lnTo>
                    <a:pt x="70" y="31"/>
                  </a:lnTo>
                  <a:lnTo>
                    <a:pt x="70" y="30"/>
                  </a:lnTo>
                  <a:lnTo>
                    <a:pt x="72" y="27"/>
                  </a:lnTo>
                  <a:lnTo>
                    <a:pt x="73" y="25"/>
                  </a:lnTo>
                  <a:lnTo>
                    <a:pt x="82" y="42"/>
                  </a:lnTo>
                  <a:lnTo>
                    <a:pt x="82" y="48"/>
                  </a:lnTo>
                  <a:lnTo>
                    <a:pt x="83" y="54"/>
                  </a:lnTo>
                  <a:lnTo>
                    <a:pt x="83" y="57"/>
                  </a:lnTo>
                  <a:lnTo>
                    <a:pt x="85" y="59"/>
                  </a:lnTo>
                  <a:lnTo>
                    <a:pt x="86" y="59"/>
                  </a:lnTo>
                  <a:lnTo>
                    <a:pt x="86" y="61"/>
                  </a:lnTo>
                  <a:lnTo>
                    <a:pt x="88" y="61"/>
                  </a:lnTo>
                  <a:lnTo>
                    <a:pt x="90" y="61"/>
                  </a:lnTo>
                  <a:lnTo>
                    <a:pt x="91" y="61"/>
                  </a:lnTo>
                  <a:lnTo>
                    <a:pt x="93" y="59"/>
                  </a:lnTo>
                  <a:lnTo>
                    <a:pt x="95" y="59"/>
                  </a:lnTo>
                  <a:lnTo>
                    <a:pt x="95" y="58"/>
                  </a:lnTo>
                  <a:lnTo>
                    <a:pt x="96" y="57"/>
                  </a:lnTo>
                  <a:lnTo>
                    <a:pt x="96" y="55"/>
                  </a:lnTo>
                  <a:lnTo>
                    <a:pt x="98" y="55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9" y="31"/>
                  </a:lnTo>
                  <a:lnTo>
                    <a:pt x="99" y="30"/>
                  </a:lnTo>
                  <a:lnTo>
                    <a:pt x="98" y="28"/>
                  </a:lnTo>
                  <a:lnTo>
                    <a:pt x="96" y="27"/>
                  </a:lnTo>
                  <a:lnTo>
                    <a:pt x="95" y="27"/>
                  </a:lnTo>
                  <a:lnTo>
                    <a:pt x="95" y="25"/>
                  </a:lnTo>
                  <a:lnTo>
                    <a:pt x="93" y="25"/>
                  </a:lnTo>
                  <a:lnTo>
                    <a:pt x="91" y="25"/>
                  </a:lnTo>
                  <a:lnTo>
                    <a:pt x="90" y="25"/>
                  </a:lnTo>
                  <a:lnTo>
                    <a:pt x="88" y="25"/>
                  </a:lnTo>
                  <a:lnTo>
                    <a:pt x="86" y="27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3" y="31"/>
                  </a:lnTo>
                  <a:lnTo>
                    <a:pt x="83" y="33"/>
                  </a:lnTo>
                  <a:lnTo>
                    <a:pt x="83" y="34"/>
                  </a:lnTo>
                  <a:lnTo>
                    <a:pt x="83" y="37"/>
                  </a:lnTo>
                  <a:lnTo>
                    <a:pt x="83" y="38"/>
                  </a:lnTo>
                  <a:lnTo>
                    <a:pt x="83" y="40"/>
                  </a:lnTo>
                  <a:lnTo>
                    <a:pt x="82" y="42"/>
                  </a:lnTo>
                  <a:lnTo>
                    <a:pt x="10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2" name="Freeform 227"/>
            <p:cNvSpPr>
              <a:spLocks/>
            </p:cNvSpPr>
            <p:nvPr/>
          </p:nvSpPr>
          <p:spPr bwMode="auto">
            <a:xfrm>
              <a:off x="3375" y="2143"/>
              <a:ext cx="122" cy="66"/>
            </a:xfrm>
            <a:custGeom>
              <a:avLst/>
              <a:gdLst>
                <a:gd name="T0" fmla="*/ 5 w 122"/>
                <a:gd name="T1" fmla="*/ 16 h 66"/>
                <a:gd name="T2" fmla="*/ 17 w 122"/>
                <a:gd name="T3" fmla="*/ 6 h 66"/>
                <a:gd name="T4" fmla="*/ 31 w 122"/>
                <a:gd name="T5" fmla="*/ 0 h 66"/>
                <a:gd name="T6" fmla="*/ 46 w 122"/>
                <a:gd name="T7" fmla="*/ 0 h 66"/>
                <a:gd name="T8" fmla="*/ 55 w 122"/>
                <a:gd name="T9" fmla="*/ 3 h 66"/>
                <a:gd name="T10" fmla="*/ 63 w 122"/>
                <a:gd name="T11" fmla="*/ 1 h 66"/>
                <a:gd name="T12" fmla="*/ 63 w 122"/>
                <a:gd name="T13" fmla="*/ 23 h 66"/>
                <a:gd name="T14" fmla="*/ 56 w 122"/>
                <a:gd name="T15" fmla="*/ 11 h 66"/>
                <a:gd name="T16" fmla="*/ 48 w 122"/>
                <a:gd name="T17" fmla="*/ 4 h 66"/>
                <a:gd name="T18" fmla="*/ 38 w 122"/>
                <a:gd name="T19" fmla="*/ 3 h 66"/>
                <a:gd name="T20" fmla="*/ 25 w 122"/>
                <a:gd name="T21" fmla="*/ 8 h 66"/>
                <a:gd name="T22" fmla="*/ 22 w 122"/>
                <a:gd name="T23" fmla="*/ 16 h 66"/>
                <a:gd name="T24" fmla="*/ 18 w 122"/>
                <a:gd name="T25" fmla="*/ 27 h 66"/>
                <a:gd name="T26" fmla="*/ 18 w 122"/>
                <a:gd name="T27" fmla="*/ 35 h 66"/>
                <a:gd name="T28" fmla="*/ 20 w 122"/>
                <a:gd name="T29" fmla="*/ 48 h 66"/>
                <a:gd name="T30" fmla="*/ 25 w 122"/>
                <a:gd name="T31" fmla="*/ 58 h 66"/>
                <a:gd name="T32" fmla="*/ 40 w 122"/>
                <a:gd name="T33" fmla="*/ 62 h 66"/>
                <a:gd name="T34" fmla="*/ 50 w 122"/>
                <a:gd name="T35" fmla="*/ 59 h 66"/>
                <a:gd name="T36" fmla="*/ 58 w 122"/>
                <a:gd name="T37" fmla="*/ 55 h 66"/>
                <a:gd name="T38" fmla="*/ 66 w 122"/>
                <a:gd name="T39" fmla="*/ 52 h 66"/>
                <a:gd name="T40" fmla="*/ 53 w 122"/>
                <a:gd name="T41" fmla="*/ 64 h 66"/>
                <a:gd name="T42" fmla="*/ 36 w 122"/>
                <a:gd name="T43" fmla="*/ 65 h 66"/>
                <a:gd name="T44" fmla="*/ 23 w 122"/>
                <a:gd name="T45" fmla="*/ 65 h 66"/>
                <a:gd name="T46" fmla="*/ 13 w 122"/>
                <a:gd name="T47" fmla="*/ 62 h 66"/>
                <a:gd name="T48" fmla="*/ 5 w 122"/>
                <a:gd name="T49" fmla="*/ 54 h 66"/>
                <a:gd name="T50" fmla="*/ 0 w 122"/>
                <a:gd name="T51" fmla="*/ 45 h 66"/>
                <a:gd name="T52" fmla="*/ 0 w 122"/>
                <a:gd name="T53" fmla="*/ 34 h 66"/>
                <a:gd name="T54" fmla="*/ 0 w 122"/>
                <a:gd name="T55" fmla="*/ 27 h 66"/>
                <a:gd name="T56" fmla="*/ 88 w 122"/>
                <a:gd name="T57" fmla="*/ 55 h 66"/>
                <a:gd name="T58" fmla="*/ 93 w 122"/>
                <a:gd name="T59" fmla="*/ 62 h 66"/>
                <a:gd name="T60" fmla="*/ 99 w 122"/>
                <a:gd name="T61" fmla="*/ 64 h 66"/>
                <a:gd name="T62" fmla="*/ 103 w 122"/>
                <a:gd name="T63" fmla="*/ 59 h 66"/>
                <a:gd name="T64" fmla="*/ 104 w 122"/>
                <a:gd name="T65" fmla="*/ 52 h 66"/>
                <a:gd name="T66" fmla="*/ 104 w 122"/>
                <a:gd name="T67" fmla="*/ 30 h 66"/>
                <a:gd name="T68" fmla="*/ 94 w 122"/>
                <a:gd name="T69" fmla="*/ 23 h 66"/>
                <a:gd name="T70" fmla="*/ 90 w 122"/>
                <a:gd name="T71" fmla="*/ 30 h 66"/>
                <a:gd name="T72" fmla="*/ 73 w 122"/>
                <a:gd name="T73" fmla="*/ 41 h 66"/>
                <a:gd name="T74" fmla="*/ 76 w 122"/>
                <a:gd name="T75" fmla="*/ 30 h 66"/>
                <a:gd name="T76" fmla="*/ 85 w 122"/>
                <a:gd name="T77" fmla="*/ 23 h 66"/>
                <a:gd name="T78" fmla="*/ 98 w 122"/>
                <a:gd name="T79" fmla="*/ 20 h 66"/>
                <a:gd name="T80" fmla="*/ 108 w 122"/>
                <a:gd name="T81" fmla="*/ 21 h 66"/>
                <a:gd name="T82" fmla="*/ 116 w 122"/>
                <a:gd name="T83" fmla="*/ 28 h 66"/>
                <a:gd name="T84" fmla="*/ 121 w 122"/>
                <a:gd name="T85" fmla="*/ 40 h 66"/>
                <a:gd name="T86" fmla="*/ 119 w 122"/>
                <a:gd name="T87" fmla="*/ 45 h 66"/>
                <a:gd name="T88" fmla="*/ 116 w 122"/>
                <a:gd name="T89" fmla="*/ 57 h 66"/>
                <a:gd name="T90" fmla="*/ 106 w 122"/>
                <a:gd name="T91" fmla="*/ 64 h 66"/>
                <a:gd name="T92" fmla="*/ 94 w 122"/>
                <a:gd name="T93" fmla="*/ 65 h 66"/>
                <a:gd name="T94" fmla="*/ 81 w 122"/>
                <a:gd name="T95" fmla="*/ 62 h 66"/>
                <a:gd name="T96" fmla="*/ 73 w 122"/>
                <a:gd name="T97" fmla="*/ 52 h 66"/>
                <a:gd name="T98" fmla="*/ 71 w 122"/>
                <a:gd name="T99" fmla="*/ 42 h 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66"/>
                <a:gd name="T152" fmla="*/ 122 w 122"/>
                <a:gd name="T153" fmla="*/ 66 h 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66">
                  <a:moveTo>
                    <a:pt x="0" y="27"/>
                  </a:move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0"/>
                  </a:lnTo>
                  <a:lnTo>
                    <a:pt x="61" y="17"/>
                  </a:lnTo>
                  <a:lnTo>
                    <a:pt x="58" y="14"/>
                  </a:lnTo>
                  <a:lnTo>
                    <a:pt x="56" y="11"/>
                  </a:lnTo>
                  <a:lnTo>
                    <a:pt x="55" y="10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1" y="4"/>
                  </a:lnTo>
                  <a:lnTo>
                    <a:pt x="27" y="6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18" y="45"/>
                  </a:lnTo>
                  <a:lnTo>
                    <a:pt x="20" y="48"/>
                  </a:lnTo>
                  <a:lnTo>
                    <a:pt x="20" y="51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5" y="58"/>
                  </a:lnTo>
                  <a:lnTo>
                    <a:pt x="30" y="61"/>
                  </a:lnTo>
                  <a:lnTo>
                    <a:pt x="33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3" y="62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50" y="59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6" y="57"/>
                  </a:lnTo>
                  <a:lnTo>
                    <a:pt x="58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3" y="51"/>
                  </a:lnTo>
                  <a:lnTo>
                    <a:pt x="66" y="52"/>
                  </a:lnTo>
                  <a:lnTo>
                    <a:pt x="65" y="57"/>
                  </a:lnTo>
                  <a:lnTo>
                    <a:pt x="60" y="59"/>
                  </a:lnTo>
                  <a:lnTo>
                    <a:pt x="56" y="62"/>
                  </a:lnTo>
                  <a:lnTo>
                    <a:pt x="53" y="64"/>
                  </a:lnTo>
                  <a:lnTo>
                    <a:pt x="50" y="65"/>
                  </a:lnTo>
                  <a:lnTo>
                    <a:pt x="45" y="65"/>
                  </a:lnTo>
                  <a:lnTo>
                    <a:pt x="41" y="65"/>
                  </a:lnTo>
                  <a:lnTo>
                    <a:pt x="36" y="65"/>
                  </a:lnTo>
                  <a:lnTo>
                    <a:pt x="33" y="65"/>
                  </a:lnTo>
                  <a:lnTo>
                    <a:pt x="30" y="65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17" y="62"/>
                  </a:lnTo>
                  <a:lnTo>
                    <a:pt x="13" y="62"/>
                  </a:lnTo>
                  <a:lnTo>
                    <a:pt x="12" y="59"/>
                  </a:lnTo>
                  <a:lnTo>
                    <a:pt x="8" y="58"/>
                  </a:lnTo>
                  <a:lnTo>
                    <a:pt x="7" y="57"/>
                  </a:lnTo>
                  <a:lnTo>
                    <a:pt x="5" y="54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88" y="37"/>
                  </a:lnTo>
                  <a:lnTo>
                    <a:pt x="88" y="51"/>
                  </a:lnTo>
                  <a:lnTo>
                    <a:pt x="88" y="54"/>
                  </a:lnTo>
                  <a:lnTo>
                    <a:pt x="88" y="55"/>
                  </a:lnTo>
                  <a:lnTo>
                    <a:pt x="88" y="58"/>
                  </a:lnTo>
                  <a:lnTo>
                    <a:pt x="90" y="59"/>
                  </a:lnTo>
                  <a:lnTo>
                    <a:pt x="91" y="61"/>
                  </a:lnTo>
                  <a:lnTo>
                    <a:pt x="93" y="62"/>
                  </a:lnTo>
                  <a:lnTo>
                    <a:pt x="94" y="64"/>
                  </a:lnTo>
                  <a:lnTo>
                    <a:pt x="96" y="64"/>
                  </a:lnTo>
                  <a:lnTo>
                    <a:pt x="98" y="64"/>
                  </a:lnTo>
                  <a:lnTo>
                    <a:pt x="99" y="64"/>
                  </a:lnTo>
                  <a:lnTo>
                    <a:pt x="101" y="62"/>
                  </a:lnTo>
                  <a:lnTo>
                    <a:pt x="101" y="61"/>
                  </a:lnTo>
                  <a:lnTo>
                    <a:pt x="103" y="61"/>
                  </a:lnTo>
                  <a:lnTo>
                    <a:pt x="103" y="59"/>
                  </a:lnTo>
                  <a:lnTo>
                    <a:pt x="103" y="58"/>
                  </a:lnTo>
                  <a:lnTo>
                    <a:pt x="103" y="57"/>
                  </a:lnTo>
                  <a:lnTo>
                    <a:pt x="104" y="55"/>
                  </a:lnTo>
                  <a:lnTo>
                    <a:pt x="104" y="52"/>
                  </a:lnTo>
                  <a:lnTo>
                    <a:pt x="104" y="51"/>
                  </a:lnTo>
                  <a:lnTo>
                    <a:pt x="104" y="42"/>
                  </a:lnTo>
                  <a:lnTo>
                    <a:pt x="106" y="37"/>
                  </a:lnTo>
                  <a:lnTo>
                    <a:pt x="104" y="30"/>
                  </a:lnTo>
                  <a:lnTo>
                    <a:pt x="103" y="25"/>
                  </a:lnTo>
                  <a:lnTo>
                    <a:pt x="101" y="23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3" y="24"/>
                  </a:lnTo>
                  <a:lnTo>
                    <a:pt x="91" y="25"/>
                  </a:lnTo>
                  <a:lnTo>
                    <a:pt x="90" y="27"/>
                  </a:lnTo>
                  <a:lnTo>
                    <a:pt x="90" y="30"/>
                  </a:lnTo>
                  <a:lnTo>
                    <a:pt x="88" y="31"/>
                  </a:lnTo>
                  <a:lnTo>
                    <a:pt x="88" y="34"/>
                  </a:lnTo>
                  <a:lnTo>
                    <a:pt x="88" y="37"/>
                  </a:lnTo>
                  <a:lnTo>
                    <a:pt x="73" y="41"/>
                  </a:lnTo>
                  <a:lnTo>
                    <a:pt x="73" y="38"/>
                  </a:lnTo>
                  <a:lnTo>
                    <a:pt x="75" y="35"/>
                  </a:lnTo>
                  <a:lnTo>
                    <a:pt x="75" y="33"/>
                  </a:lnTo>
                  <a:lnTo>
                    <a:pt x="76" y="30"/>
                  </a:lnTo>
                  <a:lnTo>
                    <a:pt x="78" y="27"/>
                  </a:lnTo>
                  <a:lnTo>
                    <a:pt x="81" y="25"/>
                  </a:lnTo>
                  <a:lnTo>
                    <a:pt x="83" y="24"/>
                  </a:lnTo>
                  <a:lnTo>
                    <a:pt x="85" y="23"/>
                  </a:lnTo>
                  <a:lnTo>
                    <a:pt x="88" y="21"/>
                  </a:lnTo>
                  <a:lnTo>
                    <a:pt x="91" y="20"/>
                  </a:lnTo>
                  <a:lnTo>
                    <a:pt x="94" y="20"/>
                  </a:lnTo>
                  <a:lnTo>
                    <a:pt x="98" y="20"/>
                  </a:lnTo>
                  <a:lnTo>
                    <a:pt x="101" y="20"/>
                  </a:lnTo>
                  <a:lnTo>
                    <a:pt x="103" y="20"/>
                  </a:lnTo>
                  <a:lnTo>
                    <a:pt x="104" y="21"/>
                  </a:lnTo>
                  <a:lnTo>
                    <a:pt x="108" y="21"/>
                  </a:lnTo>
                  <a:lnTo>
                    <a:pt x="111" y="23"/>
                  </a:lnTo>
                  <a:lnTo>
                    <a:pt x="113" y="24"/>
                  </a:lnTo>
                  <a:lnTo>
                    <a:pt x="114" y="27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19" y="34"/>
                  </a:lnTo>
                  <a:lnTo>
                    <a:pt x="119" y="37"/>
                  </a:lnTo>
                  <a:lnTo>
                    <a:pt x="121" y="40"/>
                  </a:lnTo>
                  <a:lnTo>
                    <a:pt x="121" y="41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5"/>
                  </a:lnTo>
                  <a:lnTo>
                    <a:pt x="119" y="48"/>
                  </a:lnTo>
                  <a:lnTo>
                    <a:pt x="119" y="51"/>
                  </a:lnTo>
                  <a:lnTo>
                    <a:pt x="118" y="54"/>
                  </a:lnTo>
                  <a:lnTo>
                    <a:pt x="116" y="57"/>
                  </a:lnTo>
                  <a:lnTo>
                    <a:pt x="114" y="58"/>
                  </a:lnTo>
                  <a:lnTo>
                    <a:pt x="113" y="61"/>
                  </a:lnTo>
                  <a:lnTo>
                    <a:pt x="109" y="62"/>
                  </a:lnTo>
                  <a:lnTo>
                    <a:pt x="106" y="64"/>
                  </a:lnTo>
                  <a:lnTo>
                    <a:pt x="103" y="65"/>
                  </a:lnTo>
                  <a:lnTo>
                    <a:pt x="101" y="65"/>
                  </a:lnTo>
                  <a:lnTo>
                    <a:pt x="98" y="65"/>
                  </a:lnTo>
                  <a:lnTo>
                    <a:pt x="94" y="65"/>
                  </a:lnTo>
                  <a:lnTo>
                    <a:pt x="90" y="65"/>
                  </a:lnTo>
                  <a:lnTo>
                    <a:pt x="86" y="65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80" y="59"/>
                  </a:lnTo>
                  <a:lnTo>
                    <a:pt x="78" y="58"/>
                  </a:lnTo>
                  <a:lnTo>
                    <a:pt x="75" y="55"/>
                  </a:lnTo>
                  <a:lnTo>
                    <a:pt x="73" y="52"/>
                  </a:lnTo>
                  <a:lnTo>
                    <a:pt x="73" y="51"/>
                  </a:lnTo>
                  <a:lnTo>
                    <a:pt x="71" y="48"/>
                  </a:lnTo>
                  <a:lnTo>
                    <a:pt x="71" y="44"/>
                  </a:lnTo>
                  <a:lnTo>
                    <a:pt x="71" y="42"/>
                  </a:lnTo>
                  <a:lnTo>
                    <a:pt x="73" y="41"/>
                  </a:lnTo>
                  <a:lnTo>
                    <a:pt x="0" y="2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3" name="Freeform 228"/>
            <p:cNvSpPr>
              <a:spLocks/>
            </p:cNvSpPr>
            <p:nvPr/>
          </p:nvSpPr>
          <p:spPr bwMode="auto">
            <a:xfrm>
              <a:off x="3841" y="3057"/>
              <a:ext cx="99" cy="65"/>
            </a:xfrm>
            <a:custGeom>
              <a:avLst/>
              <a:gdLst>
                <a:gd name="T0" fmla="*/ 11 w 99"/>
                <a:gd name="T1" fmla="*/ 9 h 65"/>
                <a:gd name="T2" fmla="*/ 10 w 99"/>
                <a:gd name="T3" fmla="*/ 4 h 65"/>
                <a:gd name="T4" fmla="*/ 5 w 99"/>
                <a:gd name="T5" fmla="*/ 1 h 65"/>
                <a:gd name="T6" fmla="*/ 37 w 99"/>
                <a:gd name="T7" fmla="*/ 0 h 65"/>
                <a:gd name="T8" fmla="*/ 50 w 99"/>
                <a:gd name="T9" fmla="*/ 1 h 65"/>
                <a:gd name="T10" fmla="*/ 58 w 99"/>
                <a:gd name="T11" fmla="*/ 7 h 65"/>
                <a:gd name="T12" fmla="*/ 61 w 99"/>
                <a:gd name="T13" fmla="*/ 13 h 65"/>
                <a:gd name="T14" fmla="*/ 61 w 99"/>
                <a:gd name="T15" fmla="*/ 18 h 65"/>
                <a:gd name="T16" fmla="*/ 58 w 99"/>
                <a:gd name="T17" fmla="*/ 27 h 65"/>
                <a:gd name="T18" fmla="*/ 50 w 99"/>
                <a:gd name="T19" fmla="*/ 33 h 65"/>
                <a:gd name="T20" fmla="*/ 40 w 99"/>
                <a:gd name="T21" fmla="*/ 36 h 65"/>
                <a:gd name="T22" fmla="*/ 26 w 99"/>
                <a:gd name="T23" fmla="*/ 36 h 65"/>
                <a:gd name="T24" fmla="*/ 26 w 99"/>
                <a:gd name="T25" fmla="*/ 58 h 65"/>
                <a:gd name="T26" fmla="*/ 29 w 99"/>
                <a:gd name="T27" fmla="*/ 61 h 65"/>
                <a:gd name="T28" fmla="*/ 34 w 99"/>
                <a:gd name="T29" fmla="*/ 63 h 65"/>
                <a:gd name="T30" fmla="*/ 0 w 99"/>
                <a:gd name="T31" fmla="*/ 63 h 65"/>
                <a:gd name="T32" fmla="*/ 5 w 99"/>
                <a:gd name="T33" fmla="*/ 63 h 65"/>
                <a:gd name="T34" fmla="*/ 8 w 99"/>
                <a:gd name="T35" fmla="*/ 58 h 65"/>
                <a:gd name="T36" fmla="*/ 8 w 99"/>
                <a:gd name="T37" fmla="*/ 54 h 65"/>
                <a:gd name="T38" fmla="*/ 29 w 99"/>
                <a:gd name="T39" fmla="*/ 33 h 65"/>
                <a:gd name="T40" fmla="*/ 34 w 99"/>
                <a:gd name="T41" fmla="*/ 33 h 65"/>
                <a:gd name="T42" fmla="*/ 39 w 99"/>
                <a:gd name="T43" fmla="*/ 31 h 65"/>
                <a:gd name="T44" fmla="*/ 43 w 99"/>
                <a:gd name="T45" fmla="*/ 23 h 65"/>
                <a:gd name="T46" fmla="*/ 43 w 99"/>
                <a:gd name="T47" fmla="*/ 14 h 65"/>
                <a:gd name="T48" fmla="*/ 43 w 99"/>
                <a:gd name="T49" fmla="*/ 7 h 65"/>
                <a:gd name="T50" fmla="*/ 39 w 99"/>
                <a:gd name="T51" fmla="*/ 4 h 65"/>
                <a:gd name="T52" fmla="*/ 32 w 99"/>
                <a:gd name="T53" fmla="*/ 3 h 65"/>
                <a:gd name="T54" fmla="*/ 27 w 99"/>
                <a:gd name="T55" fmla="*/ 7 h 65"/>
                <a:gd name="T56" fmla="*/ 66 w 99"/>
                <a:gd name="T57" fmla="*/ 26 h 65"/>
                <a:gd name="T58" fmla="*/ 69 w 99"/>
                <a:gd name="T59" fmla="*/ 18 h 65"/>
                <a:gd name="T60" fmla="*/ 74 w 99"/>
                <a:gd name="T61" fmla="*/ 16 h 65"/>
                <a:gd name="T62" fmla="*/ 79 w 99"/>
                <a:gd name="T63" fmla="*/ 11 h 65"/>
                <a:gd name="T64" fmla="*/ 82 w 99"/>
                <a:gd name="T65" fmla="*/ 6 h 65"/>
                <a:gd name="T66" fmla="*/ 85 w 99"/>
                <a:gd name="T67" fmla="*/ 21 h 65"/>
                <a:gd name="T68" fmla="*/ 85 w 99"/>
                <a:gd name="T69" fmla="*/ 26 h 65"/>
                <a:gd name="T70" fmla="*/ 84 w 99"/>
                <a:gd name="T71" fmla="*/ 57 h 65"/>
                <a:gd name="T72" fmla="*/ 85 w 99"/>
                <a:gd name="T73" fmla="*/ 60 h 65"/>
                <a:gd name="T74" fmla="*/ 90 w 99"/>
                <a:gd name="T75" fmla="*/ 60 h 65"/>
                <a:gd name="T76" fmla="*/ 93 w 99"/>
                <a:gd name="T77" fmla="*/ 54 h 65"/>
                <a:gd name="T78" fmla="*/ 93 w 99"/>
                <a:gd name="T79" fmla="*/ 61 h 65"/>
                <a:gd name="T80" fmla="*/ 87 w 99"/>
                <a:gd name="T81" fmla="*/ 64 h 65"/>
                <a:gd name="T82" fmla="*/ 80 w 99"/>
                <a:gd name="T83" fmla="*/ 64 h 65"/>
                <a:gd name="T84" fmla="*/ 74 w 99"/>
                <a:gd name="T85" fmla="*/ 64 h 65"/>
                <a:gd name="T86" fmla="*/ 69 w 99"/>
                <a:gd name="T87" fmla="*/ 60 h 65"/>
                <a:gd name="T88" fmla="*/ 8 w 99"/>
                <a:gd name="T89" fmla="*/ 54 h 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65"/>
                <a:gd name="T137" fmla="*/ 99 w 99"/>
                <a:gd name="T138" fmla="*/ 65 h 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65">
                  <a:moveTo>
                    <a:pt x="8" y="54"/>
                  </a:moveTo>
                  <a:lnTo>
                    <a:pt x="11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0" y="1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58" y="7"/>
                  </a:lnTo>
                  <a:lnTo>
                    <a:pt x="59" y="9"/>
                  </a:lnTo>
                  <a:lnTo>
                    <a:pt x="61" y="10"/>
                  </a:lnTo>
                  <a:lnTo>
                    <a:pt x="61" y="13"/>
                  </a:lnTo>
                  <a:lnTo>
                    <a:pt x="61" y="14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21"/>
                  </a:lnTo>
                  <a:lnTo>
                    <a:pt x="59" y="24"/>
                  </a:lnTo>
                  <a:lnTo>
                    <a:pt x="58" y="27"/>
                  </a:lnTo>
                  <a:lnTo>
                    <a:pt x="56" y="28"/>
                  </a:lnTo>
                  <a:lnTo>
                    <a:pt x="53" y="31"/>
                  </a:lnTo>
                  <a:lnTo>
                    <a:pt x="50" y="33"/>
                  </a:lnTo>
                  <a:lnTo>
                    <a:pt x="48" y="34"/>
                  </a:lnTo>
                  <a:lnTo>
                    <a:pt x="43" y="36"/>
                  </a:lnTo>
                  <a:lnTo>
                    <a:pt x="40" y="36"/>
                  </a:lnTo>
                  <a:lnTo>
                    <a:pt x="37" y="36"/>
                  </a:lnTo>
                  <a:lnTo>
                    <a:pt x="32" y="36"/>
                  </a:lnTo>
                  <a:lnTo>
                    <a:pt x="26" y="36"/>
                  </a:lnTo>
                  <a:lnTo>
                    <a:pt x="26" y="54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4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6" y="61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27" y="7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9" y="31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7"/>
                  </a:lnTo>
                  <a:lnTo>
                    <a:pt x="69" y="55"/>
                  </a:lnTo>
                  <a:lnTo>
                    <a:pt x="71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7" y="21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1"/>
                  </a:lnTo>
                  <a:lnTo>
                    <a:pt x="80" y="9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5" y="21"/>
                  </a:lnTo>
                  <a:lnTo>
                    <a:pt x="95" y="21"/>
                  </a:lnTo>
                  <a:lnTo>
                    <a:pt x="95" y="26"/>
                  </a:lnTo>
                  <a:lnTo>
                    <a:pt x="85" y="26"/>
                  </a:lnTo>
                  <a:lnTo>
                    <a:pt x="84" y="54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60"/>
                  </a:lnTo>
                  <a:lnTo>
                    <a:pt x="87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2" y="57"/>
                  </a:lnTo>
                  <a:lnTo>
                    <a:pt x="93" y="54"/>
                  </a:lnTo>
                  <a:lnTo>
                    <a:pt x="98" y="55"/>
                  </a:lnTo>
                  <a:lnTo>
                    <a:pt x="95" y="58"/>
                  </a:lnTo>
                  <a:lnTo>
                    <a:pt x="93" y="61"/>
                  </a:lnTo>
                  <a:lnTo>
                    <a:pt x="92" y="63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5" y="64"/>
                  </a:lnTo>
                  <a:lnTo>
                    <a:pt x="84" y="64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6" y="64"/>
                  </a:lnTo>
                  <a:lnTo>
                    <a:pt x="74" y="64"/>
                  </a:lnTo>
                  <a:lnTo>
                    <a:pt x="72" y="64"/>
                  </a:lnTo>
                  <a:lnTo>
                    <a:pt x="71" y="63"/>
                  </a:lnTo>
                  <a:lnTo>
                    <a:pt x="69" y="60"/>
                  </a:lnTo>
                  <a:lnTo>
                    <a:pt x="69" y="58"/>
                  </a:lnTo>
                  <a:lnTo>
                    <a:pt x="69" y="55"/>
                  </a:lnTo>
                  <a:lnTo>
                    <a:pt x="8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4" name="Freeform 229"/>
            <p:cNvSpPr>
              <a:spLocks/>
            </p:cNvSpPr>
            <p:nvPr/>
          </p:nvSpPr>
          <p:spPr bwMode="auto">
            <a:xfrm>
              <a:off x="3370" y="2596"/>
              <a:ext cx="134" cy="66"/>
            </a:xfrm>
            <a:custGeom>
              <a:avLst/>
              <a:gdLst>
                <a:gd name="T0" fmla="*/ 12 w 134"/>
                <a:gd name="T1" fmla="*/ 10 h 66"/>
                <a:gd name="T2" fmla="*/ 10 w 134"/>
                <a:gd name="T3" fmla="*/ 6 h 66"/>
                <a:gd name="T4" fmla="*/ 5 w 134"/>
                <a:gd name="T5" fmla="*/ 3 h 66"/>
                <a:gd name="T6" fmla="*/ 37 w 134"/>
                <a:gd name="T7" fmla="*/ 1 h 66"/>
                <a:gd name="T8" fmla="*/ 52 w 134"/>
                <a:gd name="T9" fmla="*/ 1 h 66"/>
                <a:gd name="T10" fmla="*/ 62 w 134"/>
                <a:gd name="T11" fmla="*/ 6 h 66"/>
                <a:gd name="T12" fmla="*/ 67 w 134"/>
                <a:gd name="T13" fmla="*/ 13 h 66"/>
                <a:gd name="T14" fmla="*/ 68 w 134"/>
                <a:gd name="T15" fmla="*/ 18 h 66"/>
                <a:gd name="T16" fmla="*/ 67 w 134"/>
                <a:gd name="T17" fmla="*/ 21 h 66"/>
                <a:gd name="T18" fmla="*/ 63 w 134"/>
                <a:gd name="T19" fmla="*/ 27 h 66"/>
                <a:gd name="T20" fmla="*/ 58 w 134"/>
                <a:gd name="T21" fmla="*/ 31 h 66"/>
                <a:gd name="T22" fmla="*/ 48 w 134"/>
                <a:gd name="T23" fmla="*/ 34 h 66"/>
                <a:gd name="T24" fmla="*/ 71 w 134"/>
                <a:gd name="T25" fmla="*/ 62 h 66"/>
                <a:gd name="T26" fmla="*/ 75 w 134"/>
                <a:gd name="T27" fmla="*/ 64 h 66"/>
                <a:gd name="T28" fmla="*/ 30 w 134"/>
                <a:gd name="T29" fmla="*/ 35 h 66"/>
                <a:gd name="T30" fmla="*/ 27 w 134"/>
                <a:gd name="T31" fmla="*/ 57 h 66"/>
                <a:gd name="T32" fmla="*/ 28 w 134"/>
                <a:gd name="T33" fmla="*/ 59 h 66"/>
                <a:gd name="T34" fmla="*/ 30 w 134"/>
                <a:gd name="T35" fmla="*/ 62 h 66"/>
                <a:gd name="T36" fmla="*/ 35 w 134"/>
                <a:gd name="T37" fmla="*/ 62 h 66"/>
                <a:gd name="T38" fmla="*/ 0 w 134"/>
                <a:gd name="T39" fmla="*/ 65 h 66"/>
                <a:gd name="T40" fmla="*/ 5 w 134"/>
                <a:gd name="T41" fmla="*/ 62 h 66"/>
                <a:gd name="T42" fmla="*/ 8 w 134"/>
                <a:gd name="T43" fmla="*/ 59 h 66"/>
                <a:gd name="T44" fmla="*/ 10 w 134"/>
                <a:gd name="T45" fmla="*/ 54 h 66"/>
                <a:gd name="T46" fmla="*/ 33 w 134"/>
                <a:gd name="T47" fmla="*/ 33 h 66"/>
                <a:gd name="T48" fmla="*/ 43 w 134"/>
                <a:gd name="T49" fmla="*/ 30 h 66"/>
                <a:gd name="T50" fmla="*/ 48 w 134"/>
                <a:gd name="T51" fmla="*/ 23 h 66"/>
                <a:gd name="T52" fmla="*/ 48 w 134"/>
                <a:gd name="T53" fmla="*/ 14 h 66"/>
                <a:gd name="T54" fmla="*/ 47 w 134"/>
                <a:gd name="T55" fmla="*/ 8 h 66"/>
                <a:gd name="T56" fmla="*/ 42 w 134"/>
                <a:gd name="T57" fmla="*/ 4 h 66"/>
                <a:gd name="T58" fmla="*/ 33 w 134"/>
                <a:gd name="T59" fmla="*/ 4 h 66"/>
                <a:gd name="T60" fmla="*/ 30 w 134"/>
                <a:gd name="T61" fmla="*/ 6 h 66"/>
                <a:gd name="T62" fmla="*/ 83 w 134"/>
                <a:gd name="T63" fmla="*/ 7 h 66"/>
                <a:gd name="T64" fmla="*/ 80 w 134"/>
                <a:gd name="T65" fmla="*/ 3 h 66"/>
                <a:gd name="T66" fmla="*/ 100 w 134"/>
                <a:gd name="T67" fmla="*/ 0 h 66"/>
                <a:gd name="T68" fmla="*/ 106 w 134"/>
                <a:gd name="T69" fmla="*/ 21 h 66"/>
                <a:gd name="T70" fmla="*/ 116 w 134"/>
                <a:gd name="T71" fmla="*/ 20 h 66"/>
                <a:gd name="T72" fmla="*/ 123 w 134"/>
                <a:gd name="T73" fmla="*/ 23 h 66"/>
                <a:gd name="T74" fmla="*/ 126 w 134"/>
                <a:gd name="T75" fmla="*/ 30 h 66"/>
                <a:gd name="T76" fmla="*/ 126 w 134"/>
                <a:gd name="T77" fmla="*/ 61 h 66"/>
                <a:gd name="T78" fmla="*/ 133 w 134"/>
                <a:gd name="T79" fmla="*/ 64 h 66"/>
                <a:gd name="T80" fmla="*/ 106 w 134"/>
                <a:gd name="T81" fmla="*/ 64 h 66"/>
                <a:gd name="T82" fmla="*/ 111 w 134"/>
                <a:gd name="T83" fmla="*/ 61 h 66"/>
                <a:gd name="T84" fmla="*/ 111 w 134"/>
                <a:gd name="T85" fmla="*/ 30 h 66"/>
                <a:gd name="T86" fmla="*/ 106 w 134"/>
                <a:gd name="T87" fmla="*/ 27 h 66"/>
                <a:gd name="T88" fmla="*/ 101 w 134"/>
                <a:gd name="T89" fmla="*/ 27 h 66"/>
                <a:gd name="T90" fmla="*/ 98 w 134"/>
                <a:gd name="T91" fmla="*/ 31 h 66"/>
                <a:gd name="T92" fmla="*/ 96 w 134"/>
                <a:gd name="T93" fmla="*/ 58 h 66"/>
                <a:gd name="T94" fmla="*/ 100 w 134"/>
                <a:gd name="T95" fmla="*/ 62 h 66"/>
                <a:gd name="T96" fmla="*/ 103 w 134"/>
                <a:gd name="T97" fmla="*/ 65 h 66"/>
                <a:gd name="T98" fmla="*/ 78 w 134"/>
                <a:gd name="T99" fmla="*/ 62 h 66"/>
                <a:gd name="T100" fmla="*/ 81 w 134"/>
                <a:gd name="T101" fmla="*/ 61 h 66"/>
                <a:gd name="T102" fmla="*/ 81 w 134"/>
                <a:gd name="T103" fmla="*/ 57 h 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4"/>
                <a:gd name="T157" fmla="*/ 0 h 66"/>
                <a:gd name="T158" fmla="*/ 134 w 134"/>
                <a:gd name="T159" fmla="*/ 66 h 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4" h="66">
                  <a:moveTo>
                    <a:pt x="10" y="54"/>
                  </a:moveTo>
                  <a:lnTo>
                    <a:pt x="12" y="13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5" y="3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3" y="8"/>
                  </a:lnTo>
                  <a:lnTo>
                    <a:pt x="63" y="10"/>
                  </a:lnTo>
                  <a:lnTo>
                    <a:pt x="67" y="13"/>
                  </a:lnTo>
                  <a:lnTo>
                    <a:pt x="67" y="14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20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5" y="24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58" y="31"/>
                  </a:lnTo>
                  <a:lnTo>
                    <a:pt x="57" y="33"/>
                  </a:lnTo>
                  <a:lnTo>
                    <a:pt x="53" y="33"/>
                  </a:lnTo>
                  <a:lnTo>
                    <a:pt x="48" y="34"/>
                  </a:lnTo>
                  <a:lnTo>
                    <a:pt x="68" y="59"/>
                  </a:lnTo>
                  <a:lnTo>
                    <a:pt x="70" y="61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5" y="65"/>
                  </a:lnTo>
                  <a:lnTo>
                    <a:pt x="53" y="65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7" y="55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4"/>
                  </a:lnTo>
                  <a:lnTo>
                    <a:pt x="37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4"/>
                  </a:lnTo>
                  <a:lnTo>
                    <a:pt x="28" y="7"/>
                  </a:lnTo>
                  <a:lnTo>
                    <a:pt x="28" y="33"/>
                  </a:lnTo>
                  <a:lnTo>
                    <a:pt x="33" y="33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5" y="28"/>
                  </a:lnTo>
                  <a:lnTo>
                    <a:pt x="47" y="25"/>
                  </a:lnTo>
                  <a:lnTo>
                    <a:pt x="48" y="23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7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3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3" y="4"/>
                  </a:lnTo>
                  <a:lnTo>
                    <a:pt x="80" y="3"/>
                  </a:lnTo>
                  <a:lnTo>
                    <a:pt x="78" y="3"/>
                  </a:lnTo>
                  <a:lnTo>
                    <a:pt x="78" y="1"/>
                  </a:lnTo>
                  <a:lnTo>
                    <a:pt x="100" y="0"/>
                  </a:lnTo>
                  <a:lnTo>
                    <a:pt x="98" y="27"/>
                  </a:lnTo>
                  <a:lnTo>
                    <a:pt x="101" y="24"/>
                  </a:lnTo>
                  <a:lnTo>
                    <a:pt x="106" y="21"/>
                  </a:lnTo>
                  <a:lnTo>
                    <a:pt x="110" y="20"/>
                  </a:lnTo>
                  <a:lnTo>
                    <a:pt x="113" y="20"/>
                  </a:lnTo>
                  <a:lnTo>
                    <a:pt x="116" y="20"/>
                  </a:lnTo>
                  <a:lnTo>
                    <a:pt x="118" y="20"/>
                  </a:lnTo>
                  <a:lnTo>
                    <a:pt x="121" y="21"/>
                  </a:lnTo>
                  <a:lnTo>
                    <a:pt x="123" y="23"/>
                  </a:lnTo>
                  <a:lnTo>
                    <a:pt x="125" y="25"/>
                  </a:lnTo>
                  <a:lnTo>
                    <a:pt x="126" y="27"/>
                  </a:lnTo>
                  <a:lnTo>
                    <a:pt x="126" y="30"/>
                  </a:lnTo>
                  <a:lnTo>
                    <a:pt x="126" y="33"/>
                  </a:lnTo>
                  <a:lnTo>
                    <a:pt x="126" y="58"/>
                  </a:lnTo>
                  <a:lnTo>
                    <a:pt x="126" y="61"/>
                  </a:lnTo>
                  <a:lnTo>
                    <a:pt x="128" y="61"/>
                  </a:lnTo>
                  <a:lnTo>
                    <a:pt x="130" y="62"/>
                  </a:lnTo>
                  <a:lnTo>
                    <a:pt x="133" y="64"/>
                  </a:lnTo>
                  <a:lnTo>
                    <a:pt x="133" y="65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8" y="62"/>
                  </a:lnTo>
                  <a:lnTo>
                    <a:pt x="110" y="62"/>
                  </a:lnTo>
                  <a:lnTo>
                    <a:pt x="111" y="61"/>
                  </a:lnTo>
                  <a:lnTo>
                    <a:pt x="111" y="58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1" y="27"/>
                  </a:lnTo>
                  <a:lnTo>
                    <a:pt x="110" y="27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3" y="27"/>
                  </a:lnTo>
                  <a:lnTo>
                    <a:pt x="101" y="27"/>
                  </a:lnTo>
                  <a:lnTo>
                    <a:pt x="101" y="28"/>
                  </a:lnTo>
                  <a:lnTo>
                    <a:pt x="100" y="30"/>
                  </a:lnTo>
                  <a:lnTo>
                    <a:pt x="98" y="31"/>
                  </a:lnTo>
                  <a:lnTo>
                    <a:pt x="96" y="55"/>
                  </a:lnTo>
                  <a:lnTo>
                    <a:pt x="96" y="57"/>
                  </a:lnTo>
                  <a:lnTo>
                    <a:pt x="96" y="58"/>
                  </a:lnTo>
                  <a:lnTo>
                    <a:pt x="98" y="59"/>
                  </a:lnTo>
                  <a:lnTo>
                    <a:pt x="100" y="61"/>
                  </a:lnTo>
                  <a:lnTo>
                    <a:pt x="100" y="62"/>
                  </a:lnTo>
                  <a:lnTo>
                    <a:pt x="101" y="64"/>
                  </a:lnTo>
                  <a:lnTo>
                    <a:pt x="103" y="64"/>
                  </a:lnTo>
                  <a:lnTo>
                    <a:pt x="103" y="65"/>
                  </a:lnTo>
                  <a:lnTo>
                    <a:pt x="76" y="65"/>
                  </a:lnTo>
                  <a:lnTo>
                    <a:pt x="76" y="64"/>
                  </a:lnTo>
                  <a:lnTo>
                    <a:pt x="78" y="62"/>
                  </a:lnTo>
                  <a:lnTo>
                    <a:pt x="80" y="62"/>
                  </a:lnTo>
                  <a:lnTo>
                    <a:pt x="80" y="61"/>
                  </a:lnTo>
                  <a:lnTo>
                    <a:pt x="81" y="61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1" y="57"/>
                  </a:lnTo>
                  <a:lnTo>
                    <a:pt x="83" y="7"/>
                  </a:lnTo>
                  <a:lnTo>
                    <a:pt x="10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5" name="Freeform 230"/>
            <p:cNvSpPr>
              <a:spLocks/>
            </p:cNvSpPr>
            <p:nvPr/>
          </p:nvSpPr>
          <p:spPr bwMode="auto">
            <a:xfrm>
              <a:off x="2901" y="2143"/>
              <a:ext cx="107" cy="66"/>
            </a:xfrm>
            <a:custGeom>
              <a:avLst/>
              <a:gdLst>
                <a:gd name="T0" fmla="*/ 10 w 107"/>
                <a:gd name="T1" fmla="*/ 10 h 66"/>
                <a:gd name="T2" fmla="*/ 10 w 107"/>
                <a:gd name="T3" fmla="*/ 4 h 66"/>
                <a:gd name="T4" fmla="*/ 6 w 107"/>
                <a:gd name="T5" fmla="*/ 3 h 66"/>
                <a:gd name="T6" fmla="*/ 2 w 107"/>
                <a:gd name="T7" fmla="*/ 3 h 66"/>
                <a:gd name="T8" fmla="*/ 59 w 107"/>
                <a:gd name="T9" fmla="*/ 20 h 66"/>
                <a:gd name="T10" fmla="*/ 56 w 107"/>
                <a:gd name="T11" fmla="*/ 13 h 66"/>
                <a:gd name="T12" fmla="*/ 51 w 107"/>
                <a:gd name="T13" fmla="*/ 7 h 66"/>
                <a:gd name="T14" fmla="*/ 45 w 107"/>
                <a:gd name="T15" fmla="*/ 4 h 66"/>
                <a:gd name="T16" fmla="*/ 39 w 107"/>
                <a:gd name="T17" fmla="*/ 3 h 66"/>
                <a:gd name="T18" fmla="*/ 32 w 107"/>
                <a:gd name="T19" fmla="*/ 3 h 66"/>
                <a:gd name="T20" fmla="*/ 27 w 107"/>
                <a:gd name="T21" fmla="*/ 4 h 66"/>
                <a:gd name="T22" fmla="*/ 27 w 107"/>
                <a:gd name="T23" fmla="*/ 30 h 66"/>
                <a:gd name="T24" fmla="*/ 34 w 107"/>
                <a:gd name="T25" fmla="*/ 28 h 66"/>
                <a:gd name="T26" fmla="*/ 39 w 107"/>
                <a:gd name="T27" fmla="*/ 27 h 66"/>
                <a:gd name="T28" fmla="*/ 40 w 107"/>
                <a:gd name="T29" fmla="*/ 23 h 66"/>
                <a:gd name="T30" fmla="*/ 43 w 107"/>
                <a:gd name="T31" fmla="*/ 16 h 66"/>
                <a:gd name="T32" fmla="*/ 42 w 107"/>
                <a:gd name="T33" fmla="*/ 48 h 66"/>
                <a:gd name="T34" fmla="*/ 40 w 107"/>
                <a:gd name="T35" fmla="*/ 41 h 66"/>
                <a:gd name="T36" fmla="*/ 39 w 107"/>
                <a:gd name="T37" fmla="*/ 37 h 66"/>
                <a:gd name="T38" fmla="*/ 35 w 107"/>
                <a:gd name="T39" fmla="*/ 34 h 66"/>
                <a:gd name="T40" fmla="*/ 31 w 107"/>
                <a:gd name="T41" fmla="*/ 34 h 66"/>
                <a:gd name="T42" fmla="*/ 26 w 107"/>
                <a:gd name="T43" fmla="*/ 57 h 66"/>
                <a:gd name="T44" fmla="*/ 27 w 107"/>
                <a:gd name="T45" fmla="*/ 61 h 66"/>
                <a:gd name="T46" fmla="*/ 31 w 107"/>
                <a:gd name="T47" fmla="*/ 62 h 66"/>
                <a:gd name="T48" fmla="*/ 37 w 107"/>
                <a:gd name="T49" fmla="*/ 62 h 66"/>
                <a:gd name="T50" fmla="*/ 0 w 107"/>
                <a:gd name="T51" fmla="*/ 62 h 66"/>
                <a:gd name="T52" fmla="*/ 6 w 107"/>
                <a:gd name="T53" fmla="*/ 62 h 66"/>
                <a:gd name="T54" fmla="*/ 10 w 107"/>
                <a:gd name="T55" fmla="*/ 58 h 66"/>
                <a:gd name="T56" fmla="*/ 71 w 107"/>
                <a:gd name="T57" fmla="*/ 27 h 66"/>
                <a:gd name="T58" fmla="*/ 75 w 107"/>
                <a:gd name="T59" fmla="*/ 21 h 66"/>
                <a:gd name="T60" fmla="*/ 84 w 107"/>
                <a:gd name="T61" fmla="*/ 20 h 66"/>
                <a:gd name="T62" fmla="*/ 92 w 107"/>
                <a:gd name="T63" fmla="*/ 20 h 66"/>
                <a:gd name="T64" fmla="*/ 96 w 107"/>
                <a:gd name="T65" fmla="*/ 21 h 66"/>
                <a:gd name="T66" fmla="*/ 101 w 107"/>
                <a:gd name="T67" fmla="*/ 25 h 66"/>
                <a:gd name="T68" fmla="*/ 104 w 107"/>
                <a:gd name="T69" fmla="*/ 30 h 66"/>
                <a:gd name="T70" fmla="*/ 104 w 107"/>
                <a:gd name="T71" fmla="*/ 35 h 66"/>
                <a:gd name="T72" fmla="*/ 80 w 107"/>
                <a:gd name="T73" fmla="*/ 41 h 66"/>
                <a:gd name="T74" fmla="*/ 80 w 107"/>
                <a:gd name="T75" fmla="*/ 49 h 66"/>
                <a:gd name="T76" fmla="*/ 84 w 107"/>
                <a:gd name="T77" fmla="*/ 55 h 66"/>
                <a:gd name="T78" fmla="*/ 88 w 107"/>
                <a:gd name="T79" fmla="*/ 58 h 66"/>
                <a:gd name="T80" fmla="*/ 95 w 107"/>
                <a:gd name="T81" fmla="*/ 58 h 66"/>
                <a:gd name="T82" fmla="*/ 103 w 107"/>
                <a:gd name="T83" fmla="*/ 52 h 66"/>
                <a:gd name="T84" fmla="*/ 101 w 107"/>
                <a:gd name="T85" fmla="*/ 59 h 66"/>
                <a:gd name="T86" fmla="*/ 93 w 107"/>
                <a:gd name="T87" fmla="*/ 64 h 66"/>
                <a:gd name="T88" fmla="*/ 85 w 107"/>
                <a:gd name="T89" fmla="*/ 65 h 66"/>
                <a:gd name="T90" fmla="*/ 79 w 107"/>
                <a:gd name="T91" fmla="*/ 65 h 66"/>
                <a:gd name="T92" fmla="*/ 72 w 107"/>
                <a:gd name="T93" fmla="*/ 62 h 66"/>
                <a:gd name="T94" fmla="*/ 69 w 107"/>
                <a:gd name="T95" fmla="*/ 58 h 66"/>
                <a:gd name="T96" fmla="*/ 66 w 107"/>
                <a:gd name="T97" fmla="*/ 51 h 66"/>
                <a:gd name="T98" fmla="*/ 63 w 107"/>
                <a:gd name="T99" fmla="*/ 45 h 66"/>
                <a:gd name="T100" fmla="*/ 66 w 107"/>
                <a:gd name="T101" fmla="*/ 35 h 66"/>
                <a:gd name="T102" fmla="*/ 87 w 107"/>
                <a:gd name="T103" fmla="*/ 21 h 66"/>
                <a:gd name="T104" fmla="*/ 82 w 107"/>
                <a:gd name="T105" fmla="*/ 24 h 66"/>
                <a:gd name="T106" fmla="*/ 79 w 107"/>
                <a:gd name="T107" fmla="*/ 31 h 66"/>
                <a:gd name="T108" fmla="*/ 93 w 107"/>
                <a:gd name="T109" fmla="*/ 37 h 66"/>
                <a:gd name="T110" fmla="*/ 93 w 107"/>
                <a:gd name="T111" fmla="*/ 31 h 66"/>
                <a:gd name="T112" fmla="*/ 93 w 107"/>
                <a:gd name="T113" fmla="*/ 25 h 66"/>
                <a:gd name="T114" fmla="*/ 88 w 107"/>
                <a:gd name="T115" fmla="*/ 23 h 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"/>
                <a:gd name="T175" fmla="*/ 0 h 66"/>
                <a:gd name="T176" fmla="*/ 107 w 107"/>
                <a:gd name="T177" fmla="*/ 66 h 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" h="66">
                  <a:moveTo>
                    <a:pt x="10" y="57"/>
                  </a:moveTo>
                  <a:lnTo>
                    <a:pt x="10" y="11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59" y="0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5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30"/>
                  </a:lnTo>
                  <a:lnTo>
                    <a:pt x="29" y="30"/>
                  </a:lnTo>
                  <a:lnTo>
                    <a:pt x="32" y="30"/>
                  </a:lnTo>
                  <a:lnTo>
                    <a:pt x="34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0" y="23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5" y="48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39" y="37"/>
                  </a:lnTo>
                  <a:lnTo>
                    <a:pt x="37" y="37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31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6" y="59"/>
                  </a:lnTo>
                  <a:lnTo>
                    <a:pt x="27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34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6" y="62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69" y="3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4" y="23"/>
                  </a:lnTo>
                  <a:lnTo>
                    <a:pt x="75" y="21"/>
                  </a:lnTo>
                  <a:lnTo>
                    <a:pt x="79" y="20"/>
                  </a:lnTo>
                  <a:lnTo>
                    <a:pt x="82" y="20"/>
                  </a:lnTo>
                  <a:lnTo>
                    <a:pt x="84" y="20"/>
                  </a:lnTo>
                  <a:lnTo>
                    <a:pt x="87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3" y="20"/>
                  </a:lnTo>
                  <a:lnTo>
                    <a:pt x="95" y="21"/>
                  </a:lnTo>
                  <a:lnTo>
                    <a:pt x="96" y="21"/>
                  </a:lnTo>
                  <a:lnTo>
                    <a:pt x="98" y="23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7"/>
                  </a:lnTo>
                  <a:lnTo>
                    <a:pt x="103" y="28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4" y="34"/>
                  </a:lnTo>
                  <a:lnTo>
                    <a:pt x="104" y="35"/>
                  </a:lnTo>
                  <a:lnTo>
                    <a:pt x="104" y="38"/>
                  </a:lnTo>
                  <a:lnTo>
                    <a:pt x="106" y="41"/>
                  </a:lnTo>
                  <a:lnTo>
                    <a:pt x="80" y="41"/>
                  </a:lnTo>
                  <a:lnTo>
                    <a:pt x="79" y="44"/>
                  </a:lnTo>
                  <a:lnTo>
                    <a:pt x="79" y="47"/>
                  </a:lnTo>
                  <a:lnTo>
                    <a:pt x="80" y="49"/>
                  </a:lnTo>
                  <a:lnTo>
                    <a:pt x="82" y="52"/>
                  </a:lnTo>
                  <a:lnTo>
                    <a:pt x="82" y="55"/>
                  </a:lnTo>
                  <a:lnTo>
                    <a:pt x="84" y="55"/>
                  </a:lnTo>
                  <a:lnTo>
                    <a:pt x="85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58"/>
                  </a:lnTo>
                  <a:lnTo>
                    <a:pt x="92" y="58"/>
                  </a:lnTo>
                  <a:lnTo>
                    <a:pt x="95" y="58"/>
                  </a:lnTo>
                  <a:lnTo>
                    <a:pt x="98" y="58"/>
                  </a:lnTo>
                  <a:lnTo>
                    <a:pt x="101" y="55"/>
                  </a:lnTo>
                  <a:lnTo>
                    <a:pt x="103" y="52"/>
                  </a:lnTo>
                  <a:lnTo>
                    <a:pt x="104" y="54"/>
                  </a:lnTo>
                  <a:lnTo>
                    <a:pt x="103" y="57"/>
                  </a:lnTo>
                  <a:lnTo>
                    <a:pt x="101" y="59"/>
                  </a:lnTo>
                  <a:lnTo>
                    <a:pt x="100" y="61"/>
                  </a:lnTo>
                  <a:lnTo>
                    <a:pt x="96" y="62"/>
                  </a:lnTo>
                  <a:lnTo>
                    <a:pt x="93" y="64"/>
                  </a:lnTo>
                  <a:lnTo>
                    <a:pt x="92" y="64"/>
                  </a:lnTo>
                  <a:lnTo>
                    <a:pt x="88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2" y="62"/>
                  </a:lnTo>
                  <a:lnTo>
                    <a:pt x="71" y="61"/>
                  </a:lnTo>
                  <a:lnTo>
                    <a:pt x="69" y="59"/>
                  </a:lnTo>
                  <a:lnTo>
                    <a:pt x="69" y="58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6" y="51"/>
                  </a:lnTo>
                  <a:lnTo>
                    <a:pt x="66" y="49"/>
                  </a:lnTo>
                  <a:lnTo>
                    <a:pt x="64" y="48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38"/>
                  </a:lnTo>
                  <a:lnTo>
                    <a:pt x="66" y="35"/>
                  </a:lnTo>
                  <a:lnTo>
                    <a:pt x="67" y="31"/>
                  </a:lnTo>
                  <a:lnTo>
                    <a:pt x="69" y="30"/>
                  </a:lnTo>
                  <a:lnTo>
                    <a:pt x="87" y="21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2" y="24"/>
                  </a:lnTo>
                  <a:lnTo>
                    <a:pt x="82" y="27"/>
                  </a:lnTo>
                  <a:lnTo>
                    <a:pt x="80" y="28"/>
                  </a:lnTo>
                  <a:lnTo>
                    <a:pt x="79" y="31"/>
                  </a:lnTo>
                  <a:lnTo>
                    <a:pt x="79" y="34"/>
                  </a:lnTo>
                  <a:lnTo>
                    <a:pt x="79" y="37"/>
                  </a:lnTo>
                  <a:lnTo>
                    <a:pt x="93" y="37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3" y="28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8" y="23"/>
                  </a:lnTo>
                  <a:lnTo>
                    <a:pt x="87" y="21"/>
                  </a:lnTo>
                  <a:lnTo>
                    <a:pt x="10" y="5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6" name="Freeform 231"/>
            <p:cNvSpPr>
              <a:spLocks/>
            </p:cNvSpPr>
            <p:nvPr/>
          </p:nvSpPr>
          <p:spPr bwMode="auto">
            <a:xfrm>
              <a:off x="2901" y="2598"/>
              <a:ext cx="132" cy="64"/>
            </a:xfrm>
            <a:custGeom>
              <a:avLst/>
              <a:gdLst>
                <a:gd name="T0" fmla="*/ 11 w 132"/>
                <a:gd name="T1" fmla="*/ 8 h 64"/>
                <a:gd name="T2" fmla="*/ 8 w 132"/>
                <a:gd name="T3" fmla="*/ 3 h 64"/>
                <a:gd name="T4" fmla="*/ 3 w 132"/>
                <a:gd name="T5" fmla="*/ 1 h 64"/>
                <a:gd name="T6" fmla="*/ 36 w 132"/>
                <a:gd name="T7" fmla="*/ 0 h 64"/>
                <a:gd name="T8" fmla="*/ 51 w 132"/>
                <a:gd name="T9" fmla="*/ 0 h 64"/>
                <a:gd name="T10" fmla="*/ 61 w 132"/>
                <a:gd name="T11" fmla="*/ 4 h 64"/>
                <a:gd name="T12" fmla="*/ 64 w 132"/>
                <a:gd name="T13" fmla="*/ 11 h 64"/>
                <a:gd name="T14" fmla="*/ 66 w 132"/>
                <a:gd name="T15" fmla="*/ 17 h 64"/>
                <a:gd name="T16" fmla="*/ 64 w 132"/>
                <a:gd name="T17" fmla="*/ 21 h 64"/>
                <a:gd name="T18" fmla="*/ 61 w 132"/>
                <a:gd name="T19" fmla="*/ 27 h 64"/>
                <a:gd name="T20" fmla="*/ 54 w 132"/>
                <a:gd name="T21" fmla="*/ 31 h 64"/>
                <a:gd name="T22" fmla="*/ 67 w 132"/>
                <a:gd name="T23" fmla="*/ 57 h 64"/>
                <a:gd name="T24" fmla="*/ 72 w 132"/>
                <a:gd name="T25" fmla="*/ 60 h 64"/>
                <a:gd name="T26" fmla="*/ 52 w 132"/>
                <a:gd name="T27" fmla="*/ 63 h 64"/>
                <a:gd name="T28" fmla="*/ 26 w 132"/>
                <a:gd name="T29" fmla="*/ 53 h 64"/>
                <a:gd name="T30" fmla="*/ 26 w 132"/>
                <a:gd name="T31" fmla="*/ 57 h 64"/>
                <a:gd name="T32" fmla="*/ 29 w 132"/>
                <a:gd name="T33" fmla="*/ 59 h 64"/>
                <a:gd name="T34" fmla="*/ 33 w 132"/>
                <a:gd name="T35" fmla="*/ 60 h 64"/>
                <a:gd name="T36" fmla="*/ 36 w 132"/>
                <a:gd name="T37" fmla="*/ 63 h 64"/>
                <a:gd name="T38" fmla="*/ 3 w 132"/>
                <a:gd name="T39" fmla="*/ 60 h 64"/>
                <a:gd name="T40" fmla="*/ 8 w 132"/>
                <a:gd name="T41" fmla="*/ 59 h 64"/>
                <a:gd name="T42" fmla="*/ 10 w 132"/>
                <a:gd name="T43" fmla="*/ 55 h 64"/>
                <a:gd name="T44" fmla="*/ 28 w 132"/>
                <a:gd name="T45" fmla="*/ 31 h 64"/>
                <a:gd name="T46" fmla="*/ 39 w 132"/>
                <a:gd name="T47" fmla="*/ 29 h 64"/>
                <a:gd name="T48" fmla="*/ 46 w 132"/>
                <a:gd name="T49" fmla="*/ 24 h 64"/>
                <a:gd name="T50" fmla="*/ 47 w 132"/>
                <a:gd name="T51" fmla="*/ 14 h 64"/>
                <a:gd name="T52" fmla="*/ 46 w 132"/>
                <a:gd name="T53" fmla="*/ 8 h 64"/>
                <a:gd name="T54" fmla="*/ 43 w 132"/>
                <a:gd name="T55" fmla="*/ 4 h 64"/>
                <a:gd name="T56" fmla="*/ 38 w 132"/>
                <a:gd name="T57" fmla="*/ 3 h 64"/>
                <a:gd name="T58" fmla="*/ 31 w 132"/>
                <a:gd name="T59" fmla="*/ 3 h 64"/>
                <a:gd name="T60" fmla="*/ 28 w 132"/>
                <a:gd name="T61" fmla="*/ 6 h 64"/>
                <a:gd name="T62" fmla="*/ 95 w 132"/>
                <a:gd name="T63" fmla="*/ 20 h 64"/>
                <a:gd name="T64" fmla="*/ 95 w 132"/>
                <a:gd name="T65" fmla="*/ 55 h 64"/>
                <a:gd name="T66" fmla="*/ 98 w 132"/>
                <a:gd name="T67" fmla="*/ 57 h 64"/>
                <a:gd name="T68" fmla="*/ 103 w 132"/>
                <a:gd name="T69" fmla="*/ 59 h 64"/>
                <a:gd name="T70" fmla="*/ 110 w 132"/>
                <a:gd name="T71" fmla="*/ 55 h 64"/>
                <a:gd name="T72" fmla="*/ 110 w 132"/>
                <a:gd name="T73" fmla="*/ 24 h 64"/>
                <a:gd name="T74" fmla="*/ 105 w 132"/>
                <a:gd name="T75" fmla="*/ 21 h 64"/>
                <a:gd name="T76" fmla="*/ 124 w 132"/>
                <a:gd name="T77" fmla="*/ 20 h 64"/>
                <a:gd name="T78" fmla="*/ 124 w 132"/>
                <a:gd name="T79" fmla="*/ 56 h 64"/>
                <a:gd name="T80" fmla="*/ 126 w 132"/>
                <a:gd name="T81" fmla="*/ 59 h 64"/>
                <a:gd name="T82" fmla="*/ 131 w 132"/>
                <a:gd name="T83" fmla="*/ 59 h 64"/>
                <a:gd name="T84" fmla="*/ 124 w 132"/>
                <a:gd name="T85" fmla="*/ 62 h 64"/>
                <a:gd name="T86" fmla="*/ 118 w 132"/>
                <a:gd name="T87" fmla="*/ 63 h 64"/>
                <a:gd name="T88" fmla="*/ 110 w 132"/>
                <a:gd name="T89" fmla="*/ 63 h 64"/>
                <a:gd name="T90" fmla="*/ 106 w 132"/>
                <a:gd name="T91" fmla="*/ 60 h 64"/>
                <a:gd name="T92" fmla="*/ 103 w 132"/>
                <a:gd name="T93" fmla="*/ 63 h 64"/>
                <a:gd name="T94" fmla="*/ 98 w 132"/>
                <a:gd name="T95" fmla="*/ 63 h 64"/>
                <a:gd name="T96" fmla="*/ 90 w 132"/>
                <a:gd name="T97" fmla="*/ 63 h 64"/>
                <a:gd name="T98" fmla="*/ 85 w 132"/>
                <a:gd name="T99" fmla="*/ 62 h 64"/>
                <a:gd name="T100" fmla="*/ 82 w 132"/>
                <a:gd name="T101" fmla="*/ 59 h 64"/>
                <a:gd name="T102" fmla="*/ 79 w 132"/>
                <a:gd name="T103" fmla="*/ 53 h 64"/>
                <a:gd name="T104" fmla="*/ 80 w 132"/>
                <a:gd name="T105" fmla="*/ 25 h 64"/>
                <a:gd name="T106" fmla="*/ 79 w 132"/>
                <a:gd name="T107" fmla="*/ 22 h 64"/>
                <a:gd name="T108" fmla="*/ 10 w 132"/>
                <a:gd name="T109" fmla="*/ 52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2"/>
                <a:gd name="T166" fmla="*/ 0 h 64"/>
                <a:gd name="T167" fmla="*/ 132 w 132"/>
                <a:gd name="T168" fmla="*/ 64 h 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2" h="64">
                  <a:moveTo>
                    <a:pt x="10" y="52"/>
                  </a:moveTo>
                  <a:lnTo>
                    <a:pt x="11" y="11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8" y="3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3"/>
                  </a:lnTo>
                  <a:lnTo>
                    <a:pt x="61" y="4"/>
                  </a:lnTo>
                  <a:lnTo>
                    <a:pt x="62" y="7"/>
                  </a:lnTo>
                  <a:lnTo>
                    <a:pt x="62" y="8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6" y="14"/>
                  </a:lnTo>
                  <a:lnTo>
                    <a:pt x="66" y="17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2" y="25"/>
                  </a:lnTo>
                  <a:lnTo>
                    <a:pt x="61" y="27"/>
                  </a:lnTo>
                  <a:lnTo>
                    <a:pt x="59" y="28"/>
                  </a:lnTo>
                  <a:lnTo>
                    <a:pt x="57" y="29"/>
                  </a:lnTo>
                  <a:lnTo>
                    <a:pt x="54" y="31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67" y="57"/>
                  </a:lnTo>
                  <a:lnTo>
                    <a:pt x="69" y="59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3"/>
                  </a:lnTo>
                  <a:lnTo>
                    <a:pt x="52" y="63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6" y="56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3" y="60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10" y="56"/>
                  </a:lnTo>
                  <a:lnTo>
                    <a:pt x="10" y="55"/>
                  </a:lnTo>
                  <a:lnTo>
                    <a:pt x="10" y="52"/>
                  </a:lnTo>
                  <a:lnTo>
                    <a:pt x="28" y="6"/>
                  </a:lnTo>
                  <a:lnTo>
                    <a:pt x="28" y="31"/>
                  </a:lnTo>
                  <a:lnTo>
                    <a:pt x="33" y="31"/>
                  </a:lnTo>
                  <a:lnTo>
                    <a:pt x="36" y="31"/>
                  </a:lnTo>
                  <a:lnTo>
                    <a:pt x="39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6" y="24"/>
                  </a:lnTo>
                  <a:lnTo>
                    <a:pt x="46" y="21"/>
                  </a:lnTo>
                  <a:lnTo>
                    <a:pt x="47" y="17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95" y="20"/>
                  </a:lnTo>
                  <a:lnTo>
                    <a:pt x="95" y="52"/>
                  </a:lnTo>
                  <a:lnTo>
                    <a:pt x="95" y="53"/>
                  </a:lnTo>
                  <a:lnTo>
                    <a:pt x="95" y="55"/>
                  </a:lnTo>
                  <a:lnTo>
                    <a:pt x="95" y="56"/>
                  </a:lnTo>
                  <a:lnTo>
                    <a:pt x="97" y="57"/>
                  </a:lnTo>
                  <a:lnTo>
                    <a:pt x="98" y="57"/>
                  </a:lnTo>
                  <a:lnTo>
                    <a:pt x="100" y="59"/>
                  </a:lnTo>
                  <a:lnTo>
                    <a:pt x="102" y="59"/>
                  </a:lnTo>
                  <a:lnTo>
                    <a:pt x="103" y="59"/>
                  </a:lnTo>
                  <a:lnTo>
                    <a:pt x="105" y="57"/>
                  </a:lnTo>
                  <a:lnTo>
                    <a:pt x="106" y="56"/>
                  </a:lnTo>
                  <a:lnTo>
                    <a:pt x="110" y="55"/>
                  </a:lnTo>
                  <a:lnTo>
                    <a:pt x="110" y="27"/>
                  </a:lnTo>
                  <a:lnTo>
                    <a:pt x="110" y="25"/>
                  </a:lnTo>
                  <a:lnTo>
                    <a:pt x="110" y="24"/>
                  </a:lnTo>
                  <a:lnTo>
                    <a:pt x="108" y="22"/>
                  </a:lnTo>
                  <a:lnTo>
                    <a:pt x="106" y="21"/>
                  </a:lnTo>
                  <a:lnTo>
                    <a:pt x="105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24" y="20"/>
                  </a:lnTo>
                  <a:lnTo>
                    <a:pt x="124" y="52"/>
                  </a:lnTo>
                  <a:lnTo>
                    <a:pt x="124" y="55"/>
                  </a:lnTo>
                  <a:lnTo>
                    <a:pt x="124" y="56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26" y="59"/>
                  </a:lnTo>
                  <a:lnTo>
                    <a:pt x="128" y="59"/>
                  </a:lnTo>
                  <a:lnTo>
                    <a:pt x="129" y="59"/>
                  </a:lnTo>
                  <a:lnTo>
                    <a:pt x="131" y="59"/>
                  </a:lnTo>
                  <a:lnTo>
                    <a:pt x="131" y="62"/>
                  </a:lnTo>
                  <a:lnTo>
                    <a:pt x="128" y="62"/>
                  </a:lnTo>
                  <a:lnTo>
                    <a:pt x="124" y="62"/>
                  </a:lnTo>
                  <a:lnTo>
                    <a:pt x="121" y="62"/>
                  </a:lnTo>
                  <a:lnTo>
                    <a:pt x="120" y="63"/>
                  </a:lnTo>
                  <a:lnTo>
                    <a:pt x="118" y="63"/>
                  </a:lnTo>
                  <a:lnTo>
                    <a:pt x="115" y="63"/>
                  </a:lnTo>
                  <a:lnTo>
                    <a:pt x="111" y="63"/>
                  </a:lnTo>
                  <a:lnTo>
                    <a:pt x="110" y="63"/>
                  </a:lnTo>
                  <a:lnTo>
                    <a:pt x="110" y="59"/>
                  </a:lnTo>
                  <a:lnTo>
                    <a:pt x="108" y="59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5" y="62"/>
                  </a:lnTo>
                  <a:lnTo>
                    <a:pt x="103" y="63"/>
                  </a:lnTo>
                  <a:lnTo>
                    <a:pt x="102" y="63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5" y="63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7" y="63"/>
                  </a:lnTo>
                  <a:lnTo>
                    <a:pt x="85" y="62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2" y="59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79" y="53"/>
                  </a:lnTo>
                  <a:lnTo>
                    <a:pt x="79" y="52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79" y="22"/>
                  </a:lnTo>
                  <a:lnTo>
                    <a:pt x="77" y="22"/>
                  </a:lnTo>
                  <a:lnTo>
                    <a:pt x="75" y="22"/>
                  </a:lnTo>
                  <a:lnTo>
                    <a:pt x="10" y="52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7" name="Freeform 232"/>
            <p:cNvSpPr>
              <a:spLocks/>
            </p:cNvSpPr>
            <p:nvPr/>
          </p:nvSpPr>
          <p:spPr bwMode="auto">
            <a:xfrm>
              <a:off x="2902" y="3055"/>
              <a:ext cx="116" cy="68"/>
            </a:xfrm>
            <a:custGeom>
              <a:avLst/>
              <a:gdLst>
                <a:gd name="T0" fmla="*/ 5 w 116"/>
                <a:gd name="T1" fmla="*/ 20 h 68"/>
                <a:gd name="T2" fmla="*/ 16 w 116"/>
                <a:gd name="T3" fmla="*/ 6 h 68"/>
                <a:gd name="T4" fmla="*/ 34 w 116"/>
                <a:gd name="T5" fmla="*/ 1 h 68"/>
                <a:gd name="T6" fmla="*/ 52 w 116"/>
                <a:gd name="T7" fmla="*/ 3 h 68"/>
                <a:gd name="T8" fmla="*/ 66 w 116"/>
                <a:gd name="T9" fmla="*/ 11 h 68"/>
                <a:gd name="T10" fmla="*/ 73 w 116"/>
                <a:gd name="T11" fmla="*/ 26 h 68"/>
                <a:gd name="T12" fmla="*/ 75 w 116"/>
                <a:gd name="T13" fmla="*/ 34 h 68"/>
                <a:gd name="T14" fmla="*/ 71 w 116"/>
                <a:gd name="T15" fmla="*/ 47 h 68"/>
                <a:gd name="T16" fmla="*/ 60 w 116"/>
                <a:gd name="T17" fmla="*/ 61 h 68"/>
                <a:gd name="T18" fmla="*/ 44 w 116"/>
                <a:gd name="T19" fmla="*/ 67 h 68"/>
                <a:gd name="T20" fmla="*/ 26 w 116"/>
                <a:gd name="T21" fmla="*/ 66 h 68"/>
                <a:gd name="T22" fmla="*/ 13 w 116"/>
                <a:gd name="T23" fmla="*/ 61 h 68"/>
                <a:gd name="T24" fmla="*/ 3 w 116"/>
                <a:gd name="T25" fmla="*/ 51 h 68"/>
                <a:gd name="T26" fmla="*/ 0 w 116"/>
                <a:gd name="T27" fmla="*/ 38 h 68"/>
                <a:gd name="T28" fmla="*/ 0 w 116"/>
                <a:gd name="T29" fmla="*/ 31 h 68"/>
                <a:gd name="T30" fmla="*/ 19 w 116"/>
                <a:gd name="T31" fmla="*/ 36 h 68"/>
                <a:gd name="T32" fmla="*/ 21 w 116"/>
                <a:gd name="T33" fmla="*/ 51 h 68"/>
                <a:gd name="T34" fmla="*/ 26 w 116"/>
                <a:gd name="T35" fmla="*/ 61 h 68"/>
                <a:gd name="T36" fmla="*/ 36 w 116"/>
                <a:gd name="T37" fmla="*/ 66 h 68"/>
                <a:gd name="T38" fmla="*/ 45 w 116"/>
                <a:gd name="T39" fmla="*/ 63 h 68"/>
                <a:gd name="T40" fmla="*/ 52 w 116"/>
                <a:gd name="T41" fmla="*/ 54 h 68"/>
                <a:gd name="T42" fmla="*/ 57 w 116"/>
                <a:gd name="T43" fmla="*/ 40 h 68"/>
                <a:gd name="T44" fmla="*/ 57 w 116"/>
                <a:gd name="T45" fmla="*/ 33 h 68"/>
                <a:gd name="T46" fmla="*/ 55 w 116"/>
                <a:gd name="T47" fmla="*/ 24 h 68"/>
                <a:gd name="T48" fmla="*/ 53 w 116"/>
                <a:gd name="T49" fmla="*/ 14 h 68"/>
                <a:gd name="T50" fmla="*/ 50 w 116"/>
                <a:gd name="T51" fmla="*/ 7 h 68"/>
                <a:gd name="T52" fmla="*/ 44 w 116"/>
                <a:gd name="T53" fmla="*/ 4 h 68"/>
                <a:gd name="T54" fmla="*/ 32 w 116"/>
                <a:gd name="T55" fmla="*/ 6 h 68"/>
                <a:gd name="T56" fmla="*/ 23 w 116"/>
                <a:gd name="T57" fmla="*/ 14 h 68"/>
                <a:gd name="T58" fmla="*/ 19 w 116"/>
                <a:gd name="T59" fmla="*/ 26 h 68"/>
                <a:gd name="T60" fmla="*/ 100 w 116"/>
                <a:gd name="T61" fmla="*/ 21 h 68"/>
                <a:gd name="T62" fmla="*/ 109 w 116"/>
                <a:gd name="T63" fmla="*/ 23 h 68"/>
                <a:gd name="T64" fmla="*/ 113 w 116"/>
                <a:gd name="T65" fmla="*/ 21 h 68"/>
                <a:gd name="T66" fmla="*/ 109 w 116"/>
                <a:gd name="T67" fmla="*/ 30 h 68"/>
                <a:gd name="T68" fmla="*/ 102 w 116"/>
                <a:gd name="T69" fmla="*/ 24 h 68"/>
                <a:gd name="T70" fmla="*/ 96 w 116"/>
                <a:gd name="T71" fmla="*/ 24 h 68"/>
                <a:gd name="T72" fmla="*/ 91 w 116"/>
                <a:gd name="T73" fmla="*/ 30 h 68"/>
                <a:gd name="T74" fmla="*/ 94 w 116"/>
                <a:gd name="T75" fmla="*/ 34 h 68"/>
                <a:gd name="T76" fmla="*/ 100 w 116"/>
                <a:gd name="T77" fmla="*/ 37 h 68"/>
                <a:gd name="T78" fmla="*/ 107 w 116"/>
                <a:gd name="T79" fmla="*/ 41 h 68"/>
                <a:gd name="T80" fmla="*/ 113 w 116"/>
                <a:gd name="T81" fmla="*/ 47 h 68"/>
                <a:gd name="T82" fmla="*/ 115 w 116"/>
                <a:gd name="T83" fmla="*/ 54 h 68"/>
                <a:gd name="T84" fmla="*/ 113 w 116"/>
                <a:gd name="T85" fmla="*/ 60 h 68"/>
                <a:gd name="T86" fmla="*/ 109 w 116"/>
                <a:gd name="T87" fmla="*/ 64 h 68"/>
                <a:gd name="T88" fmla="*/ 102 w 116"/>
                <a:gd name="T89" fmla="*/ 66 h 68"/>
                <a:gd name="T90" fmla="*/ 96 w 116"/>
                <a:gd name="T91" fmla="*/ 66 h 68"/>
                <a:gd name="T92" fmla="*/ 86 w 116"/>
                <a:gd name="T93" fmla="*/ 66 h 68"/>
                <a:gd name="T94" fmla="*/ 79 w 116"/>
                <a:gd name="T95" fmla="*/ 51 h 68"/>
                <a:gd name="T96" fmla="*/ 92 w 116"/>
                <a:gd name="T97" fmla="*/ 64 h 68"/>
                <a:gd name="T98" fmla="*/ 102 w 116"/>
                <a:gd name="T99" fmla="*/ 64 h 68"/>
                <a:gd name="T100" fmla="*/ 104 w 116"/>
                <a:gd name="T101" fmla="*/ 58 h 68"/>
                <a:gd name="T102" fmla="*/ 100 w 116"/>
                <a:gd name="T103" fmla="*/ 53 h 68"/>
                <a:gd name="T104" fmla="*/ 92 w 116"/>
                <a:gd name="T105" fmla="*/ 48 h 68"/>
                <a:gd name="T106" fmla="*/ 83 w 116"/>
                <a:gd name="T107" fmla="*/ 41 h 68"/>
                <a:gd name="T108" fmla="*/ 81 w 116"/>
                <a:gd name="T109" fmla="*/ 34 h 68"/>
                <a:gd name="T110" fmla="*/ 86 w 116"/>
                <a:gd name="T111" fmla="*/ 24 h 68"/>
                <a:gd name="T112" fmla="*/ 96 w 116"/>
                <a:gd name="T113" fmla="*/ 21 h 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6"/>
                <a:gd name="T172" fmla="*/ 0 h 68"/>
                <a:gd name="T173" fmla="*/ 116 w 116"/>
                <a:gd name="T174" fmla="*/ 68 h 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6" h="68">
                  <a:moveTo>
                    <a:pt x="0" y="31"/>
                  </a:moveTo>
                  <a:lnTo>
                    <a:pt x="2" y="27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0" y="6"/>
                  </a:lnTo>
                  <a:lnTo>
                    <a:pt x="63" y="9"/>
                  </a:lnTo>
                  <a:lnTo>
                    <a:pt x="66" y="11"/>
                  </a:lnTo>
                  <a:lnTo>
                    <a:pt x="68" y="14"/>
                  </a:lnTo>
                  <a:lnTo>
                    <a:pt x="71" y="17"/>
                  </a:lnTo>
                  <a:lnTo>
                    <a:pt x="73" y="21"/>
                  </a:lnTo>
                  <a:lnTo>
                    <a:pt x="73" y="26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5" y="38"/>
                  </a:lnTo>
                  <a:lnTo>
                    <a:pt x="73" y="43"/>
                  </a:lnTo>
                  <a:lnTo>
                    <a:pt x="71" y="47"/>
                  </a:lnTo>
                  <a:lnTo>
                    <a:pt x="70" y="51"/>
                  </a:lnTo>
                  <a:lnTo>
                    <a:pt x="68" y="54"/>
                  </a:lnTo>
                  <a:lnTo>
                    <a:pt x="65" y="58"/>
                  </a:lnTo>
                  <a:lnTo>
                    <a:pt x="60" y="61"/>
                  </a:lnTo>
                  <a:lnTo>
                    <a:pt x="57" y="64"/>
                  </a:lnTo>
                  <a:lnTo>
                    <a:pt x="53" y="66"/>
                  </a:lnTo>
                  <a:lnTo>
                    <a:pt x="49" y="66"/>
                  </a:lnTo>
                  <a:lnTo>
                    <a:pt x="44" y="67"/>
                  </a:lnTo>
                  <a:lnTo>
                    <a:pt x="39" y="67"/>
                  </a:lnTo>
                  <a:lnTo>
                    <a:pt x="34" y="67"/>
                  </a:lnTo>
                  <a:lnTo>
                    <a:pt x="29" y="67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19" y="64"/>
                  </a:lnTo>
                  <a:lnTo>
                    <a:pt x="16" y="63"/>
                  </a:lnTo>
                  <a:lnTo>
                    <a:pt x="13" y="61"/>
                  </a:lnTo>
                  <a:lnTo>
                    <a:pt x="10" y="58"/>
                  </a:lnTo>
                  <a:lnTo>
                    <a:pt x="8" y="57"/>
                  </a:lnTo>
                  <a:lnTo>
                    <a:pt x="6" y="54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40"/>
                  </a:lnTo>
                  <a:lnTo>
                    <a:pt x="19" y="43"/>
                  </a:lnTo>
                  <a:lnTo>
                    <a:pt x="21" y="47"/>
                  </a:lnTo>
                  <a:lnTo>
                    <a:pt x="21" y="51"/>
                  </a:lnTo>
                  <a:lnTo>
                    <a:pt x="21" y="54"/>
                  </a:lnTo>
                  <a:lnTo>
                    <a:pt x="23" y="57"/>
                  </a:lnTo>
                  <a:lnTo>
                    <a:pt x="24" y="60"/>
                  </a:lnTo>
                  <a:lnTo>
                    <a:pt x="26" y="61"/>
                  </a:lnTo>
                  <a:lnTo>
                    <a:pt x="28" y="63"/>
                  </a:lnTo>
                  <a:lnTo>
                    <a:pt x="31" y="64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5" y="63"/>
                  </a:lnTo>
                  <a:lnTo>
                    <a:pt x="49" y="61"/>
                  </a:lnTo>
                  <a:lnTo>
                    <a:pt x="50" y="58"/>
                  </a:lnTo>
                  <a:lnTo>
                    <a:pt x="52" y="57"/>
                  </a:lnTo>
                  <a:lnTo>
                    <a:pt x="52" y="54"/>
                  </a:lnTo>
                  <a:lnTo>
                    <a:pt x="53" y="51"/>
                  </a:lnTo>
                  <a:lnTo>
                    <a:pt x="53" y="47"/>
                  </a:lnTo>
                  <a:lnTo>
                    <a:pt x="55" y="44"/>
                  </a:lnTo>
                  <a:lnTo>
                    <a:pt x="57" y="40"/>
                  </a:lnTo>
                  <a:lnTo>
                    <a:pt x="57" y="37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5" y="27"/>
                  </a:lnTo>
                  <a:lnTo>
                    <a:pt x="55" y="24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3" y="17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8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99" y="21"/>
                  </a:lnTo>
                  <a:lnTo>
                    <a:pt x="100" y="21"/>
                  </a:lnTo>
                  <a:lnTo>
                    <a:pt x="102" y="21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9" y="23"/>
                  </a:lnTo>
                  <a:lnTo>
                    <a:pt x="110" y="23"/>
                  </a:lnTo>
                  <a:lnTo>
                    <a:pt x="112" y="23"/>
                  </a:lnTo>
                  <a:lnTo>
                    <a:pt x="112" y="21"/>
                  </a:lnTo>
                  <a:lnTo>
                    <a:pt x="113" y="21"/>
                  </a:lnTo>
                  <a:lnTo>
                    <a:pt x="113" y="36"/>
                  </a:lnTo>
                  <a:lnTo>
                    <a:pt x="110" y="36"/>
                  </a:lnTo>
                  <a:lnTo>
                    <a:pt x="110" y="33"/>
                  </a:lnTo>
                  <a:lnTo>
                    <a:pt x="109" y="30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4" y="26"/>
                  </a:lnTo>
                  <a:lnTo>
                    <a:pt x="102" y="24"/>
                  </a:lnTo>
                  <a:lnTo>
                    <a:pt x="100" y="24"/>
                  </a:lnTo>
                  <a:lnTo>
                    <a:pt x="99" y="24"/>
                  </a:lnTo>
                  <a:lnTo>
                    <a:pt x="97" y="24"/>
                  </a:lnTo>
                  <a:lnTo>
                    <a:pt x="96" y="24"/>
                  </a:lnTo>
                  <a:lnTo>
                    <a:pt x="94" y="26"/>
                  </a:lnTo>
                  <a:lnTo>
                    <a:pt x="92" y="27"/>
                  </a:lnTo>
                  <a:lnTo>
                    <a:pt x="92" y="29"/>
                  </a:lnTo>
                  <a:lnTo>
                    <a:pt x="91" y="30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2" y="33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97" y="36"/>
                  </a:lnTo>
                  <a:lnTo>
                    <a:pt x="99" y="37"/>
                  </a:lnTo>
                  <a:lnTo>
                    <a:pt x="100" y="37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09" y="43"/>
                  </a:lnTo>
                  <a:lnTo>
                    <a:pt x="112" y="44"/>
                  </a:lnTo>
                  <a:lnTo>
                    <a:pt x="113" y="46"/>
                  </a:lnTo>
                  <a:lnTo>
                    <a:pt x="113" y="47"/>
                  </a:lnTo>
                  <a:lnTo>
                    <a:pt x="115" y="48"/>
                  </a:lnTo>
                  <a:lnTo>
                    <a:pt x="115" y="51"/>
                  </a:lnTo>
                  <a:lnTo>
                    <a:pt x="115" y="53"/>
                  </a:lnTo>
                  <a:lnTo>
                    <a:pt x="115" y="54"/>
                  </a:lnTo>
                  <a:lnTo>
                    <a:pt x="115" y="56"/>
                  </a:lnTo>
                  <a:lnTo>
                    <a:pt x="115" y="57"/>
                  </a:lnTo>
                  <a:lnTo>
                    <a:pt x="115" y="58"/>
                  </a:lnTo>
                  <a:lnTo>
                    <a:pt x="113" y="60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7" y="66"/>
                  </a:lnTo>
                  <a:lnTo>
                    <a:pt x="105" y="66"/>
                  </a:lnTo>
                  <a:lnTo>
                    <a:pt x="104" y="66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99" y="66"/>
                  </a:lnTo>
                  <a:lnTo>
                    <a:pt x="97" y="66"/>
                  </a:lnTo>
                  <a:lnTo>
                    <a:pt x="96" y="66"/>
                  </a:lnTo>
                  <a:lnTo>
                    <a:pt x="92" y="66"/>
                  </a:lnTo>
                  <a:lnTo>
                    <a:pt x="89" y="66"/>
                  </a:lnTo>
                  <a:lnTo>
                    <a:pt x="87" y="66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3" y="66"/>
                  </a:lnTo>
                  <a:lnTo>
                    <a:pt x="79" y="66"/>
                  </a:lnTo>
                  <a:lnTo>
                    <a:pt x="79" y="51"/>
                  </a:lnTo>
                  <a:lnTo>
                    <a:pt x="83" y="51"/>
                  </a:lnTo>
                  <a:lnTo>
                    <a:pt x="84" y="58"/>
                  </a:lnTo>
                  <a:lnTo>
                    <a:pt x="87" y="61"/>
                  </a:lnTo>
                  <a:lnTo>
                    <a:pt x="92" y="64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0" y="64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2" y="54"/>
                  </a:lnTo>
                  <a:lnTo>
                    <a:pt x="100" y="53"/>
                  </a:lnTo>
                  <a:lnTo>
                    <a:pt x="99" y="51"/>
                  </a:lnTo>
                  <a:lnTo>
                    <a:pt x="97" y="51"/>
                  </a:lnTo>
                  <a:lnTo>
                    <a:pt x="96" y="51"/>
                  </a:lnTo>
                  <a:lnTo>
                    <a:pt x="92" y="48"/>
                  </a:lnTo>
                  <a:lnTo>
                    <a:pt x="89" y="47"/>
                  </a:lnTo>
                  <a:lnTo>
                    <a:pt x="86" y="46"/>
                  </a:lnTo>
                  <a:lnTo>
                    <a:pt x="84" y="44"/>
                  </a:lnTo>
                  <a:lnTo>
                    <a:pt x="83" y="41"/>
                  </a:lnTo>
                  <a:lnTo>
                    <a:pt x="81" y="40"/>
                  </a:lnTo>
                  <a:lnTo>
                    <a:pt x="81" y="37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3"/>
                  </a:lnTo>
                  <a:lnTo>
                    <a:pt x="83" y="30"/>
                  </a:lnTo>
                  <a:lnTo>
                    <a:pt x="84" y="27"/>
                  </a:lnTo>
                  <a:lnTo>
                    <a:pt x="86" y="24"/>
                  </a:lnTo>
                  <a:lnTo>
                    <a:pt x="87" y="24"/>
                  </a:lnTo>
                  <a:lnTo>
                    <a:pt x="89" y="23"/>
                  </a:lnTo>
                  <a:lnTo>
                    <a:pt x="92" y="21"/>
                  </a:lnTo>
                  <a:lnTo>
                    <a:pt x="96" y="21"/>
                  </a:lnTo>
                  <a:lnTo>
                    <a:pt x="99" y="21"/>
                  </a:lnTo>
                  <a:lnTo>
                    <a:pt x="0" y="31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8" name="Freeform 233"/>
            <p:cNvSpPr>
              <a:spLocks/>
            </p:cNvSpPr>
            <p:nvPr/>
          </p:nvSpPr>
          <p:spPr bwMode="auto">
            <a:xfrm>
              <a:off x="3370" y="3057"/>
              <a:ext cx="84" cy="65"/>
            </a:xfrm>
            <a:custGeom>
              <a:avLst/>
              <a:gdLst>
                <a:gd name="T0" fmla="*/ 11 w 84"/>
                <a:gd name="T1" fmla="*/ 9 h 65"/>
                <a:gd name="T2" fmla="*/ 11 w 84"/>
                <a:gd name="T3" fmla="*/ 6 h 65"/>
                <a:gd name="T4" fmla="*/ 9 w 84"/>
                <a:gd name="T5" fmla="*/ 4 h 65"/>
                <a:gd name="T6" fmla="*/ 8 w 84"/>
                <a:gd name="T7" fmla="*/ 3 h 65"/>
                <a:gd name="T8" fmla="*/ 5 w 84"/>
                <a:gd name="T9" fmla="*/ 3 h 65"/>
                <a:gd name="T10" fmla="*/ 2 w 84"/>
                <a:gd name="T11" fmla="*/ 0 h 65"/>
                <a:gd name="T12" fmla="*/ 38 w 84"/>
                <a:gd name="T13" fmla="*/ 3 h 65"/>
                <a:gd name="T14" fmla="*/ 34 w 84"/>
                <a:gd name="T15" fmla="*/ 3 h 65"/>
                <a:gd name="T16" fmla="*/ 31 w 84"/>
                <a:gd name="T17" fmla="*/ 3 h 65"/>
                <a:gd name="T18" fmla="*/ 30 w 84"/>
                <a:gd name="T19" fmla="*/ 4 h 65"/>
                <a:gd name="T20" fmla="*/ 28 w 84"/>
                <a:gd name="T21" fmla="*/ 6 h 65"/>
                <a:gd name="T22" fmla="*/ 28 w 84"/>
                <a:gd name="T23" fmla="*/ 9 h 65"/>
                <a:gd name="T24" fmla="*/ 25 w 84"/>
                <a:gd name="T25" fmla="*/ 57 h 65"/>
                <a:gd name="T26" fmla="*/ 27 w 84"/>
                <a:gd name="T27" fmla="*/ 60 h 65"/>
                <a:gd name="T28" fmla="*/ 28 w 84"/>
                <a:gd name="T29" fmla="*/ 61 h 65"/>
                <a:gd name="T30" fmla="*/ 30 w 84"/>
                <a:gd name="T31" fmla="*/ 63 h 65"/>
                <a:gd name="T32" fmla="*/ 33 w 84"/>
                <a:gd name="T33" fmla="*/ 63 h 65"/>
                <a:gd name="T34" fmla="*/ 36 w 84"/>
                <a:gd name="T35" fmla="*/ 64 h 65"/>
                <a:gd name="T36" fmla="*/ 0 w 84"/>
                <a:gd name="T37" fmla="*/ 63 h 65"/>
                <a:gd name="T38" fmla="*/ 3 w 84"/>
                <a:gd name="T39" fmla="*/ 63 h 65"/>
                <a:gd name="T40" fmla="*/ 6 w 84"/>
                <a:gd name="T41" fmla="*/ 63 h 65"/>
                <a:gd name="T42" fmla="*/ 8 w 84"/>
                <a:gd name="T43" fmla="*/ 60 h 65"/>
                <a:gd name="T44" fmla="*/ 9 w 84"/>
                <a:gd name="T45" fmla="*/ 57 h 65"/>
                <a:gd name="T46" fmla="*/ 11 w 84"/>
                <a:gd name="T47" fmla="*/ 9 h 65"/>
                <a:gd name="T48" fmla="*/ 47 w 84"/>
                <a:gd name="T49" fmla="*/ 27 h 65"/>
                <a:gd name="T50" fmla="*/ 44 w 84"/>
                <a:gd name="T51" fmla="*/ 24 h 65"/>
                <a:gd name="T52" fmla="*/ 41 w 84"/>
                <a:gd name="T53" fmla="*/ 21 h 65"/>
                <a:gd name="T54" fmla="*/ 61 w 84"/>
                <a:gd name="T55" fmla="*/ 28 h 65"/>
                <a:gd name="T56" fmla="*/ 67 w 84"/>
                <a:gd name="T57" fmla="*/ 21 h 65"/>
                <a:gd name="T58" fmla="*/ 75 w 84"/>
                <a:gd name="T59" fmla="*/ 20 h 65"/>
                <a:gd name="T60" fmla="*/ 78 w 84"/>
                <a:gd name="T61" fmla="*/ 20 h 65"/>
                <a:gd name="T62" fmla="*/ 80 w 84"/>
                <a:gd name="T63" fmla="*/ 21 h 65"/>
                <a:gd name="T64" fmla="*/ 81 w 84"/>
                <a:gd name="T65" fmla="*/ 24 h 65"/>
                <a:gd name="T66" fmla="*/ 83 w 84"/>
                <a:gd name="T67" fmla="*/ 26 h 65"/>
                <a:gd name="T68" fmla="*/ 81 w 84"/>
                <a:gd name="T69" fmla="*/ 28 h 65"/>
                <a:gd name="T70" fmla="*/ 81 w 84"/>
                <a:gd name="T71" fmla="*/ 31 h 65"/>
                <a:gd name="T72" fmla="*/ 78 w 84"/>
                <a:gd name="T73" fmla="*/ 33 h 65"/>
                <a:gd name="T74" fmla="*/ 75 w 84"/>
                <a:gd name="T75" fmla="*/ 34 h 65"/>
                <a:gd name="T76" fmla="*/ 72 w 84"/>
                <a:gd name="T77" fmla="*/ 33 h 65"/>
                <a:gd name="T78" fmla="*/ 70 w 84"/>
                <a:gd name="T79" fmla="*/ 31 h 65"/>
                <a:gd name="T80" fmla="*/ 69 w 84"/>
                <a:gd name="T81" fmla="*/ 28 h 65"/>
                <a:gd name="T82" fmla="*/ 66 w 84"/>
                <a:gd name="T83" fmla="*/ 28 h 65"/>
                <a:gd name="T84" fmla="*/ 64 w 84"/>
                <a:gd name="T85" fmla="*/ 30 h 65"/>
                <a:gd name="T86" fmla="*/ 61 w 84"/>
                <a:gd name="T87" fmla="*/ 33 h 65"/>
                <a:gd name="T88" fmla="*/ 61 w 84"/>
                <a:gd name="T89" fmla="*/ 37 h 65"/>
                <a:gd name="T90" fmla="*/ 60 w 84"/>
                <a:gd name="T91" fmla="*/ 57 h 65"/>
                <a:gd name="T92" fmla="*/ 60 w 84"/>
                <a:gd name="T93" fmla="*/ 60 h 65"/>
                <a:gd name="T94" fmla="*/ 61 w 84"/>
                <a:gd name="T95" fmla="*/ 61 h 65"/>
                <a:gd name="T96" fmla="*/ 63 w 84"/>
                <a:gd name="T97" fmla="*/ 63 h 65"/>
                <a:gd name="T98" fmla="*/ 66 w 84"/>
                <a:gd name="T99" fmla="*/ 63 h 65"/>
                <a:gd name="T100" fmla="*/ 67 w 84"/>
                <a:gd name="T101" fmla="*/ 64 h 65"/>
                <a:gd name="T102" fmla="*/ 41 w 84"/>
                <a:gd name="T103" fmla="*/ 63 h 65"/>
                <a:gd name="T104" fmla="*/ 44 w 84"/>
                <a:gd name="T105" fmla="*/ 61 h 65"/>
                <a:gd name="T106" fmla="*/ 45 w 84"/>
                <a:gd name="T107" fmla="*/ 60 h 65"/>
                <a:gd name="T108" fmla="*/ 45 w 84"/>
                <a:gd name="T109" fmla="*/ 57 h 65"/>
                <a:gd name="T110" fmla="*/ 11 w 84"/>
                <a:gd name="T111" fmla="*/ 9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"/>
                <a:gd name="T169" fmla="*/ 0 h 65"/>
                <a:gd name="T170" fmla="*/ 84 w 84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" h="65">
                  <a:moveTo>
                    <a:pt x="11" y="9"/>
                  </a:moveTo>
                  <a:lnTo>
                    <a:pt x="11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5" y="54"/>
                  </a:lnTo>
                  <a:lnTo>
                    <a:pt x="25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6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11" y="9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44" y="24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61" y="21"/>
                  </a:lnTo>
                  <a:lnTo>
                    <a:pt x="61" y="28"/>
                  </a:lnTo>
                  <a:lnTo>
                    <a:pt x="64" y="24"/>
                  </a:lnTo>
                  <a:lnTo>
                    <a:pt x="67" y="21"/>
                  </a:lnTo>
                  <a:lnTo>
                    <a:pt x="72" y="20"/>
                  </a:lnTo>
                  <a:lnTo>
                    <a:pt x="75" y="20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1" y="23"/>
                  </a:lnTo>
                  <a:lnTo>
                    <a:pt x="81" y="24"/>
                  </a:lnTo>
                  <a:lnTo>
                    <a:pt x="83" y="24"/>
                  </a:lnTo>
                  <a:lnTo>
                    <a:pt x="83" y="26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81" y="31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74" y="34"/>
                  </a:lnTo>
                  <a:lnTo>
                    <a:pt x="72" y="33"/>
                  </a:lnTo>
                  <a:lnTo>
                    <a:pt x="70" y="33"/>
                  </a:lnTo>
                  <a:lnTo>
                    <a:pt x="70" y="31"/>
                  </a:lnTo>
                  <a:lnTo>
                    <a:pt x="70" y="30"/>
                  </a:lnTo>
                  <a:lnTo>
                    <a:pt x="69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3" y="31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3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41" y="64"/>
                  </a:lnTo>
                  <a:lnTo>
                    <a:pt x="41" y="63"/>
                  </a:lnTo>
                  <a:lnTo>
                    <a:pt x="42" y="63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5" y="60"/>
                  </a:lnTo>
                  <a:lnTo>
                    <a:pt x="45" y="58"/>
                  </a:lnTo>
                  <a:lnTo>
                    <a:pt x="45" y="57"/>
                  </a:lnTo>
                  <a:lnTo>
                    <a:pt x="47" y="28"/>
                  </a:lnTo>
                  <a:lnTo>
                    <a:pt x="11" y="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9" name="Freeform 234"/>
            <p:cNvSpPr>
              <a:spLocks/>
            </p:cNvSpPr>
            <p:nvPr/>
          </p:nvSpPr>
          <p:spPr bwMode="auto">
            <a:xfrm>
              <a:off x="2407" y="2143"/>
              <a:ext cx="160" cy="66"/>
            </a:xfrm>
            <a:custGeom>
              <a:avLst/>
              <a:gdLst>
                <a:gd name="T0" fmla="*/ 100 w 160"/>
                <a:gd name="T1" fmla="*/ 0 h 66"/>
                <a:gd name="T2" fmla="*/ 93 w 160"/>
                <a:gd name="T3" fmla="*/ 4 h 66"/>
                <a:gd name="T4" fmla="*/ 90 w 160"/>
                <a:gd name="T5" fmla="*/ 55 h 66"/>
                <a:gd name="T6" fmla="*/ 90 w 160"/>
                <a:gd name="T7" fmla="*/ 59 h 66"/>
                <a:gd name="T8" fmla="*/ 93 w 160"/>
                <a:gd name="T9" fmla="*/ 62 h 66"/>
                <a:gd name="T10" fmla="*/ 98 w 160"/>
                <a:gd name="T11" fmla="*/ 62 h 66"/>
                <a:gd name="T12" fmla="*/ 63 w 160"/>
                <a:gd name="T13" fmla="*/ 64 h 66"/>
                <a:gd name="T14" fmla="*/ 66 w 160"/>
                <a:gd name="T15" fmla="*/ 62 h 66"/>
                <a:gd name="T16" fmla="*/ 69 w 160"/>
                <a:gd name="T17" fmla="*/ 61 h 66"/>
                <a:gd name="T18" fmla="*/ 71 w 160"/>
                <a:gd name="T19" fmla="*/ 58 h 66"/>
                <a:gd name="T20" fmla="*/ 73 w 160"/>
                <a:gd name="T21" fmla="*/ 7 h 66"/>
                <a:gd name="T22" fmla="*/ 15 w 160"/>
                <a:gd name="T23" fmla="*/ 8 h 66"/>
                <a:gd name="T24" fmla="*/ 15 w 160"/>
                <a:gd name="T25" fmla="*/ 58 h 66"/>
                <a:gd name="T26" fmla="*/ 17 w 160"/>
                <a:gd name="T27" fmla="*/ 62 h 66"/>
                <a:gd name="T28" fmla="*/ 22 w 160"/>
                <a:gd name="T29" fmla="*/ 62 h 66"/>
                <a:gd name="T30" fmla="*/ 25 w 160"/>
                <a:gd name="T31" fmla="*/ 65 h 66"/>
                <a:gd name="T32" fmla="*/ 2 w 160"/>
                <a:gd name="T33" fmla="*/ 64 h 66"/>
                <a:gd name="T34" fmla="*/ 7 w 160"/>
                <a:gd name="T35" fmla="*/ 62 h 66"/>
                <a:gd name="T36" fmla="*/ 10 w 160"/>
                <a:gd name="T37" fmla="*/ 59 h 66"/>
                <a:gd name="T38" fmla="*/ 10 w 160"/>
                <a:gd name="T39" fmla="*/ 55 h 66"/>
                <a:gd name="T40" fmla="*/ 12 w 160"/>
                <a:gd name="T41" fmla="*/ 6 h 66"/>
                <a:gd name="T42" fmla="*/ 8 w 160"/>
                <a:gd name="T43" fmla="*/ 4 h 66"/>
                <a:gd name="T44" fmla="*/ 2 w 160"/>
                <a:gd name="T45" fmla="*/ 3 h 66"/>
                <a:gd name="T46" fmla="*/ 49 w 160"/>
                <a:gd name="T47" fmla="*/ 47 h 66"/>
                <a:gd name="T48" fmla="*/ 110 w 160"/>
                <a:gd name="T49" fmla="*/ 27 h 66"/>
                <a:gd name="T50" fmla="*/ 107 w 160"/>
                <a:gd name="T51" fmla="*/ 24 h 66"/>
                <a:gd name="T52" fmla="*/ 103 w 160"/>
                <a:gd name="T53" fmla="*/ 20 h 66"/>
                <a:gd name="T54" fmla="*/ 127 w 160"/>
                <a:gd name="T55" fmla="*/ 25 h 66"/>
                <a:gd name="T56" fmla="*/ 132 w 160"/>
                <a:gd name="T57" fmla="*/ 21 h 66"/>
                <a:gd name="T58" fmla="*/ 139 w 160"/>
                <a:gd name="T59" fmla="*/ 20 h 66"/>
                <a:gd name="T60" fmla="*/ 147 w 160"/>
                <a:gd name="T61" fmla="*/ 20 h 66"/>
                <a:gd name="T62" fmla="*/ 152 w 160"/>
                <a:gd name="T63" fmla="*/ 25 h 66"/>
                <a:gd name="T64" fmla="*/ 156 w 160"/>
                <a:gd name="T65" fmla="*/ 33 h 66"/>
                <a:gd name="T66" fmla="*/ 156 w 160"/>
                <a:gd name="T67" fmla="*/ 61 h 66"/>
                <a:gd name="T68" fmla="*/ 159 w 160"/>
                <a:gd name="T69" fmla="*/ 62 h 66"/>
                <a:gd name="T70" fmla="*/ 134 w 160"/>
                <a:gd name="T71" fmla="*/ 62 h 66"/>
                <a:gd name="T72" fmla="*/ 139 w 160"/>
                <a:gd name="T73" fmla="*/ 59 h 66"/>
                <a:gd name="T74" fmla="*/ 140 w 160"/>
                <a:gd name="T75" fmla="*/ 31 h 66"/>
                <a:gd name="T76" fmla="*/ 139 w 160"/>
                <a:gd name="T77" fmla="*/ 27 h 66"/>
                <a:gd name="T78" fmla="*/ 134 w 160"/>
                <a:gd name="T79" fmla="*/ 25 h 66"/>
                <a:gd name="T80" fmla="*/ 127 w 160"/>
                <a:gd name="T81" fmla="*/ 30 h 66"/>
                <a:gd name="T82" fmla="*/ 123 w 160"/>
                <a:gd name="T83" fmla="*/ 59 h 66"/>
                <a:gd name="T84" fmla="*/ 125 w 160"/>
                <a:gd name="T85" fmla="*/ 62 h 66"/>
                <a:gd name="T86" fmla="*/ 129 w 160"/>
                <a:gd name="T87" fmla="*/ 65 h 66"/>
                <a:gd name="T88" fmla="*/ 103 w 160"/>
                <a:gd name="T89" fmla="*/ 62 h 66"/>
                <a:gd name="T90" fmla="*/ 107 w 160"/>
                <a:gd name="T91" fmla="*/ 61 h 66"/>
                <a:gd name="T92" fmla="*/ 108 w 160"/>
                <a:gd name="T93" fmla="*/ 58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66"/>
                <a:gd name="T143" fmla="*/ 160 w 160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66">
                  <a:moveTo>
                    <a:pt x="49" y="47"/>
                  </a:moveTo>
                  <a:lnTo>
                    <a:pt x="71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4"/>
                  </a:lnTo>
                  <a:lnTo>
                    <a:pt x="91" y="7"/>
                  </a:lnTo>
                  <a:lnTo>
                    <a:pt x="91" y="10"/>
                  </a:lnTo>
                  <a:lnTo>
                    <a:pt x="90" y="55"/>
                  </a:lnTo>
                  <a:lnTo>
                    <a:pt x="90" y="57"/>
                  </a:lnTo>
                  <a:lnTo>
                    <a:pt x="90" y="58"/>
                  </a:lnTo>
                  <a:lnTo>
                    <a:pt x="90" y="59"/>
                  </a:lnTo>
                  <a:lnTo>
                    <a:pt x="91" y="59"/>
                  </a:lnTo>
                  <a:lnTo>
                    <a:pt x="91" y="61"/>
                  </a:lnTo>
                  <a:lnTo>
                    <a:pt x="93" y="62"/>
                  </a:lnTo>
                  <a:lnTo>
                    <a:pt x="95" y="62"/>
                  </a:lnTo>
                  <a:lnTo>
                    <a:pt x="96" y="62"/>
                  </a:lnTo>
                  <a:lnTo>
                    <a:pt x="98" y="62"/>
                  </a:lnTo>
                  <a:lnTo>
                    <a:pt x="98" y="65"/>
                  </a:lnTo>
                  <a:lnTo>
                    <a:pt x="63" y="65"/>
                  </a:lnTo>
                  <a:lnTo>
                    <a:pt x="63" y="64"/>
                  </a:lnTo>
                  <a:lnTo>
                    <a:pt x="63" y="62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69" y="62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58"/>
                  </a:lnTo>
                  <a:lnTo>
                    <a:pt x="71" y="57"/>
                  </a:lnTo>
                  <a:lnTo>
                    <a:pt x="71" y="55"/>
                  </a:lnTo>
                  <a:lnTo>
                    <a:pt x="73" y="7"/>
                  </a:lnTo>
                  <a:lnTo>
                    <a:pt x="44" y="65"/>
                  </a:lnTo>
                  <a:lnTo>
                    <a:pt x="42" y="65"/>
                  </a:lnTo>
                  <a:lnTo>
                    <a:pt x="15" y="8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15" y="59"/>
                  </a:lnTo>
                  <a:lnTo>
                    <a:pt x="17" y="61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5" y="64"/>
                  </a:lnTo>
                  <a:lnTo>
                    <a:pt x="25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9" y="0"/>
                  </a:lnTo>
                  <a:lnTo>
                    <a:pt x="49" y="47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0" y="27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107" y="24"/>
                  </a:lnTo>
                  <a:lnTo>
                    <a:pt x="105" y="24"/>
                  </a:lnTo>
                  <a:lnTo>
                    <a:pt x="103" y="24"/>
                  </a:lnTo>
                  <a:lnTo>
                    <a:pt x="103" y="20"/>
                  </a:lnTo>
                  <a:lnTo>
                    <a:pt x="125" y="20"/>
                  </a:lnTo>
                  <a:lnTo>
                    <a:pt x="125" y="27"/>
                  </a:lnTo>
                  <a:lnTo>
                    <a:pt x="127" y="25"/>
                  </a:lnTo>
                  <a:lnTo>
                    <a:pt x="129" y="24"/>
                  </a:lnTo>
                  <a:lnTo>
                    <a:pt x="130" y="23"/>
                  </a:lnTo>
                  <a:lnTo>
                    <a:pt x="132" y="21"/>
                  </a:lnTo>
                  <a:lnTo>
                    <a:pt x="134" y="20"/>
                  </a:lnTo>
                  <a:lnTo>
                    <a:pt x="135" y="20"/>
                  </a:lnTo>
                  <a:lnTo>
                    <a:pt x="139" y="20"/>
                  </a:lnTo>
                  <a:lnTo>
                    <a:pt x="140" y="20"/>
                  </a:lnTo>
                  <a:lnTo>
                    <a:pt x="144" y="20"/>
                  </a:lnTo>
                  <a:lnTo>
                    <a:pt x="147" y="20"/>
                  </a:lnTo>
                  <a:lnTo>
                    <a:pt x="149" y="21"/>
                  </a:lnTo>
                  <a:lnTo>
                    <a:pt x="151" y="24"/>
                  </a:lnTo>
                  <a:lnTo>
                    <a:pt x="152" y="25"/>
                  </a:lnTo>
                  <a:lnTo>
                    <a:pt x="154" y="27"/>
                  </a:lnTo>
                  <a:lnTo>
                    <a:pt x="156" y="30"/>
                  </a:lnTo>
                  <a:lnTo>
                    <a:pt x="156" y="33"/>
                  </a:lnTo>
                  <a:lnTo>
                    <a:pt x="154" y="58"/>
                  </a:lnTo>
                  <a:lnTo>
                    <a:pt x="156" y="59"/>
                  </a:lnTo>
                  <a:lnTo>
                    <a:pt x="156" y="61"/>
                  </a:lnTo>
                  <a:lnTo>
                    <a:pt x="156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5"/>
                  </a:lnTo>
                  <a:lnTo>
                    <a:pt x="134" y="65"/>
                  </a:lnTo>
                  <a:lnTo>
                    <a:pt x="134" y="62"/>
                  </a:lnTo>
                  <a:lnTo>
                    <a:pt x="135" y="62"/>
                  </a:lnTo>
                  <a:lnTo>
                    <a:pt x="139" y="61"/>
                  </a:lnTo>
                  <a:lnTo>
                    <a:pt x="139" y="59"/>
                  </a:lnTo>
                  <a:lnTo>
                    <a:pt x="140" y="58"/>
                  </a:lnTo>
                  <a:lnTo>
                    <a:pt x="140" y="34"/>
                  </a:lnTo>
                  <a:lnTo>
                    <a:pt x="140" y="31"/>
                  </a:lnTo>
                  <a:lnTo>
                    <a:pt x="139" y="30"/>
                  </a:lnTo>
                  <a:lnTo>
                    <a:pt x="139" y="28"/>
                  </a:lnTo>
                  <a:lnTo>
                    <a:pt x="139" y="27"/>
                  </a:lnTo>
                  <a:lnTo>
                    <a:pt x="137" y="27"/>
                  </a:lnTo>
                  <a:lnTo>
                    <a:pt x="135" y="27"/>
                  </a:lnTo>
                  <a:lnTo>
                    <a:pt x="134" y="25"/>
                  </a:lnTo>
                  <a:lnTo>
                    <a:pt x="132" y="27"/>
                  </a:lnTo>
                  <a:lnTo>
                    <a:pt x="129" y="27"/>
                  </a:lnTo>
                  <a:lnTo>
                    <a:pt x="127" y="30"/>
                  </a:lnTo>
                  <a:lnTo>
                    <a:pt x="125" y="33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9" y="62"/>
                  </a:lnTo>
                  <a:lnTo>
                    <a:pt x="129" y="65"/>
                  </a:lnTo>
                  <a:lnTo>
                    <a:pt x="101" y="65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5" y="62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8" y="61"/>
                  </a:lnTo>
                  <a:lnTo>
                    <a:pt x="108" y="59"/>
                  </a:lnTo>
                  <a:lnTo>
                    <a:pt x="108" y="58"/>
                  </a:lnTo>
                  <a:lnTo>
                    <a:pt x="110" y="30"/>
                  </a:lnTo>
                  <a:lnTo>
                    <a:pt x="49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0" name="Freeform 235"/>
            <p:cNvSpPr>
              <a:spLocks/>
            </p:cNvSpPr>
            <p:nvPr/>
          </p:nvSpPr>
          <p:spPr bwMode="auto">
            <a:xfrm>
              <a:off x="2410" y="2598"/>
              <a:ext cx="58" cy="64"/>
            </a:xfrm>
            <a:custGeom>
              <a:avLst/>
              <a:gdLst>
                <a:gd name="T0" fmla="*/ 20 w 58"/>
                <a:gd name="T1" fmla="*/ 53 h 64"/>
                <a:gd name="T2" fmla="*/ 22 w 58"/>
                <a:gd name="T3" fmla="*/ 3 h 64"/>
                <a:gd name="T4" fmla="*/ 19 w 58"/>
                <a:gd name="T5" fmla="*/ 3 h 64"/>
                <a:gd name="T6" fmla="*/ 16 w 58"/>
                <a:gd name="T7" fmla="*/ 3 h 64"/>
                <a:gd name="T8" fmla="*/ 13 w 58"/>
                <a:gd name="T9" fmla="*/ 4 h 64"/>
                <a:gd name="T10" fmla="*/ 12 w 58"/>
                <a:gd name="T11" fmla="*/ 4 h 64"/>
                <a:gd name="T12" fmla="*/ 10 w 58"/>
                <a:gd name="T13" fmla="*/ 6 h 64"/>
                <a:gd name="T14" fmla="*/ 9 w 58"/>
                <a:gd name="T15" fmla="*/ 7 h 64"/>
                <a:gd name="T16" fmla="*/ 7 w 58"/>
                <a:gd name="T17" fmla="*/ 8 h 64"/>
                <a:gd name="T18" fmla="*/ 7 w 58"/>
                <a:gd name="T19" fmla="*/ 10 h 64"/>
                <a:gd name="T20" fmla="*/ 6 w 58"/>
                <a:gd name="T21" fmla="*/ 11 h 64"/>
                <a:gd name="T22" fmla="*/ 6 w 58"/>
                <a:gd name="T23" fmla="*/ 14 h 64"/>
                <a:gd name="T24" fmla="*/ 3 w 58"/>
                <a:gd name="T25" fmla="*/ 17 h 64"/>
                <a:gd name="T26" fmla="*/ 3 w 58"/>
                <a:gd name="T27" fmla="*/ 20 h 64"/>
                <a:gd name="T28" fmla="*/ 0 w 58"/>
                <a:gd name="T29" fmla="*/ 20 h 64"/>
                <a:gd name="T30" fmla="*/ 1 w 58"/>
                <a:gd name="T31" fmla="*/ 0 h 64"/>
                <a:gd name="T32" fmla="*/ 57 w 58"/>
                <a:gd name="T33" fmla="*/ 0 h 64"/>
                <a:gd name="T34" fmla="*/ 57 w 58"/>
                <a:gd name="T35" fmla="*/ 20 h 64"/>
                <a:gd name="T36" fmla="*/ 54 w 58"/>
                <a:gd name="T37" fmla="*/ 20 h 64"/>
                <a:gd name="T38" fmla="*/ 54 w 58"/>
                <a:gd name="T39" fmla="*/ 15 h 64"/>
                <a:gd name="T40" fmla="*/ 54 w 58"/>
                <a:gd name="T41" fmla="*/ 13 h 64"/>
                <a:gd name="T42" fmla="*/ 53 w 58"/>
                <a:gd name="T43" fmla="*/ 10 h 64"/>
                <a:gd name="T44" fmla="*/ 51 w 58"/>
                <a:gd name="T45" fmla="*/ 7 h 64"/>
                <a:gd name="T46" fmla="*/ 48 w 58"/>
                <a:gd name="T47" fmla="*/ 6 h 64"/>
                <a:gd name="T48" fmla="*/ 45 w 58"/>
                <a:gd name="T49" fmla="*/ 4 h 64"/>
                <a:gd name="T50" fmla="*/ 41 w 58"/>
                <a:gd name="T51" fmla="*/ 3 h 64"/>
                <a:gd name="T52" fmla="*/ 37 w 58"/>
                <a:gd name="T53" fmla="*/ 3 h 64"/>
                <a:gd name="T54" fmla="*/ 35 w 58"/>
                <a:gd name="T55" fmla="*/ 55 h 64"/>
                <a:gd name="T56" fmla="*/ 35 w 58"/>
                <a:gd name="T57" fmla="*/ 56 h 64"/>
                <a:gd name="T58" fmla="*/ 37 w 58"/>
                <a:gd name="T59" fmla="*/ 59 h 64"/>
                <a:gd name="T60" fmla="*/ 38 w 58"/>
                <a:gd name="T61" fmla="*/ 60 h 64"/>
                <a:gd name="T62" fmla="*/ 39 w 58"/>
                <a:gd name="T63" fmla="*/ 62 h 64"/>
                <a:gd name="T64" fmla="*/ 41 w 58"/>
                <a:gd name="T65" fmla="*/ 62 h 64"/>
                <a:gd name="T66" fmla="*/ 42 w 58"/>
                <a:gd name="T67" fmla="*/ 62 h 64"/>
                <a:gd name="T68" fmla="*/ 44 w 58"/>
                <a:gd name="T69" fmla="*/ 62 h 64"/>
                <a:gd name="T70" fmla="*/ 44 w 58"/>
                <a:gd name="T71" fmla="*/ 63 h 64"/>
                <a:gd name="T72" fmla="*/ 12 w 58"/>
                <a:gd name="T73" fmla="*/ 63 h 64"/>
                <a:gd name="T74" fmla="*/ 12 w 58"/>
                <a:gd name="T75" fmla="*/ 62 h 64"/>
                <a:gd name="T76" fmla="*/ 13 w 58"/>
                <a:gd name="T77" fmla="*/ 62 h 64"/>
                <a:gd name="T78" fmla="*/ 16 w 58"/>
                <a:gd name="T79" fmla="*/ 62 h 64"/>
                <a:gd name="T80" fmla="*/ 16 w 58"/>
                <a:gd name="T81" fmla="*/ 60 h 64"/>
                <a:gd name="T82" fmla="*/ 19 w 58"/>
                <a:gd name="T83" fmla="*/ 59 h 64"/>
                <a:gd name="T84" fmla="*/ 19 w 58"/>
                <a:gd name="T85" fmla="*/ 57 h 64"/>
                <a:gd name="T86" fmla="*/ 20 w 58"/>
                <a:gd name="T87" fmla="*/ 56 h 64"/>
                <a:gd name="T88" fmla="*/ 20 w 58"/>
                <a:gd name="T89" fmla="*/ 53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"/>
                <a:gd name="T136" fmla="*/ 0 h 64"/>
                <a:gd name="T137" fmla="*/ 58 w 58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" h="64">
                  <a:moveTo>
                    <a:pt x="20" y="53"/>
                  </a:moveTo>
                  <a:lnTo>
                    <a:pt x="22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57" y="0"/>
                  </a:lnTo>
                  <a:lnTo>
                    <a:pt x="57" y="20"/>
                  </a:lnTo>
                  <a:lnTo>
                    <a:pt x="54" y="20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3" y="10"/>
                  </a:lnTo>
                  <a:lnTo>
                    <a:pt x="51" y="7"/>
                  </a:lnTo>
                  <a:lnTo>
                    <a:pt x="48" y="6"/>
                  </a:lnTo>
                  <a:lnTo>
                    <a:pt x="45" y="4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5" y="55"/>
                  </a:lnTo>
                  <a:lnTo>
                    <a:pt x="35" y="56"/>
                  </a:lnTo>
                  <a:lnTo>
                    <a:pt x="37" y="59"/>
                  </a:lnTo>
                  <a:lnTo>
                    <a:pt x="38" y="60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12" y="63"/>
                  </a:lnTo>
                  <a:lnTo>
                    <a:pt x="12" y="62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1" name="Freeform 236"/>
            <p:cNvSpPr>
              <a:spLocks/>
            </p:cNvSpPr>
            <p:nvPr/>
          </p:nvSpPr>
          <p:spPr bwMode="auto">
            <a:xfrm>
              <a:off x="2473" y="2618"/>
              <a:ext cx="36" cy="44"/>
            </a:xfrm>
            <a:custGeom>
              <a:avLst/>
              <a:gdLst>
                <a:gd name="T0" fmla="*/ 5 w 36"/>
                <a:gd name="T1" fmla="*/ 9 h 44"/>
                <a:gd name="T2" fmla="*/ 9 w 36"/>
                <a:gd name="T3" fmla="*/ 5 h 44"/>
                <a:gd name="T4" fmla="*/ 12 w 36"/>
                <a:gd name="T5" fmla="*/ 3 h 44"/>
                <a:gd name="T6" fmla="*/ 16 w 36"/>
                <a:gd name="T7" fmla="*/ 1 h 44"/>
                <a:gd name="T8" fmla="*/ 19 w 36"/>
                <a:gd name="T9" fmla="*/ 0 h 44"/>
                <a:gd name="T10" fmla="*/ 23 w 36"/>
                <a:gd name="T11" fmla="*/ 0 h 44"/>
                <a:gd name="T12" fmla="*/ 26 w 36"/>
                <a:gd name="T13" fmla="*/ 1 h 44"/>
                <a:gd name="T14" fmla="*/ 30 w 36"/>
                <a:gd name="T15" fmla="*/ 3 h 44"/>
                <a:gd name="T16" fmla="*/ 31 w 36"/>
                <a:gd name="T17" fmla="*/ 4 h 44"/>
                <a:gd name="T18" fmla="*/ 34 w 36"/>
                <a:gd name="T19" fmla="*/ 7 h 44"/>
                <a:gd name="T20" fmla="*/ 35 w 36"/>
                <a:gd name="T21" fmla="*/ 8 h 44"/>
                <a:gd name="T22" fmla="*/ 35 w 36"/>
                <a:gd name="T23" fmla="*/ 12 h 44"/>
                <a:gd name="T24" fmla="*/ 34 w 36"/>
                <a:gd name="T25" fmla="*/ 15 h 44"/>
                <a:gd name="T26" fmla="*/ 31 w 36"/>
                <a:gd name="T27" fmla="*/ 16 h 44"/>
                <a:gd name="T28" fmla="*/ 28 w 36"/>
                <a:gd name="T29" fmla="*/ 16 h 44"/>
                <a:gd name="T30" fmla="*/ 27 w 36"/>
                <a:gd name="T31" fmla="*/ 15 h 44"/>
                <a:gd name="T32" fmla="*/ 26 w 36"/>
                <a:gd name="T33" fmla="*/ 12 h 44"/>
                <a:gd name="T34" fmla="*/ 24 w 36"/>
                <a:gd name="T35" fmla="*/ 9 h 44"/>
                <a:gd name="T36" fmla="*/ 24 w 36"/>
                <a:gd name="T37" fmla="*/ 7 h 44"/>
                <a:gd name="T38" fmla="*/ 24 w 36"/>
                <a:gd name="T39" fmla="*/ 4 h 44"/>
                <a:gd name="T40" fmla="*/ 23 w 36"/>
                <a:gd name="T41" fmla="*/ 3 h 44"/>
                <a:gd name="T42" fmla="*/ 20 w 36"/>
                <a:gd name="T43" fmla="*/ 3 h 44"/>
                <a:gd name="T44" fmla="*/ 18 w 36"/>
                <a:gd name="T45" fmla="*/ 3 h 44"/>
                <a:gd name="T46" fmla="*/ 16 w 36"/>
                <a:gd name="T47" fmla="*/ 5 h 44"/>
                <a:gd name="T48" fmla="*/ 15 w 36"/>
                <a:gd name="T49" fmla="*/ 9 h 44"/>
                <a:gd name="T50" fmla="*/ 13 w 36"/>
                <a:gd name="T51" fmla="*/ 13 h 44"/>
                <a:gd name="T52" fmla="*/ 13 w 36"/>
                <a:gd name="T53" fmla="*/ 16 h 44"/>
                <a:gd name="T54" fmla="*/ 13 w 36"/>
                <a:gd name="T55" fmla="*/ 23 h 44"/>
                <a:gd name="T56" fmla="*/ 15 w 36"/>
                <a:gd name="T57" fmla="*/ 31 h 44"/>
                <a:gd name="T58" fmla="*/ 18 w 36"/>
                <a:gd name="T59" fmla="*/ 36 h 44"/>
                <a:gd name="T60" fmla="*/ 23 w 36"/>
                <a:gd name="T61" fmla="*/ 39 h 44"/>
                <a:gd name="T62" fmla="*/ 28 w 36"/>
                <a:gd name="T63" fmla="*/ 39 h 44"/>
                <a:gd name="T64" fmla="*/ 32 w 36"/>
                <a:gd name="T65" fmla="*/ 36 h 44"/>
                <a:gd name="T66" fmla="*/ 35 w 36"/>
                <a:gd name="T67" fmla="*/ 36 h 44"/>
                <a:gd name="T68" fmla="*/ 32 w 36"/>
                <a:gd name="T69" fmla="*/ 39 h 44"/>
                <a:gd name="T70" fmla="*/ 28 w 36"/>
                <a:gd name="T71" fmla="*/ 43 h 44"/>
                <a:gd name="T72" fmla="*/ 24 w 36"/>
                <a:gd name="T73" fmla="*/ 43 h 44"/>
                <a:gd name="T74" fmla="*/ 19 w 36"/>
                <a:gd name="T75" fmla="*/ 43 h 44"/>
                <a:gd name="T76" fmla="*/ 15 w 36"/>
                <a:gd name="T77" fmla="*/ 43 h 44"/>
                <a:gd name="T78" fmla="*/ 9 w 36"/>
                <a:gd name="T79" fmla="*/ 43 h 44"/>
                <a:gd name="T80" fmla="*/ 5 w 36"/>
                <a:gd name="T81" fmla="*/ 39 h 44"/>
                <a:gd name="T82" fmla="*/ 3 w 36"/>
                <a:gd name="T83" fmla="*/ 34 h 44"/>
                <a:gd name="T84" fmla="*/ 1 w 36"/>
                <a:gd name="T85" fmla="*/ 30 h 44"/>
                <a:gd name="T86" fmla="*/ 0 w 36"/>
                <a:gd name="T87" fmla="*/ 23 h 44"/>
                <a:gd name="T88" fmla="*/ 1 w 36"/>
                <a:gd name="T89" fmla="*/ 16 h 44"/>
                <a:gd name="T90" fmla="*/ 4 w 36"/>
                <a:gd name="T91" fmla="*/ 9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"/>
                <a:gd name="T139" fmla="*/ 0 h 44"/>
                <a:gd name="T140" fmla="*/ 36 w 36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" h="44">
                  <a:moveTo>
                    <a:pt x="4" y="9"/>
                  </a:moveTo>
                  <a:lnTo>
                    <a:pt x="5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15" y="28"/>
                  </a:lnTo>
                  <a:lnTo>
                    <a:pt x="15" y="31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8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5" y="36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30" y="40"/>
                  </a:lnTo>
                  <a:lnTo>
                    <a:pt x="28" y="43"/>
                  </a:lnTo>
                  <a:lnTo>
                    <a:pt x="26" y="43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19" y="43"/>
                  </a:lnTo>
                  <a:lnTo>
                    <a:pt x="16" y="43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7" y="40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3" y="13"/>
                  </a:lnTo>
                  <a:lnTo>
                    <a:pt x="4" y="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2" name="Freeform 237"/>
            <p:cNvSpPr>
              <a:spLocks/>
            </p:cNvSpPr>
            <p:nvPr/>
          </p:nvSpPr>
          <p:spPr bwMode="auto">
            <a:xfrm>
              <a:off x="1941" y="2142"/>
              <a:ext cx="119" cy="67"/>
            </a:xfrm>
            <a:custGeom>
              <a:avLst/>
              <a:gdLst>
                <a:gd name="T0" fmla="*/ 5 w 119"/>
                <a:gd name="T1" fmla="*/ 20 h 67"/>
                <a:gd name="T2" fmla="*/ 11 w 119"/>
                <a:gd name="T3" fmla="*/ 11 h 67"/>
                <a:gd name="T4" fmla="*/ 21 w 119"/>
                <a:gd name="T5" fmla="*/ 4 h 67"/>
                <a:gd name="T6" fmla="*/ 33 w 119"/>
                <a:gd name="T7" fmla="*/ 1 h 67"/>
                <a:gd name="T8" fmla="*/ 43 w 119"/>
                <a:gd name="T9" fmla="*/ 1 h 67"/>
                <a:gd name="T10" fmla="*/ 51 w 119"/>
                <a:gd name="T11" fmla="*/ 3 h 67"/>
                <a:gd name="T12" fmla="*/ 56 w 119"/>
                <a:gd name="T13" fmla="*/ 4 h 67"/>
                <a:gd name="T14" fmla="*/ 61 w 119"/>
                <a:gd name="T15" fmla="*/ 4 h 67"/>
                <a:gd name="T16" fmla="*/ 64 w 119"/>
                <a:gd name="T17" fmla="*/ 0 h 67"/>
                <a:gd name="T18" fmla="*/ 62 w 119"/>
                <a:gd name="T19" fmla="*/ 22 h 67"/>
                <a:gd name="T20" fmla="*/ 59 w 119"/>
                <a:gd name="T21" fmla="*/ 15 h 67"/>
                <a:gd name="T22" fmla="*/ 54 w 119"/>
                <a:gd name="T23" fmla="*/ 8 h 67"/>
                <a:gd name="T24" fmla="*/ 46 w 119"/>
                <a:gd name="T25" fmla="*/ 4 h 67"/>
                <a:gd name="T26" fmla="*/ 39 w 119"/>
                <a:gd name="T27" fmla="*/ 4 h 67"/>
                <a:gd name="T28" fmla="*/ 28 w 119"/>
                <a:gd name="T29" fmla="*/ 7 h 67"/>
                <a:gd name="T30" fmla="*/ 25 w 119"/>
                <a:gd name="T31" fmla="*/ 13 h 67"/>
                <a:gd name="T32" fmla="*/ 21 w 119"/>
                <a:gd name="T33" fmla="*/ 20 h 67"/>
                <a:gd name="T34" fmla="*/ 20 w 119"/>
                <a:gd name="T35" fmla="*/ 28 h 67"/>
                <a:gd name="T36" fmla="*/ 20 w 119"/>
                <a:gd name="T37" fmla="*/ 32 h 67"/>
                <a:gd name="T38" fmla="*/ 20 w 119"/>
                <a:gd name="T39" fmla="*/ 42 h 67"/>
                <a:gd name="T40" fmla="*/ 21 w 119"/>
                <a:gd name="T41" fmla="*/ 51 h 67"/>
                <a:gd name="T42" fmla="*/ 26 w 119"/>
                <a:gd name="T43" fmla="*/ 58 h 67"/>
                <a:gd name="T44" fmla="*/ 39 w 119"/>
                <a:gd name="T45" fmla="*/ 63 h 67"/>
                <a:gd name="T46" fmla="*/ 46 w 119"/>
                <a:gd name="T47" fmla="*/ 62 h 67"/>
                <a:gd name="T48" fmla="*/ 54 w 119"/>
                <a:gd name="T49" fmla="*/ 59 h 67"/>
                <a:gd name="T50" fmla="*/ 59 w 119"/>
                <a:gd name="T51" fmla="*/ 56 h 67"/>
                <a:gd name="T52" fmla="*/ 64 w 119"/>
                <a:gd name="T53" fmla="*/ 51 h 67"/>
                <a:gd name="T54" fmla="*/ 61 w 119"/>
                <a:gd name="T55" fmla="*/ 59 h 67"/>
                <a:gd name="T56" fmla="*/ 49 w 119"/>
                <a:gd name="T57" fmla="*/ 65 h 67"/>
                <a:gd name="T58" fmla="*/ 38 w 119"/>
                <a:gd name="T59" fmla="*/ 66 h 67"/>
                <a:gd name="T60" fmla="*/ 26 w 119"/>
                <a:gd name="T61" fmla="*/ 66 h 67"/>
                <a:gd name="T62" fmla="*/ 20 w 119"/>
                <a:gd name="T63" fmla="*/ 65 h 67"/>
                <a:gd name="T64" fmla="*/ 13 w 119"/>
                <a:gd name="T65" fmla="*/ 60 h 67"/>
                <a:gd name="T66" fmla="*/ 7 w 119"/>
                <a:gd name="T67" fmla="*/ 55 h 67"/>
                <a:gd name="T68" fmla="*/ 2 w 119"/>
                <a:gd name="T69" fmla="*/ 49 h 67"/>
                <a:gd name="T70" fmla="*/ 0 w 119"/>
                <a:gd name="T71" fmla="*/ 39 h 67"/>
                <a:gd name="T72" fmla="*/ 0 w 119"/>
                <a:gd name="T73" fmla="*/ 34 h 67"/>
                <a:gd name="T74" fmla="*/ 2 w 119"/>
                <a:gd name="T75" fmla="*/ 27 h 67"/>
                <a:gd name="T76" fmla="*/ 79 w 119"/>
                <a:gd name="T77" fmla="*/ 25 h 67"/>
                <a:gd name="T78" fmla="*/ 74 w 119"/>
                <a:gd name="T79" fmla="*/ 21 h 67"/>
                <a:gd name="T80" fmla="*/ 98 w 119"/>
                <a:gd name="T81" fmla="*/ 25 h 67"/>
                <a:gd name="T82" fmla="*/ 108 w 119"/>
                <a:gd name="T83" fmla="*/ 21 h 67"/>
                <a:gd name="T84" fmla="*/ 113 w 119"/>
                <a:gd name="T85" fmla="*/ 21 h 67"/>
                <a:gd name="T86" fmla="*/ 116 w 119"/>
                <a:gd name="T87" fmla="*/ 25 h 67"/>
                <a:gd name="T88" fmla="*/ 118 w 119"/>
                <a:gd name="T89" fmla="*/ 28 h 67"/>
                <a:gd name="T90" fmla="*/ 116 w 119"/>
                <a:gd name="T91" fmla="*/ 31 h 67"/>
                <a:gd name="T92" fmla="*/ 111 w 119"/>
                <a:gd name="T93" fmla="*/ 34 h 67"/>
                <a:gd name="T94" fmla="*/ 107 w 119"/>
                <a:gd name="T95" fmla="*/ 34 h 67"/>
                <a:gd name="T96" fmla="*/ 103 w 119"/>
                <a:gd name="T97" fmla="*/ 29 h 67"/>
                <a:gd name="T98" fmla="*/ 97 w 119"/>
                <a:gd name="T99" fmla="*/ 29 h 67"/>
                <a:gd name="T100" fmla="*/ 95 w 119"/>
                <a:gd name="T101" fmla="*/ 34 h 67"/>
                <a:gd name="T102" fmla="*/ 95 w 119"/>
                <a:gd name="T103" fmla="*/ 56 h 67"/>
                <a:gd name="T104" fmla="*/ 95 w 119"/>
                <a:gd name="T105" fmla="*/ 60 h 67"/>
                <a:gd name="T106" fmla="*/ 98 w 119"/>
                <a:gd name="T107" fmla="*/ 63 h 67"/>
                <a:gd name="T108" fmla="*/ 102 w 119"/>
                <a:gd name="T109" fmla="*/ 65 h 67"/>
                <a:gd name="T110" fmla="*/ 75 w 119"/>
                <a:gd name="T111" fmla="*/ 63 h 67"/>
                <a:gd name="T112" fmla="*/ 79 w 119"/>
                <a:gd name="T113" fmla="*/ 62 h 67"/>
                <a:gd name="T114" fmla="*/ 79 w 119"/>
                <a:gd name="T115" fmla="*/ 58 h 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9"/>
                <a:gd name="T175" fmla="*/ 0 h 67"/>
                <a:gd name="T176" fmla="*/ 119 w 119"/>
                <a:gd name="T177" fmla="*/ 67 h 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9" h="67">
                  <a:moveTo>
                    <a:pt x="2" y="27"/>
                  </a:moveTo>
                  <a:lnTo>
                    <a:pt x="2" y="24"/>
                  </a:lnTo>
                  <a:lnTo>
                    <a:pt x="5" y="20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6" y="3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2" y="1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62" y="21"/>
                  </a:lnTo>
                  <a:lnTo>
                    <a:pt x="61" y="18"/>
                  </a:lnTo>
                  <a:lnTo>
                    <a:pt x="59" y="15"/>
                  </a:lnTo>
                  <a:lnTo>
                    <a:pt x="57" y="13"/>
                  </a:lnTo>
                  <a:lnTo>
                    <a:pt x="56" y="11"/>
                  </a:lnTo>
                  <a:lnTo>
                    <a:pt x="54" y="8"/>
                  </a:lnTo>
                  <a:lnTo>
                    <a:pt x="51" y="7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1" y="6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5"/>
                  </a:lnTo>
                  <a:lnTo>
                    <a:pt x="20" y="28"/>
                  </a:lnTo>
                  <a:lnTo>
                    <a:pt x="20" y="29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5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0" y="45"/>
                  </a:lnTo>
                  <a:lnTo>
                    <a:pt x="21" y="49"/>
                  </a:lnTo>
                  <a:lnTo>
                    <a:pt x="21" y="51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26" y="58"/>
                  </a:lnTo>
                  <a:lnTo>
                    <a:pt x="30" y="60"/>
                  </a:lnTo>
                  <a:lnTo>
                    <a:pt x="34" y="62"/>
                  </a:lnTo>
                  <a:lnTo>
                    <a:pt x="39" y="63"/>
                  </a:lnTo>
                  <a:lnTo>
                    <a:pt x="43" y="63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9" y="62"/>
                  </a:lnTo>
                  <a:lnTo>
                    <a:pt x="52" y="60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7" y="58"/>
                  </a:lnTo>
                  <a:lnTo>
                    <a:pt x="59" y="56"/>
                  </a:lnTo>
                  <a:lnTo>
                    <a:pt x="61" y="55"/>
                  </a:lnTo>
                  <a:lnTo>
                    <a:pt x="62" y="52"/>
                  </a:lnTo>
                  <a:lnTo>
                    <a:pt x="64" y="51"/>
                  </a:lnTo>
                  <a:lnTo>
                    <a:pt x="67" y="53"/>
                  </a:lnTo>
                  <a:lnTo>
                    <a:pt x="64" y="58"/>
                  </a:lnTo>
                  <a:lnTo>
                    <a:pt x="61" y="59"/>
                  </a:lnTo>
                  <a:lnTo>
                    <a:pt x="57" y="62"/>
                  </a:lnTo>
                  <a:lnTo>
                    <a:pt x="54" y="63"/>
                  </a:lnTo>
                  <a:lnTo>
                    <a:pt x="49" y="65"/>
                  </a:lnTo>
                  <a:lnTo>
                    <a:pt x="46" y="66"/>
                  </a:lnTo>
                  <a:lnTo>
                    <a:pt x="43" y="66"/>
                  </a:lnTo>
                  <a:lnTo>
                    <a:pt x="38" y="66"/>
                  </a:lnTo>
                  <a:lnTo>
                    <a:pt x="34" y="66"/>
                  </a:lnTo>
                  <a:lnTo>
                    <a:pt x="31" y="66"/>
                  </a:lnTo>
                  <a:lnTo>
                    <a:pt x="26" y="66"/>
                  </a:lnTo>
                  <a:lnTo>
                    <a:pt x="25" y="66"/>
                  </a:lnTo>
                  <a:lnTo>
                    <a:pt x="21" y="65"/>
                  </a:lnTo>
                  <a:lnTo>
                    <a:pt x="20" y="65"/>
                  </a:lnTo>
                  <a:lnTo>
                    <a:pt x="16" y="63"/>
                  </a:lnTo>
                  <a:lnTo>
                    <a:pt x="15" y="62"/>
                  </a:lnTo>
                  <a:lnTo>
                    <a:pt x="13" y="60"/>
                  </a:lnTo>
                  <a:lnTo>
                    <a:pt x="11" y="59"/>
                  </a:lnTo>
                  <a:lnTo>
                    <a:pt x="8" y="56"/>
                  </a:lnTo>
                  <a:lnTo>
                    <a:pt x="7" y="55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80" y="29"/>
                  </a:lnTo>
                  <a:lnTo>
                    <a:pt x="79" y="28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4" y="25"/>
                  </a:lnTo>
                  <a:lnTo>
                    <a:pt x="74" y="21"/>
                  </a:lnTo>
                  <a:lnTo>
                    <a:pt x="95" y="21"/>
                  </a:lnTo>
                  <a:lnTo>
                    <a:pt x="95" y="29"/>
                  </a:lnTo>
                  <a:lnTo>
                    <a:pt x="98" y="25"/>
                  </a:lnTo>
                  <a:lnTo>
                    <a:pt x="102" y="22"/>
                  </a:lnTo>
                  <a:lnTo>
                    <a:pt x="105" y="21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1" y="21"/>
                  </a:lnTo>
                  <a:lnTo>
                    <a:pt x="113" y="21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6" y="25"/>
                  </a:lnTo>
                  <a:lnTo>
                    <a:pt x="118" y="25"/>
                  </a:lnTo>
                  <a:lnTo>
                    <a:pt x="118" y="27"/>
                  </a:lnTo>
                  <a:lnTo>
                    <a:pt x="118" y="28"/>
                  </a:lnTo>
                  <a:lnTo>
                    <a:pt x="118" y="29"/>
                  </a:lnTo>
                  <a:lnTo>
                    <a:pt x="116" y="29"/>
                  </a:lnTo>
                  <a:lnTo>
                    <a:pt x="116" y="31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1" y="34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7" y="34"/>
                  </a:lnTo>
                  <a:lnTo>
                    <a:pt x="105" y="32"/>
                  </a:lnTo>
                  <a:lnTo>
                    <a:pt x="103" y="31"/>
                  </a:lnTo>
                  <a:lnTo>
                    <a:pt x="103" y="29"/>
                  </a:lnTo>
                  <a:lnTo>
                    <a:pt x="102" y="29"/>
                  </a:lnTo>
                  <a:lnTo>
                    <a:pt x="100" y="29"/>
                  </a:lnTo>
                  <a:lnTo>
                    <a:pt x="97" y="29"/>
                  </a:lnTo>
                  <a:lnTo>
                    <a:pt x="97" y="31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5" y="35"/>
                  </a:lnTo>
                  <a:lnTo>
                    <a:pt x="95" y="38"/>
                  </a:lnTo>
                  <a:lnTo>
                    <a:pt x="95" y="56"/>
                  </a:lnTo>
                  <a:lnTo>
                    <a:pt x="95" y="58"/>
                  </a:lnTo>
                  <a:lnTo>
                    <a:pt x="95" y="59"/>
                  </a:lnTo>
                  <a:lnTo>
                    <a:pt x="95" y="60"/>
                  </a:lnTo>
                  <a:lnTo>
                    <a:pt x="95" y="62"/>
                  </a:lnTo>
                  <a:lnTo>
                    <a:pt x="97" y="62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74" y="66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9" y="60"/>
                  </a:lnTo>
                  <a:lnTo>
                    <a:pt x="79" y="59"/>
                  </a:lnTo>
                  <a:lnTo>
                    <a:pt x="79" y="58"/>
                  </a:lnTo>
                  <a:lnTo>
                    <a:pt x="80" y="29"/>
                  </a:lnTo>
                  <a:lnTo>
                    <a:pt x="2" y="2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3" name="Freeform 238"/>
            <p:cNvSpPr>
              <a:spLocks/>
            </p:cNvSpPr>
            <p:nvPr/>
          </p:nvSpPr>
          <p:spPr bwMode="auto">
            <a:xfrm>
              <a:off x="1938" y="2596"/>
              <a:ext cx="151" cy="66"/>
            </a:xfrm>
            <a:custGeom>
              <a:avLst/>
              <a:gdLst>
                <a:gd name="T0" fmla="*/ 98 w 151"/>
                <a:gd name="T1" fmla="*/ 0 h 66"/>
                <a:gd name="T2" fmla="*/ 92 w 151"/>
                <a:gd name="T3" fmla="*/ 4 h 66"/>
                <a:gd name="T4" fmla="*/ 87 w 151"/>
                <a:gd name="T5" fmla="*/ 55 h 66"/>
                <a:gd name="T6" fmla="*/ 87 w 151"/>
                <a:gd name="T7" fmla="*/ 59 h 66"/>
                <a:gd name="T8" fmla="*/ 90 w 151"/>
                <a:gd name="T9" fmla="*/ 61 h 66"/>
                <a:gd name="T10" fmla="*/ 93 w 151"/>
                <a:gd name="T11" fmla="*/ 62 h 66"/>
                <a:gd name="T12" fmla="*/ 97 w 151"/>
                <a:gd name="T13" fmla="*/ 64 h 66"/>
                <a:gd name="T14" fmla="*/ 62 w 151"/>
                <a:gd name="T15" fmla="*/ 64 h 66"/>
                <a:gd name="T16" fmla="*/ 65 w 151"/>
                <a:gd name="T17" fmla="*/ 62 h 66"/>
                <a:gd name="T18" fmla="*/ 68 w 151"/>
                <a:gd name="T19" fmla="*/ 61 h 66"/>
                <a:gd name="T20" fmla="*/ 70 w 151"/>
                <a:gd name="T21" fmla="*/ 58 h 66"/>
                <a:gd name="T22" fmla="*/ 72 w 151"/>
                <a:gd name="T23" fmla="*/ 7 h 66"/>
                <a:gd name="T24" fmla="*/ 15 w 151"/>
                <a:gd name="T25" fmla="*/ 8 h 66"/>
                <a:gd name="T26" fmla="*/ 13 w 151"/>
                <a:gd name="T27" fmla="*/ 58 h 66"/>
                <a:gd name="T28" fmla="*/ 17 w 151"/>
                <a:gd name="T29" fmla="*/ 62 h 66"/>
                <a:gd name="T30" fmla="*/ 22 w 151"/>
                <a:gd name="T31" fmla="*/ 62 h 66"/>
                <a:gd name="T32" fmla="*/ 0 w 151"/>
                <a:gd name="T33" fmla="*/ 65 h 66"/>
                <a:gd name="T34" fmla="*/ 3 w 151"/>
                <a:gd name="T35" fmla="*/ 62 h 66"/>
                <a:gd name="T36" fmla="*/ 8 w 151"/>
                <a:gd name="T37" fmla="*/ 61 h 66"/>
                <a:gd name="T38" fmla="*/ 10 w 151"/>
                <a:gd name="T39" fmla="*/ 57 h 66"/>
                <a:gd name="T40" fmla="*/ 12 w 151"/>
                <a:gd name="T41" fmla="*/ 7 h 66"/>
                <a:gd name="T42" fmla="*/ 8 w 151"/>
                <a:gd name="T43" fmla="*/ 6 h 66"/>
                <a:gd name="T44" fmla="*/ 3 w 151"/>
                <a:gd name="T45" fmla="*/ 3 h 66"/>
                <a:gd name="T46" fmla="*/ 28 w 151"/>
                <a:gd name="T47" fmla="*/ 1 h 66"/>
                <a:gd name="T48" fmla="*/ 118 w 151"/>
                <a:gd name="T49" fmla="*/ 51 h 66"/>
                <a:gd name="T50" fmla="*/ 118 w 151"/>
                <a:gd name="T51" fmla="*/ 58 h 66"/>
                <a:gd name="T52" fmla="*/ 122 w 151"/>
                <a:gd name="T53" fmla="*/ 62 h 66"/>
                <a:gd name="T54" fmla="*/ 127 w 151"/>
                <a:gd name="T55" fmla="*/ 64 h 66"/>
                <a:gd name="T56" fmla="*/ 130 w 151"/>
                <a:gd name="T57" fmla="*/ 61 h 66"/>
                <a:gd name="T58" fmla="*/ 133 w 151"/>
                <a:gd name="T59" fmla="*/ 58 h 66"/>
                <a:gd name="T60" fmla="*/ 133 w 151"/>
                <a:gd name="T61" fmla="*/ 54 h 66"/>
                <a:gd name="T62" fmla="*/ 135 w 151"/>
                <a:gd name="T63" fmla="*/ 37 h 66"/>
                <a:gd name="T64" fmla="*/ 130 w 151"/>
                <a:gd name="T65" fmla="*/ 23 h 66"/>
                <a:gd name="T66" fmla="*/ 122 w 151"/>
                <a:gd name="T67" fmla="*/ 24 h 66"/>
                <a:gd name="T68" fmla="*/ 118 w 151"/>
                <a:gd name="T69" fmla="*/ 30 h 66"/>
                <a:gd name="T70" fmla="*/ 118 w 151"/>
                <a:gd name="T71" fmla="*/ 37 h 66"/>
                <a:gd name="T72" fmla="*/ 105 w 151"/>
                <a:gd name="T73" fmla="*/ 35 h 66"/>
                <a:gd name="T74" fmla="*/ 108 w 151"/>
                <a:gd name="T75" fmla="*/ 28 h 66"/>
                <a:gd name="T76" fmla="*/ 115 w 151"/>
                <a:gd name="T77" fmla="*/ 23 h 66"/>
                <a:gd name="T78" fmla="*/ 123 w 151"/>
                <a:gd name="T79" fmla="*/ 20 h 66"/>
                <a:gd name="T80" fmla="*/ 132 w 151"/>
                <a:gd name="T81" fmla="*/ 20 h 66"/>
                <a:gd name="T82" fmla="*/ 140 w 151"/>
                <a:gd name="T83" fmla="*/ 23 h 66"/>
                <a:gd name="T84" fmla="*/ 145 w 151"/>
                <a:gd name="T85" fmla="*/ 28 h 66"/>
                <a:gd name="T86" fmla="*/ 150 w 151"/>
                <a:gd name="T87" fmla="*/ 37 h 66"/>
                <a:gd name="T88" fmla="*/ 150 w 151"/>
                <a:gd name="T89" fmla="*/ 42 h 66"/>
                <a:gd name="T90" fmla="*/ 148 w 151"/>
                <a:gd name="T91" fmla="*/ 48 h 66"/>
                <a:gd name="T92" fmla="*/ 147 w 151"/>
                <a:gd name="T93" fmla="*/ 57 h 66"/>
                <a:gd name="T94" fmla="*/ 138 w 151"/>
                <a:gd name="T95" fmla="*/ 64 h 66"/>
                <a:gd name="T96" fmla="*/ 130 w 151"/>
                <a:gd name="T97" fmla="*/ 65 h 66"/>
                <a:gd name="T98" fmla="*/ 120 w 151"/>
                <a:gd name="T99" fmla="*/ 65 h 66"/>
                <a:gd name="T100" fmla="*/ 112 w 151"/>
                <a:gd name="T101" fmla="*/ 62 h 66"/>
                <a:gd name="T102" fmla="*/ 105 w 151"/>
                <a:gd name="T103" fmla="*/ 55 h 66"/>
                <a:gd name="T104" fmla="*/ 100 w 151"/>
                <a:gd name="T105" fmla="*/ 47 h 66"/>
                <a:gd name="T106" fmla="*/ 102 w 151"/>
                <a:gd name="T107" fmla="*/ 41 h 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1"/>
                <a:gd name="T163" fmla="*/ 0 h 66"/>
                <a:gd name="T164" fmla="*/ 151 w 151"/>
                <a:gd name="T165" fmla="*/ 66 h 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1" h="66">
                  <a:moveTo>
                    <a:pt x="48" y="47"/>
                  </a:moveTo>
                  <a:lnTo>
                    <a:pt x="70" y="1"/>
                  </a:lnTo>
                  <a:lnTo>
                    <a:pt x="98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2" y="4"/>
                  </a:lnTo>
                  <a:lnTo>
                    <a:pt x="90" y="7"/>
                  </a:lnTo>
                  <a:lnTo>
                    <a:pt x="88" y="10"/>
                  </a:lnTo>
                  <a:lnTo>
                    <a:pt x="87" y="55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7" y="59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90" y="61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3" y="62"/>
                  </a:lnTo>
                  <a:lnTo>
                    <a:pt x="95" y="62"/>
                  </a:lnTo>
                  <a:lnTo>
                    <a:pt x="95" y="64"/>
                  </a:lnTo>
                  <a:lnTo>
                    <a:pt x="97" y="64"/>
                  </a:lnTo>
                  <a:lnTo>
                    <a:pt x="97" y="65"/>
                  </a:lnTo>
                  <a:lnTo>
                    <a:pt x="62" y="65"/>
                  </a:lnTo>
                  <a:lnTo>
                    <a:pt x="62" y="64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62"/>
                  </a:lnTo>
                  <a:lnTo>
                    <a:pt x="68" y="62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70" y="59"/>
                  </a:lnTo>
                  <a:lnTo>
                    <a:pt x="70" y="58"/>
                  </a:lnTo>
                  <a:lnTo>
                    <a:pt x="70" y="57"/>
                  </a:lnTo>
                  <a:lnTo>
                    <a:pt x="70" y="55"/>
                  </a:lnTo>
                  <a:lnTo>
                    <a:pt x="72" y="7"/>
                  </a:lnTo>
                  <a:lnTo>
                    <a:pt x="43" y="65"/>
                  </a:lnTo>
                  <a:lnTo>
                    <a:pt x="42" y="65"/>
                  </a:lnTo>
                  <a:lnTo>
                    <a:pt x="15" y="8"/>
                  </a:lnTo>
                  <a:lnTo>
                    <a:pt x="13" y="55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5" y="59"/>
                  </a:lnTo>
                  <a:lnTo>
                    <a:pt x="17" y="61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5" y="64"/>
                  </a:lnTo>
                  <a:lnTo>
                    <a:pt x="25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8" y="1"/>
                  </a:lnTo>
                  <a:lnTo>
                    <a:pt x="48" y="47"/>
                  </a:lnTo>
                  <a:lnTo>
                    <a:pt x="118" y="37"/>
                  </a:lnTo>
                  <a:lnTo>
                    <a:pt x="118" y="51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59"/>
                  </a:lnTo>
                  <a:lnTo>
                    <a:pt x="122" y="61"/>
                  </a:lnTo>
                  <a:lnTo>
                    <a:pt x="122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7" y="64"/>
                  </a:lnTo>
                  <a:lnTo>
                    <a:pt x="128" y="64"/>
                  </a:lnTo>
                  <a:lnTo>
                    <a:pt x="130" y="62"/>
                  </a:lnTo>
                  <a:lnTo>
                    <a:pt x="130" y="61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3" y="58"/>
                  </a:lnTo>
                  <a:lnTo>
                    <a:pt x="133" y="57"/>
                  </a:lnTo>
                  <a:lnTo>
                    <a:pt x="133" y="55"/>
                  </a:lnTo>
                  <a:lnTo>
                    <a:pt x="133" y="54"/>
                  </a:lnTo>
                  <a:lnTo>
                    <a:pt x="133" y="51"/>
                  </a:lnTo>
                  <a:lnTo>
                    <a:pt x="133" y="42"/>
                  </a:lnTo>
                  <a:lnTo>
                    <a:pt x="135" y="37"/>
                  </a:lnTo>
                  <a:lnTo>
                    <a:pt x="133" y="30"/>
                  </a:lnTo>
                  <a:lnTo>
                    <a:pt x="132" y="25"/>
                  </a:lnTo>
                  <a:lnTo>
                    <a:pt x="130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2" y="24"/>
                  </a:lnTo>
                  <a:lnTo>
                    <a:pt x="120" y="25"/>
                  </a:lnTo>
                  <a:lnTo>
                    <a:pt x="118" y="27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4"/>
                  </a:lnTo>
                  <a:lnTo>
                    <a:pt x="118" y="37"/>
                  </a:lnTo>
                  <a:lnTo>
                    <a:pt x="102" y="41"/>
                  </a:lnTo>
                  <a:lnTo>
                    <a:pt x="102" y="38"/>
                  </a:lnTo>
                  <a:lnTo>
                    <a:pt x="105" y="35"/>
                  </a:lnTo>
                  <a:lnTo>
                    <a:pt x="105" y="33"/>
                  </a:lnTo>
                  <a:lnTo>
                    <a:pt x="107" y="30"/>
                  </a:lnTo>
                  <a:lnTo>
                    <a:pt x="108" y="28"/>
                  </a:lnTo>
                  <a:lnTo>
                    <a:pt x="110" y="25"/>
                  </a:lnTo>
                  <a:lnTo>
                    <a:pt x="112" y="24"/>
                  </a:lnTo>
                  <a:lnTo>
                    <a:pt x="115" y="23"/>
                  </a:lnTo>
                  <a:lnTo>
                    <a:pt x="117" y="21"/>
                  </a:lnTo>
                  <a:lnTo>
                    <a:pt x="122" y="20"/>
                  </a:lnTo>
                  <a:lnTo>
                    <a:pt x="123" y="20"/>
                  </a:lnTo>
                  <a:lnTo>
                    <a:pt x="127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5" y="21"/>
                  </a:lnTo>
                  <a:lnTo>
                    <a:pt x="138" y="23"/>
                  </a:lnTo>
                  <a:lnTo>
                    <a:pt x="140" y="23"/>
                  </a:lnTo>
                  <a:lnTo>
                    <a:pt x="142" y="25"/>
                  </a:lnTo>
                  <a:lnTo>
                    <a:pt x="143" y="27"/>
                  </a:lnTo>
                  <a:lnTo>
                    <a:pt x="145" y="28"/>
                  </a:lnTo>
                  <a:lnTo>
                    <a:pt x="147" y="31"/>
                  </a:lnTo>
                  <a:lnTo>
                    <a:pt x="148" y="34"/>
                  </a:lnTo>
                  <a:lnTo>
                    <a:pt x="150" y="37"/>
                  </a:lnTo>
                  <a:lnTo>
                    <a:pt x="150" y="40"/>
                  </a:lnTo>
                  <a:lnTo>
                    <a:pt x="150" y="41"/>
                  </a:lnTo>
                  <a:lnTo>
                    <a:pt x="150" y="42"/>
                  </a:lnTo>
                  <a:lnTo>
                    <a:pt x="150" y="44"/>
                  </a:lnTo>
                  <a:lnTo>
                    <a:pt x="150" y="47"/>
                  </a:lnTo>
                  <a:lnTo>
                    <a:pt x="148" y="48"/>
                  </a:lnTo>
                  <a:lnTo>
                    <a:pt x="148" y="51"/>
                  </a:lnTo>
                  <a:lnTo>
                    <a:pt x="148" y="54"/>
                  </a:lnTo>
                  <a:lnTo>
                    <a:pt x="147" y="57"/>
                  </a:lnTo>
                  <a:lnTo>
                    <a:pt x="143" y="59"/>
                  </a:lnTo>
                  <a:lnTo>
                    <a:pt x="142" y="61"/>
                  </a:lnTo>
                  <a:lnTo>
                    <a:pt x="138" y="64"/>
                  </a:lnTo>
                  <a:lnTo>
                    <a:pt x="137" y="64"/>
                  </a:lnTo>
                  <a:lnTo>
                    <a:pt x="133" y="65"/>
                  </a:lnTo>
                  <a:lnTo>
                    <a:pt x="130" y="65"/>
                  </a:lnTo>
                  <a:lnTo>
                    <a:pt x="127" y="65"/>
                  </a:lnTo>
                  <a:lnTo>
                    <a:pt x="123" y="65"/>
                  </a:lnTo>
                  <a:lnTo>
                    <a:pt x="120" y="65"/>
                  </a:lnTo>
                  <a:lnTo>
                    <a:pt x="117" y="65"/>
                  </a:lnTo>
                  <a:lnTo>
                    <a:pt x="113" y="64"/>
                  </a:lnTo>
                  <a:lnTo>
                    <a:pt x="112" y="62"/>
                  </a:lnTo>
                  <a:lnTo>
                    <a:pt x="108" y="61"/>
                  </a:lnTo>
                  <a:lnTo>
                    <a:pt x="107" y="58"/>
                  </a:lnTo>
                  <a:lnTo>
                    <a:pt x="105" y="55"/>
                  </a:lnTo>
                  <a:lnTo>
                    <a:pt x="103" y="52"/>
                  </a:lnTo>
                  <a:lnTo>
                    <a:pt x="102" y="49"/>
                  </a:lnTo>
                  <a:lnTo>
                    <a:pt x="100" y="47"/>
                  </a:lnTo>
                  <a:lnTo>
                    <a:pt x="100" y="44"/>
                  </a:lnTo>
                  <a:lnTo>
                    <a:pt x="100" y="42"/>
                  </a:lnTo>
                  <a:lnTo>
                    <a:pt x="102" y="41"/>
                  </a:lnTo>
                  <a:lnTo>
                    <a:pt x="48" y="47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4" name="Freeform 239"/>
            <p:cNvSpPr>
              <a:spLocks/>
            </p:cNvSpPr>
            <p:nvPr/>
          </p:nvSpPr>
          <p:spPr bwMode="auto">
            <a:xfrm>
              <a:off x="1939" y="3057"/>
              <a:ext cx="103" cy="65"/>
            </a:xfrm>
            <a:custGeom>
              <a:avLst/>
              <a:gdLst>
                <a:gd name="T0" fmla="*/ 36 w 103"/>
                <a:gd name="T1" fmla="*/ 44 h 65"/>
                <a:gd name="T2" fmla="*/ 50 w 103"/>
                <a:gd name="T3" fmla="*/ 14 h 65"/>
                <a:gd name="T4" fmla="*/ 47 w 103"/>
                <a:gd name="T5" fmla="*/ 4 h 65"/>
                <a:gd name="T6" fmla="*/ 44 w 103"/>
                <a:gd name="T7" fmla="*/ 3 h 65"/>
                <a:gd name="T8" fmla="*/ 40 w 103"/>
                <a:gd name="T9" fmla="*/ 3 h 65"/>
                <a:gd name="T10" fmla="*/ 71 w 103"/>
                <a:gd name="T11" fmla="*/ 0 h 65"/>
                <a:gd name="T12" fmla="*/ 70 w 103"/>
                <a:gd name="T13" fmla="*/ 3 h 65"/>
                <a:gd name="T14" fmla="*/ 66 w 103"/>
                <a:gd name="T15" fmla="*/ 3 h 65"/>
                <a:gd name="T16" fmla="*/ 65 w 103"/>
                <a:gd name="T17" fmla="*/ 4 h 65"/>
                <a:gd name="T18" fmla="*/ 63 w 103"/>
                <a:gd name="T19" fmla="*/ 6 h 65"/>
                <a:gd name="T20" fmla="*/ 65 w 103"/>
                <a:gd name="T21" fmla="*/ 9 h 65"/>
                <a:gd name="T22" fmla="*/ 76 w 103"/>
                <a:gd name="T23" fmla="*/ 44 h 65"/>
                <a:gd name="T24" fmla="*/ 89 w 103"/>
                <a:gd name="T25" fmla="*/ 9 h 65"/>
                <a:gd name="T26" fmla="*/ 89 w 103"/>
                <a:gd name="T27" fmla="*/ 6 h 65"/>
                <a:gd name="T28" fmla="*/ 87 w 103"/>
                <a:gd name="T29" fmla="*/ 3 h 65"/>
                <a:gd name="T30" fmla="*/ 83 w 103"/>
                <a:gd name="T31" fmla="*/ 3 h 65"/>
                <a:gd name="T32" fmla="*/ 81 w 103"/>
                <a:gd name="T33" fmla="*/ 0 h 65"/>
                <a:gd name="T34" fmla="*/ 102 w 103"/>
                <a:gd name="T35" fmla="*/ 3 h 65"/>
                <a:gd name="T36" fmla="*/ 97 w 103"/>
                <a:gd name="T37" fmla="*/ 4 h 65"/>
                <a:gd name="T38" fmla="*/ 94 w 103"/>
                <a:gd name="T39" fmla="*/ 9 h 65"/>
                <a:gd name="T40" fmla="*/ 68 w 103"/>
                <a:gd name="T41" fmla="*/ 64 h 65"/>
                <a:gd name="T42" fmla="*/ 50 w 103"/>
                <a:gd name="T43" fmla="*/ 21 h 65"/>
                <a:gd name="T44" fmla="*/ 28 w 103"/>
                <a:gd name="T45" fmla="*/ 64 h 65"/>
                <a:gd name="T46" fmla="*/ 8 w 103"/>
                <a:gd name="T47" fmla="*/ 7 h 65"/>
                <a:gd name="T48" fmla="*/ 6 w 103"/>
                <a:gd name="T49" fmla="*/ 6 h 65"/>
                <a:gd name="T50" fmla="*/ 5 w 103"/>
                <a:gd name="T51" fmla="*/ 4 h 65"/>
                <a:gd name="T52" fmla="*/ 3 w 103"/>
                <a:gd name="T53" fmla="*/ 3 h 65"/>
                <a:gd name="T54" fmla="*/ 0 w 103"/>
                <a:gd name="T55" fmla="*/ 3 h 65"/>
                <a:gd name="T56" fmla="*/ 32 w 103"/>
                <a:gd name="T57" fmla="*/ 0 h 65"/>
                <a:gd name="T58" fmla="*/ 29 w 103"/>
                <a:gd name="T59" fmla="*/ 3 h 65"/>
                <a:gd name="T60" fmla="*/ 26 w 103"/>
                <a:gd name="T61" fmla="*/ 3 h 65"/>
                <a:gd name="T62" fmla="*/ 24 w 103"/>
                <a:gd name="T63" fmla="*/ 6 h 65"/>
                <a:gd name="T64" fmla="*/ 26 w 103"/>
                <a:gd name="T65" fmla="*/ 7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65"/>
                <a:gd name="T101" fmla="*/ 103 w 103"/>
                <a:gd name="T102" fmla="*/ 65 h 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65">
                  <a:moveTo>
                    <a:pt x="26" y="9"/>
                  </a:moveTo>
                  <a:lnTo>
                    <a:pt x="36" y="44"/>
                  </a:lnTo>
                  <a:lnTo>
                    <a:pt x="37" y="44"/>
                  </a:lnTo>
                  <a:lnTo>
                    <a:pt x="50" y="14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76" y="44"/>
                  </a:lnTo>
                  <a:lnTo>
                    <a:pt x="89" y="10"/>
                  </a:lnTo>
                  <a:lnTo>
                    <a:pt x="89" y="9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87" y="3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102" y="0"/>
                  </a:lnTo>
                  <a:lnTo>
                    <a:pt x="102" y="3"/>
                  </a:lnTo>
                  <a:lnTo>
                    <a:pt x="99" y="3"/>
                  </a:lnTo>
                  <a:lnTo>
                    <a:pt x="97" y="4"/>
                  </a:lnTo>
                  <a:lnTo>
                    <a:pt x="96" y="6"/>
                  </a:lnTo>
                  <a:lnTo>
                    <a:pt x="94" y="9"/>
                  </a:lnTo>
                  <a:lnTo>
                    <a:pt x="71" y="64"/>
                  </a:lnTo>
                  <a:lnTo>
                    <a:pt x="68" y="64"/>
                  </a:lnTo>
                  <a:lnTo>
                    <a:pt x="52" y="21"/>
                  </a:lnTo>
                  <a:lnTo>
                    <a:pt x="50" y="21"/>
                  </a:lnTo>
                  <a:lnTo>
                    <a:pt x="31" y="64"/>
                  </a:lnTo>
                  <a:lnTo>
                    <a:pt x="28" y="64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6" y="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5" name="Freeform 240"/>
            <p:cNvSpPr>
              <a:spLocks/>
            </p:cNvSpPr>
            <p:nvPr/>
          </p:nvSpPr>
          <p:spPr bwMode="auto">
            <a:xfrm>
              <a:off x="2407" y="3057"/>
              <a:ext cx="123" cy="65"/>
            </a:xfrm>
            <a:custGeom>
              <a:avLst/>
              <a:gdLst>
                <a:gd name="T0" fmla="*/ 12 w 123"/>
                <a:gd name="T1" fmla="*/ 9 h 65"/>
                <a:gd name="T2" fmla="*/ 10 w 123"/>
                <a:gd name="T3" fmla="*/ 4 h 65"/>
                <a:gd name="T4" fmla="*/ 5 w 123"/>
                <a:gd name="T5" fmla="*/ 3 h 65"/>
                <a:gd name="T6" fmla="*/ 45 w 123"/>
                <a:gd name="T7" fmla="*/ 0 h 65"/>
                <a:gd name="T8" fmla="*/ 59 w 123"/>
                <a:gd name="T9" fmla="*/ 4 h 65"/>
                <a:gd name="T10" fmla="*/ 66 w 123"/>
                <a:gd name="T11" fmla="*/ 11 h 65"/>
                <a:gd name="T12" fmla="*/ 68 w 123"/>
                <a:gd name="T13" fmla="*/ 18 h 65"/>
                <a:gd name="T14" fmla="*/ 64 w 123"/>
                <a:gd name="T15" fmla="*/ 24 h 65"/>
                <a:gd name="T16" fmla="*/ 59 w 123"/>
                <a:gd name="T17" fmla="*/ 30 h 65"/>
                <a:gd name="T18" fmla="*/ 68 w 123"/>
                <a:gd name="T19" fmla="*/ 58 h 65"/>
                <a:gd name="T20" fmla="*/ 73 w 123"/>
                <a:gd name="T21" fmla="*/ 63 h 65"/>
                <a:gd name="T22" fmla="*/ 31 w 123"/>
                <a:gd name="T23" fmla="*/ 36 h 65"/>
                <a:gd name="T24" fmla="*/ 28 w 123"/>
                <a:gd name="T25" fmla="*/ 58 h 65"/>
                <a:gd name="T26" fmla="*/ 31 w 123"/>
                <a:gd name="T27" fmla="*/ 63 h 65"/>
                <a:gd name="T28" fmla="*/ 36 w 123"/>
                <a:gd name="T29" fmla="*/ 64 h 65"/>
                <a:gd name="T30" fmla="*/ 3 w 123"/>
                <a:gd name="T31" fmla="*/ 63 h 65"/>
                <a:gd name="T32" fmla="*/ 8 w 123"/>
                <a:gd name="T33" fmla="*/ 60 h 65"/>
                <a:gd name="T34" fmla="*/ 10 w 123"/>
                <a:gd name="T35" fmla="*/ 55 h 65"/>
                <a:gd name="T36" fmla="*/ 33 w 123"/>
                <a:gd name="T37" fmla="*/ 31 h 65"/>
                <a:gd name="T38" fmla="*/ 46 w 123"/>
                <a:gd name="T39" fmla="*/ 27 h 65"/>
                <a:gd name="T40" fmla="*/ 49 w 123"/>
                <a:gd name="T41" fmla="*/ 16 h 65"/>
                <a:gd name="T42" fmla="*/ 46 w 123"/>
                <a:gd name="T43" fmla="*/ 7 h 65"/>
                <a:gd name="T44" fmla="*/ 41 w 123"/>
                <a:gd name="T45" fmla="*/ 4 h 65"/>
                <a:gd name="T46" fmla="*/ 33 w 123"/>
                <a:gd name="T47" fmla="*/ 3 h 65"/>
                <a:gd name="T48" fmla="*/ 30 w 123"/>
                <a:gd name="T49" fmla="*/ 7 h 65"/>
                <a:gd name="T50" fmla="*/ 89 w 123"/>
                <a:gd name="T51" fmla="*/ 23 h 65"/>
                <a:gd name="T52" fmla="*/ 99 w 123"/>
                <a:gd name="T53" fmla="*/ 20 h 65"/>
                <a:gd name="T54" fmla="*/ 109 w 123"/>
                <a:gd name="T55" fmla="*/ 20 h 65"/>
                <a:gd name="T56" fmla="*/ 114 w 123"/>
                <a:gd name="T57" fmla="*/ 24 h 65"/>
                <a:gd name="T58" fmla="*/ 120 w 123"/>
                <a:gd name="T59" fmla="*/ 30 h 65"/>
                <a:gd name="T60" fmla="*/ 120 w 123"/>
                <a:gd name="T61" fmla="*/ 38 h 65"/>
                <a:gd name="T62" fmla="*/ 94 w 123"/>
                <a:gd name="T63" fmla="*/ 47 h 65"/>
                <a:gd name="T64" fmla="*/ 97 w 123"/>
                <a:gd name="T65" fmla="*/ 57 h 65"/>
                <a:gd name="T66" fmla="*/ 104 w 123"/>
                <a:gd name="T67" fmla="*/ 60 h 65"/>
                <a:gd name="T68" fmla="*/ 112 w 123"/>
                <a:gd name="T69" fmla="*/ 58 h 65"/>
                <a:gd name="T70" fmla="*/ 119 w 123"/>
                <a:gd name="T71" fmla="*/ 57 h 65"/>
                <a:gd name="T72" fmla="*/ 109 w 123"/>
                <a:gd name="T73" fmla="*/ 64 h 65"/>
                <a:gd name="T74" fmla="*/ 97 w 123"/>
                <a:gd name="T75" fmla="*/ 64 h 65"/>
                <a:gd name="T76" fmla="*/ 89 w 123"/>
                <a:gd name="T77" fmla="*/ 64 h 65"/>
                <a:gd name="T78" fmla="*/ 81 w 123"/>
                <a:gd name="T79" fmla="*/ 57 h 65"/>
                <a:gd name="T80" fmla="*/ 77 w 123"/>
                <a:gd name="T81" fmla="*/ 50 h 65"/>
                <a:gd name="T82" fmla="*/ 77 w 123"/>
                <a:gd name="T83" fmla="*/ 38 h 65"/>
                <a:gd name="T84" fmla="*/ 101 w 123"/>
                <a:gd name="T85" fmla="*/ 23 h 65"/>
                <a:gd name="T86" fmla="*/ 96 w 123"/>
                <a:gd name="T87" fmla="*/ 26 h 65"/>
                <a:gd name="T88" fmla="*/ 94 w 123"/>
                <a:gd name="T89" fmla="*/ 38 h 65"/>
                <a:gd name="T90" fmla="*/ 107 w 123"/>
                <a:gd name="T91" fmla="*/ 34 h 65"/>
                <a:gd name="T92" fmla="*/ 107 w 123"/>
                <a:gd name="T93" fmla="*/ 27 h 65"/>
                <a:gd name="T94" fmla="*/ 106 w 123"/>
                <a:gd name="T95" fmla="*/ 23 h 65"/>
                <a:gd name="T96" fmla="*/ 10 w 123"/>
                <a:gd name="T97" fmla="*/ 54 h 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65"/>
                <a:gd name="T149" fmla="*/ 123 w 123"/>
                <a:gd name="T150" fmla="*/ 65 h 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65">
                  <a:moveTo>
                    <a:pt x="10" y="54"/>
                  </a:moveTo>
                  <a:lnTo>
                    <a:pt x="13" y="11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3" y="1"/>
                  </a:lnTo>
                  <a:lnTo>
                    <a:pt x="58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1" y="28"/>
                  </a:lnTo>
                  <a:lnTo>
                    <a:pt x="59" y="30"/>
                  </a:lnTo>
                  <a:lnTo>
                    <a:pt x="56" y="31"/>
                  </a:lnTo>
                  <a:lnTo>
                    <a:pt x="53" y="33"/>
                  </a:lnTo>
                  <a:lnTo>
                    <a:pt x="49" y="34"/>
                  </a:lnTo>
                  <a:lnTo>
                    <a:pt x="68" y="58"/>
                  </a:lnTo>
                  <a:lnTo>
                    <a:pt x="69" y="60"/>
                  </a:lnTo>
                  <a:lnTo>
                    <a:pt x="69" y="61"/>
                  </a:lnTo>
                  <a:lnTo>
                    <a:pt x="71" y="63"/>
                  </a:lnTo>
                  <a:lnTo>
                    <a:pt x="73" y="63"/>
                  </a:lnTo>
                  <a:lnTo>
                    <a:pt x="74" y="63"/>
                  </a:lnTo>
                  <a:lnTo>
                    <a:pt x="74" y="64"/>
                  </a:lnTo>
                  <a:lnTo>
                    <a:pt x="51" y="64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0" y="61"/>
                  </a:lnTo>
                  <a:lnTo>
                    <a:pt x="31" y="63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6" y="63"/>
                  </a:lnTo>
                  <a:lnTo>
                    <a:pt x="36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30" y="7"/>
                  </a:lnTo>
                  <a:lnTo>
                    <a:pt x="28" y="31"/>
                  </a:lnTo>
                  <a:lnTo>
                    <a:pt x="33" y="31"/>
                  </a:lnTo>
                  <a:lnTo>
                    <a:pt x="36" y="31"/>
                  </a:lnTo>
                  <a:lnTo>
                    <a:pt x="41" y="30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6"/>
                  </a:lnTo>
                  <a:lnTo>
                    <a:pt x="48" y="21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8" y="13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82" y="28"/>
                  </a:lnTo>
                  <a:lnTo>
                    <a:pt x="84" y="27"/>
                  </a:lnTo>
                  <a:lnTo>
                    <a:pt x="87" y="24"/>
                  </a:lnTo>
                  <a:lnTo>
                    <a:pt x="89" y="23"/>
                  </a:lnTo>
                  <a:lnTo>
                    <a:pt x="91" y="21"/>
                  </a:lnTo>
                  <a:lnTo>
                    <a:pt x="94" y="21"/>
                  </a:lnTo>
                  <a:lnTo>
                    <a:pt x="96" y="20"/>
                  </a:lnTo>
                  <a:lnTo>
                    <a:pt x="99" y="20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07" y="20"/>
                  </a:lnTo>
                  <a:lnTo>
                    <a:pt x="109" y="20"/>
                  </a:lnTo>
                  <a:lnTo>
                    <a:pt x="110" y="21"/>
                  </a:lnTo>
                  <a:lnTo>
                    <a:pt x="112" y="23"/>
                  </a:lnTo>
                  <a:lnTo>
                    <a:pt x="114" y="23"/>
                  </a:lnTo>
                  <a:lnTo>
                    <a:pt x="114" y="24"/>
                  </a:lnTo>
                  <a:lnTo>
                    <a:pt x="115" y="26"/>
                  </a:lnTo>
                  <a:lnTo>
                    <a:pt x="117" y="27"/>
                  </a:lnTo>
                  <a:lnTo>
                    <a:pt x="119" y="28"/>
                  </a:lnTo>
                  <a:lnTo>
                    <a:pt x="120" y="30"/>
                  </a:lnTo>
                  <a:lnTo>
                    <a:pt x="120" y="31"/>
                  </a:lnTo>
                  <a:lnTo>
                    <a:pt x="120" y="33"/>
                  </a:lnTo>
                  <a:lnTo>
                    <a:pt x="120" y="36"/>
                  </a:lnTo>
                  <a:lnTo>
                    <a:pt x="120" y="38"/>
                  </a:lnTo>
                  <a:lnTo>
                    <a:pt x="122" y="41"/>
                  </a:lnTo>
                  <a:lnTo>
                    <a:pt x="94" y="41"/>
                  </a:lnTo>
                  <a:lnTo>
                    <a:pt x="94" y="44"/>
                  </a:lnTo>
                  <a:lnTo>
                    <a:pt x="94" y="47"/>
                  </a:lnTo>
                  <a:lnTo>
                    <a:pt x="94" y="50"/>
                  </a:lnTo>
                  <a:lnTo>
                    <a:pt x="96" y="53"/>
                  </a:lnTo>
                  <a:lnTo>
                    <a:pt x="96" y="54"/>
                  </a:lnTo>
                  <a:lnTo>
                    <a:pt x="97" y="57"/>
                  </a:lnTo>
                  <a:lnTo>
                    <a:pt x="99" y="57"/>
                  </a:lnTo>
                  <a:lnTo>
                    <a:pt x="101" y="58"/>
                  </a:lnTo>
                  <a:lnTo>
                    <a:pt x="102" y="60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7" y="60"/>
                  </a:lnTo>
                  <a:lnTo>
                    <a:pt x="109" y="58"/>
                  </a:lnTo>
                  <a:lnTo>
                    <a:pt x="112" y="58"/>
                  </a:lnTo>
                  <a:lnTo>
                    <a:pt x="115" y="57"/>
                  </a:lnTo>
                  <a:lnTo>
                    <a:pt x="117" y="54"/>
                  </a:lnTo>
                  <a:lnTo>
                    <a:pt x="120" y="54"/>
                  </a:lnTo>
                  <a:lnTo>
                    <a:pt x="119" y="57"/>
                  </a:lnTo>
                  <a:lnTo>
                    <a:pt x="115" y="60"/>
                  </a:lnTo>
                  <a:lnTo>
                    <a:pt x="114" y="61"/>
                  </a:lnTo>
                  <a:lnTo>
                    <a:pt x="110" y="63"/>
                  </a:lnTo>
                  <a:lnTo>
                    <a:pt x="109" y="64"/>
                  </a:lnTo>
                  <a:lnTo>
                    <a:pt x="106" y="64"/>
                  </a:lnTo>
                  <a:lnTo>
                    <a:pt x="104" y="64"/>
                  </a:lnTo>
                  <a:lnTo>
                    <a:pt x="99" y="64"/>
                  </a:lnTo>
                  <a:lnTo>
                    <a:pt x="97" y="64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9" y="64"/>
                  </a:lnTo>
                  <a:lnTo>
                    <a:pt x="87" y="63"/>
                  </a:lnTo>
                  <a:lnTo>
                    <a:pt x="84" y="60"/>
                  </a:lnTo>
                  <a:lnTo>
                    <a:pt x="82" y="60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79" y="54"/>
                  </a:lnTo>
                  <a:lnTo>
                    <a:pt x="79" y="51"/>
                  </a:lnTo>
                  <a:lnTo>
                    <a:pt x="77" y="50"/>
                  </a:lnTo>
                  <a:lnTo>
                    <a:pt x="77" y="47"/>
                  </a:lnTo>
                  <a:lnTo>
                    <a:pt x="77" y="46"/>
                  </a:lnTo>
                  <a:lnTo>
                    <a:pt x="77" y="43"/>
                  </a:lnTo>
                  <a:lnTo>
                    <a:pt x="77" y="38"/>
                  </a:lnTo>
                  <a:lnTo>
                    <a:pt x="79" y="36"/>
                  </a:lnTo>
                  <a:lnTo>
                    <a:pt x="81" y="33"/>
                  </a:lnTo>
                  <a:lnTo>
                    <a:pt x="82" y="28"/>
                  </a:lnTo>
                  <a:lnTo>
                    <a:pt x="101" y="23"/>
                  </a:lnTo>
                  <a:lnTo>
                    <a:pt x="99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6" y="26"/>
                  </a:lnTo>
                  <a:lnTo>
                    <a:pt x="94" y="28"/>
                  </a:lnTo>
                  <a:lnTo>
                    <a:pt x="94" y="31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7" y="36"/>
                  </a:lnTo>
                  <a:lnTo>
                    <a:pt x="107" y="34"/>
                  </a:lnTo>
                  <a:lnTo>
                    <a:pt x="107" y="33"/>
                  </a:lnTo>
                  <a:lnTo>
                    <a:pt x="107" y="31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6" y="24"/>
                  </a:lnTo>
                  <a:lnTo>
                    <a:pt x="106" y="23"/>
                  </a:lnTo>
                  <a:lnTo>
                    <a:pt x="104" y="23"/>
                  </a:lnTo>
                  <a:lnTo>
                    <a:pt x="102" y="23"/>
                  </a:lnTo>
                  <a:lnTo>
                    <a:pt x="101" y="23"/>
                  </a:lnTo>
                  <a:lnTo>
                    <a:pt x="10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6" name="Freeform 241"/>
            <p:cNvSpPr>
              <a:spLocks/>
            </p:cNvSpPr>
            <p:nvPr/>
          </p:nvSpPr>
          <p:spPr bwMode="auto">
            <a:xfrm>
              <a:off x="1466" y="2143"/>
              <a:ext cx="69" cy="66"/>
            </a:xfrm>
            <a:custGeom>
              <a:avLst/>
              <a:gdLst>
                <a:gd name="T0" fmla="*/ 32 w 69"/>
                <a:gd name="T1" fmla="*/ 65 h 66"/>
                <a:gd name="T2" fmla="*/ 11 w 69"/>
                <a:gd name="T3" fmla="*/ 11 h 66"/>
                <a:gd name="T4" fmla="*/ 9 w 69"/>
                <a:gd name="T5" fmla="*/ 10 h 66"/>
                <a:gd name="T6" fmla="*/ 8 w 69"/>
                <a:gd name="T7" fmla="*/ 7 h 66"/>
                <a:gd name="T8" fmla="*/ 8 w 69"/>
                <a:gd name="T9" fmla="*/ 6 h 66"/>
                <a:gd name="T10" fmla="*/ 6 w 69"/>
                <a:gd name="T11" fmla="*/ 4 h 66"/>
                <a:gd name="T12" fmla="*/ 5 w 69"/>
                <a:gd name="T13" fmla="*/ 3 h 66"/>
                <a:gd name="T14" fmla="*/ 3 w 69"/>
                <a:gd name="T15" fmla="*/ 3 h 66"/>
                <a:gd name="T16" fmla="*/ 2 w 69"/>
                <a:gd name="T17" fmla="*/ 3 h 66"/>
                <a:gd name="T18" fmla="*/ 0 w 69"/>
                <a:gd name="T19" fmla="*/ 3 h 66"/>
                <a:gd name="T20" fmla="*/ 0 w 69"/>
                <a:gd name="T21" fmla="*/ 0 h 66"/>
                <a:gd name="T22" fmla="*/ 32 w 69"/>
                <a:gd name="T23" fmla="*/ 0 h 66"/>
                <a:gd name="T24" fmla="*/ 32 w 69"/>
                <a:gd name="T25" fmla="*/ 3 h 66"/>
                <a:gd name="T26" fmla="*/ 31 w 69"/>
                <a:gd name="T27" fmla="*/ 3 h 66"/>
                <a:gd name="T28" fmla="*/ 29 w 69"/>
                <a:gd name="T29" fmla="*/ 3 h 66"/>
                <a:gd name="T30" fmla="*/ 28 w 69"/>
                <a:gd name="T31" fmla="*/ 3 h 66"/>
                <a:gd name="T32" fmla="*/ 26 w 69"/>
                <a:gd name="T33" fmla="*/ 3 h 66"/>
                <a:gd name="T34" fmla="*/ 26 w 69"/>
                <a:gd name="T35" fmla="*/ 4 h 66"/>
                <a:gd name="T36" fmla="*/ 25 w 69"/>
                <a:gd name="T37" fmla="*/ 4 h 66"/>
                <a:gd name="T38" fmla="*/ 25 w 69"/>
                <a:gd name="T39" fmla="*/ 6 h 66"/>
                <a:gd name="T40" fmla="*/ 25 w 69"/>
                <a:gd name="T41" fmla="*/ 7 h 66"/>
                <a:gd name="T42" fmla="*/ 26 w 69"/>
                <a:gd name="T43" fmla="*/ 10 h 66"/>
                <a:gd name="T44" fmla="*/ 26 w 69"/>
                <a:gd name="T45" fmla="*/ 11 h 66"/>
                <a:gd name="T46" fmla="*/ 39 w 69"/>
                <a:gd name="T47" fmla="*/ 45 h 66"/>
                <a:gd name="T48" fmla="*/ 56 w 69"/>
                <a:gd name="T49" fmla="*/ 10 h 66"/>
                <a:gd name="T50" fmla="*/ 56 w 69"/>
                <a:gd name="T51" fmla="*/ 8 h 66"/>
                <a:gd name="T52" fmla="*/ 56 w 69"/>
                <a:gd name="T53" fmla="*/ 7 h 66"/>
                <a:gd name="T54" fmla="*/ 56 w 69"/>
                <a:gd name="T55" fmla="*/ 6 h 66"/>
                <a:gd name="T56" fmla="*/ 56 w 69"/>
                <a:gd name="T57" fmla="*/ 4 h 66"/>
                <a:gd name="T58" fmla="*/ 54 w 69"/>
                <a:gd name="T59" fmla="*/ 3 h 66"/>
                <a:gd name="T60" fmla="*/ 51 w 69"/>
                <a:gd name="T61" fmla="*/ 3 h 66"/>
                <a:gd name="T62" fmla="*/ 49 w 69"/>
                <a:gd name="T63" fmla="*/ 3 h 66"/>
                <a:gd name="T64" fmla="*/ 46 w 69"/>
                <a:gd name="T65" fmla="*/ 3 h 66"/>
                <a:gd name="T66" fmla="*/ 46 w 69"/>
                <a:gd name="T67" fmla="*/ 0 h 66"/>
                <a:gd name="T68" fmla="*/ 68 w 69"/>
                <a:gd name="T69" fmla="*/ 0 h 66"/>
                <a:gd name="T70" fmla="*/ 68 w 69"/>
                <a:gd name="T71" fmla="*/ 3 h 66"/>
                <a:gd name="T72" fmla="*/ 66 w 69"/>
                <a:gd name="T73" fmla="*/ 3 h 66"/>
                <a:gd name="T74" fmla="*/ 65 w 69"/>
                <a:gd name="T75" fmla="*/ 3 h 66"/>
                <a:gd name="T76" fmla="*/ 63 w 69"/>
                <a:gd name="T77" fmla="*/ 3 h 66"/>
                <a:gd name="T78" fmla="*/ 62 w 69"/>
                <a:gd name="T79" fmla="*/ 4 h 66"/>
                <a:gd name="T80" fmla="*/ 62 w 69"/>
                <a:gd name="T81" fmla="*/ 6 h 66"/>
                <a:gd name="T82" fmla="*/ 60 w 69"/>
                <a:gd name="T83" fmla="*/ 7 h 66"/>
                <a:gd name="T84" fmla="*/ 60 w 69"/>
                <a:gd name="T85" fmla="*/ 8 h 66"/>
                <a:gd name="T86" fmla="*/ 60 w 69"/>
                <a:gd name="T87" fmla="*/ 10 h 66"/>
                <a:gd name="T88" fmla="*/ 34 w 69"/>
                <a:gd name="T89" fmla="*/ 65 h 66"/>
                <a:gd name="T90" fmla="*/ 32 w 69"/>
                <a:gd name="T91" fmla="*/ 65 h 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9"/>
                <a:gd name="T139" fmla="*/ 0 h 66"/>
                <a:gd name="T140" fmla="*/ 69 w 69"/>
                <a:gd name="T141" fmla="*/ 66 h 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9" h="66">
                  <a:moveTo>
                    <a:pt x="32" y="65"/>
                  </a:moveTo>
                  <a:lnTo>
                    <a:pt x="11" y="11"/>
                  </a:lnTo>
                  <a:lnTo>
                    <a:pt x="9" y="10"/>
                  </a:lnTo>
                  <a:lnTo>
                    <a:pt x="8" y="7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39" y="45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34" y="65"/>
                  </a:lnTo>
                  <a:lnTo>
                    <a:pt x="32" y="65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7" name="Freeform 242"/>
            <p:cNvSpPr>
              <a:spLocks/>
            </p:cNvSpPr>
            <p:nvPr/>
          </p:nvSpPr>
          <p:spPr bwMode="auto">
            <a:xfrm>
              <a:off x="1466" y="2598"/>
              <a:ext cx="132" cy="66"/>
            </a:xfrm>
            <a:custGeom>
              <a:avLst/>
              <a:gdLst>
                <a:gd name="T0" fmla="*/ 8 w 132"/>
                <a:gd name="T1" fmla="*/ 6 h 66"/>
                <a:gd name="T2" fmla="*/ 5 w 132"/>
                <a:gd name="T3" fmla="*/ 3 h 66"/>
                <a:gd name="T4" fmla="*/ 2 w 132"/>
                <a:gd name="T5" fmla="*/ 0 h 66"/>
                <a:gd name="T6" fmla="*/ 62 w 132"/>
                <a:gd name="T7" fmla="*/ 11 h 66"/>
                <a:gd name="T8" fmla="*/ 60 w 132"/>
                <a:gd name="T9" fmla="*/ 6 h 66"/>
                <a:gd name="T10" fmla="*/ 55 w 132"/>
                <a:gd name="T11" fmla="*/ 3 h 66"/>
                <a:gd name="T12" fmla="*/ 52 w 132"/>
                <a:gd name="T13" fmla="*/ 0 h 66"/>
                <a:gd name="T14" fmla="*/ 74 w 132"/>
                <a:gd name="T15" fmla="*/ 3 h 66"/>
                <a:gd name="T16" fmla="*/ 69 w 132"/>
                <a:gd name="T17" fmla="*/ 3 h 66"/>
                <a:gd name="T18" fmla="*/ 67 w 132"/>
                <a:gd name="T19" fmla="*/ 6 h 66"/>
                <a:gd name="T20" fmla="*/ 66 w 132"/>
                <a:gd name="T21" fmla="*/ 65 h 66"/>
                <a:gd name="T22" fmla="*/ 13 w 132"/>
                <a:gd name="T23" fmla="*/ 54 h 66"/>
                <a:gd name="T24" fmla="*/ 15 w 132"/>
                <a:gd name="T25" fmla="*/ 59 h 66"/>
                <a:gd name="T26" fmla="*/ 18 w 132"/>
                <a:gd name="T27" fmla="*/ 62 h 66"/>
                <a:gd name="T28" fmla="*/ 24 w 132"/>
                <a:gd name="T29" fmla="*/ 64 h 66"/>
                <a:gd name="T30" fmla="*/ 2 w 132"/>
                <a:gd name="T31" fmla="*/ 62 h 66"/>
                <a:gd name="T32" fmla="*/ 5 w 132"/>
                <a:gd name="T33" fmla="*/ 61 h 66"/>
                <a:gd name="T34" fmla="*/ 8 w 132"/>
                <a:gd name="T35" fmla="*/ 59 h 66"/>
                <a:gd name="T36" fmla="*/ 10 w 132"/>
                <a:gd name="T37" fmla="*/ 55 h 66"/>
                <a:gd name="T38" fmla="*/ 12 w 132"/>
                <a:gd name="T39" fmla="*/ 8 h 66"/>
                <a:gd name="T40" fmla="*/ 99 w 132"/>
                <a:gd name="T41" fmla="*/ 0 h 66"/>
                <a:gd name="T42" fmla="*/ 102 w 132"/>
                <a:gd name="T43" fmla="*/ 21 h 66"/>
                <a:gd name="T44" fmla="*/ 107 w 132"/>
                <a:gd name="T45" fmla="*/ 20 h 66"/>
                <a:gd name="T46" fmla="*/ 113 w 132"/>
                <a:gd name="T47" fmla="*/ 18 h 66"/>
                <a:gd name="T48" fmla="*/ 121 w 132"/>
                <a:gd name="T49" fmla="*/ 21 h 66"/>
                <a:gd name="T50" fmla="*/ 128 w 132"/>
                <a:gd name="T51" fmla="*/ 25 h 66"/>
                <a:gd name="T52" fmla="*/ 131 w 132"/>
                <a:gd name="T53" fmla="*/ 34 h 66"/>
                <a:gd name="T54" fmla="*/ 131 w 132"/>
                <a:gd name="T55" fmla="*/ 41 h 66"/>
                <a:gd name="T56" fmla="*/ 131 w 132"/>
                <a:gd name="T57" fmla="*/ 48 h 66"/>
                <a:gd name="T58" fmla="*/ 129 w 132"/>
                <a:gd name="T59" fmla="*/ 55 h 66"/>
                <a:gd name="T60" fmla="*/ 124 w 132"/>
                <a:gd name="T61" fmla="*/ 59 h 66"/>
                <a:gd name="T62" fmla="*/ 118 w 132"/>
                <a:gd name="T63" fmla="*/ 64 h 66"/>
                <a:gd name="T64" fmla="*/ 111 w 132"/>
                <a:gd name="T65" fmla="*/ 64 h 66"/>
                <a:gd name="T66" fmla="*/ 102 w 132"/>
                <a:gd name="T67" fmla="*/ 64 h 66"/>
                <a:gd name="T68" fmla="*/ 92 w 132"/>
                <a:gd name="T69" fmla="*/ 61 h 66"/>
                <a:gd name="T70" fmla="*/ 84 w 132"/>
                <a:gd name="T71" fmla="*/ 7 h 66"/>
                <a:gd name="T72" fmla="*/ 82 w 132"/>
                <a:gd name="T73" fmla="*/ 4 h 66"/>
                <a:gd name="T74" fmla="*/ 79 w 132"/>
                <a:gd name="T75" fmla="*/ 3 h 66"/>
                <a:gd name="T76" fmla="*/ 97 w 132"/>
                <a:gd name="T77" fmla="*/ 58 h 66"/>
                <a:gd name="T78" fmla="*/ 101 w 132"/>
                <a:gd name="T79" fmla="*/ 61 h 66"/>
                <a:gd name="T80" fmla="*/ 107 w 132"/>
                <a:gd name="T81" fmla="*/ 62 h 66"/>
                <a:gd name="T82" fmla="*/ 113 w 132"/>
                <a:gd name="T83" fmla="*/ 57 h 66"/>
                <a:gd name="T84" fmla="*/ 116 w 132"/>
                <a:gd name="T85" fmla="*/ 47 h 66"/>
                <a:gd name="T86" fmla="*/ 116 w 132"/>
                <a:gd name="T87" fmla="*/ 34 h 66"/>
                <a:gd name="T88" fmla="*/ 113 w 132"/>
                <a:gd name="T89" fmla="*/ 27 h 66"/>
                <a:gd name="T90" fmla="*/ 106 w 132"/>
                <a:gd name="T91" fmla="*/ 24 h 66"/>
                <a:gd name="T92" fmla="*/ 101 w 132"/>
                <a:gd name="T93" fmla="*/ 27 h 66"/>
                <a:gd name="T94" fmla="*/ 12 w 132"/>
                <a:gd name="T95" fmla="*/ 8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2"/>
                <a:gd name="T145" fmla="*/ 0 h 66"/>
                <a:gd name="T146" fmla="*/ 132 w 132"/>
                <a:gd name="T147" fmla="*/ 66 h 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2" h="66">
                  <a:moveTo>
                    <a:pt x="12" y="8"/>
                  </a:moveTo>
                  <a:lnTo>
                    <a:pt x="10" y="7"/>
                  </a:lnTo>
                  <a:lnTo>
                    <a:pt x="8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4" y="0"/>
                  </a:lnTo>
                  <a:lnTo>
                    <a:pt x="62" y="41"/>
                  </a:lnTo>
                  <a:lnTo>
                    <a:pt x="62" y="11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2" y="3"/>
                  </a:lnTo>
                  <a:lnTo>
                    <a:pt x="71" y="3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7" y="6"/>
                  </a:lnTo>
                  <a:lnTo>
                    <a:pt x="67" y="7"/>
                  </a:lnTo>
                  <a:lnTo>
                    <a:pt x="67" y="8"/>
                  </a:lnTo>
                  <a:lnTo>
                    <a:pt x="66" y="65"/>
                  </a:lnTo>
                  <a:lnTo>
                    <a:pt x="62" y="65"/>
                  </a:lnTo>
                  <a:lnTo>
                    <a:pt x="15" y="14"/>
                  </a:lnTo>
                  <a:lnTo>
                    <a:pt x="13" y="54"/>
                  </a:lnTo>
                  <a:lnTo>
                    <a:pt x="13" y="57"/>
                  </a:lnTo>
                  <a:lnTo>
                    <a:pt x="15" y="58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2" y="8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99" y="24"/>
                  </a:lnTo>
                  <a:lnTo>
                    <a:pt x="101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20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8"/>
                  </a:lnTo>
                  <a:lnTo>
                    <a:pt x="116" y="18"/>
                  </a:lnTo>
                  <a:lnTo>
                    <a:pt x="118" y="20"/>
                  </a:lnTo>
                  <a:lnTo>
                    <a:pt x="121" y="21"/>
                  </a:lnTo>
                  <a:lnTo>
                    <a:pt x="124" y="23"/>
                  </a:lnTo>
                  <a:lnTo>
                    <a:pt x="126" y="24"/>
                  </a:lnTo>
                  <a:lnTo>
                    <a:pt x="128" y="25"/>
                  </a:lnTo>
                  <a:lnTo>
                    <a:pt x="129" y="28"/>
                  </a:lnTo>
                  <a:lnTo>
                    <a:pt x="129" y="31"/>
                  </a:lnTo>
                  <a:lnTo>
                    <a:pt x="131" y="34"/>
                  </a:lnTo>
                  <a:lnTo>
                    <a:pt x="131" y="35"/>
                  </a:lnTo>
                  <a:lnTo>
                    <a:pt x="131" y="38"/>
                  </a:lnTo>
                  <a:lnTo>
                    <a:pt x="131" y="41"/>
                  </a:lnTo>
                  <a:lnTo>
                    <a:pt x="131" y="44"/>
                  </a:lnTo>
                  <a:lnTo>
                    <a:pt x="131" y="47"/>
                  </a:lnTo>
                  <a:lnTo>
                    <a:pt x="131" y="48"/>
                  </a:lnTo>
                  <a:lnTo>
                    <a:pt x="129" y="49"/>
                  </a:lnTo>
                  <a:lnTo>
                    <a:pt x="129" y="52"/>
                  </a:lnTo>
                  <a:lnTo>
                    <a:pt x="129" y="55"/>
                  </a:lnTo>
                  <a:lnTo>
                    <a:pt x="128" y="57"/>
                  </a:lnTo>
                  <a:lnTo>
                    <a:pt x="126" y="58"/>
                  </a:lnTo>
                  <a:lnTo>
                    <a:pt x="124" y="59"/>
                  </a:lnTo>
                  <a:lnTo>
                    <a:pt x="123" y="61"/>
                  </a:lnTo>
                  <a:lnTo>
                    <a:pt x="121" y="62"/>
                  </a:lnTo>
                  <a:lnTo>
                    <a:pt x="118" y="64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7" y="64"/>
                  </a:lnTo>
                  <a:lnTo>
                    <a:pt x="102" y="64"/>
                  </a:lnTo>
                  <a:lnTo>
                    <a:pt x="99" y="64"/>
                  </a:lnTo>
                  <a:lnTo>
                    <a:pt x="96" y="62"/>
                  </a:lnTo>
                  <a:lnTo>
                    <a:pt x="92" y="61"/>
                  </a:lnTo>
                  <a:lnTo>
                    <a:pt x="84" y="64"/>
                  </a:lnTo>
                  <a:lnTo>
                    <a:pt x="82" y="64"/>
                  </a:lnTo>
                  <a:lnTo>
                    <a:pt x="84" y="7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97" y="55"/>
                  </a:lnTo>
                  <a:lnTo>
                    <a:pt x="97" y="57"/>
                  </a:lnTo>
                  <a:lnTo>
                    <a:pt x="97" y="58"/>
                  </a:lnTo>
                  <a:lnTo>
                    <a:pt x="99" y="59"/>
                  </a:lnTo>
                  <a:lnTo>
                    <a:pt x="99" y="61"/>
                  </a:lnTo>
                  <a:lnTo>
                    <a:pt x="101" y="61"/>
                  </a:lnTo>
                  <a:lnTo>
                    <a:pt x="102" y="62"/>
                  </a:lnTo>
                  <a:lnTo>
                    <a:pt x="104" y="62"/>
                  </a:lnTo>
                  <a:lnTo>
                    <a:pt x="107" y="62"/>
                  </a:lnTo>
                  <a:lnTo>
                    <a:pt x="111" y="61"/>
                  </a:lnTo>
                  <a:lnTo>
                    <a:pt x="113" y="59"/>
                  </a:lnTo>
                  <a:lnTo>
                    <a:pt x="113" y="57"/>
                  </a:lnTo>
                  <a:lnTo>
                    <a:pt x="114" y="54"/>
                  </a:lnTo>
                  <a:lnTo>
                    <a:pt x="116" y="49"/>
                  </a:lnTo>
                  <a:lnTo>
                    <a:pt x="116" y="47"/>
                  </a:lnTo>
                  <a:lnTo>
                    <a:pt x="116" y="42"/>
                  </a:lnTo>
                  <a:lnTo>
                    <a:pt x="116" y="38"/>
                  </a:lnTo>
                  <a:lnTo>
                    <a:pt x="116" y="34"/>
                  </a:lnTo>
                  <a:lnTo>
                    <a:pt x="114" y="31"/>
                  </a:lnTo>
                  <a:lnTo>
                    <a:pt x="114" y="28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09" y="24"/>
                  </a:lnTo>
                  <a:lnTo>
                    <a:pt x="106" y="24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1" y="27"/>
                  </a:lnTo>
                  <a:lnTo>
                    <a:pt x="99" y="28"/>
                  </a:lnTo>
                  <a:lnTo>
                    <a:pt x="97" y="55"/>
                  </a:lnTo>
                  <a:lnTo>
                    <a:pt x="12" y="8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8" name="Freeform 243"/>
            <p:cNvSpPr>
              <a:spLocks/>
            </p:cNvSpPr>
            <p:nvPr/>
          </p:nvSpPr>
          <p:spPr bwMode="auto">
            <a:xfrm>
              <a:off x="1469" y="3057"/>
              <a:ext cx="61" cy="65"/>
            </a:xfrm>
            <a:custGeom>
              <a:avLst/>
              <a:gdLst>
                <a:gd name="T0" fmla="*/ 21 w 61"/>
                <a:gd name="T1" fmla="*/ 54 h 65"/>
                <a:gd name="T2" fmla="*/ 23 w 61"/>
                <a:gd name="T3" fmla="*/ 3 h 65"/>
                <a:gd name="T4" fmla="*/ 20 w 61"/>
                <a:gd name="T5" fmla="*/ 3 h 65"/>
                <a:gd name="T6" fmla="*/ 17 w 61"/>
                <a:gd name="T7" fmla="*/ 3 h 65"/>
                <a:gd name="T8" fmla="*/ 15 w 61"/>
                <a:gd name="T9" fmla="*/ 4 h 65"/>
                <a:gd name="T10" fmla="*/ 14 w 61"/>
                <a:gd name="T11" fmla="*/ 4 h 65"/>
                <a:gd name="T12" fmla="*/ 11 w 61"/>
                <a:gd name="T13" fmla="*/ 6 h 65"/>
                <a:gd name="T14" fmla="*/ 9 w 61"/>
                <a:gd name="T15" fmla="*/ 7 h 65"/>
                <a:gd name="T16" fmla="*/ 9 w 61"/>
                <a:gd name="T17" fmla="*/ 9 h 65"/>
                <a:gd name="T18" fmla="*/ 8 w 61"/>
                <a:gd name="T19" fmla="*/ 10 h 65"/>
                <a:gd name="T20" fmla="*/ 6 w 61"/>
                <a:gd name="T21" fmla="*/ 13 h 65"/>
                <a:gd name="T22" fmla="*/ 5 w 61"/>
                <a:gd name="T23" fmla="*/ 14 h 65"/>
                <a:gd name="T24" fmla="*/ 3 w 61"/>
                <a:gd name="T25" fmla="*/ 17 h 65"/>
                <a:gd name="T26" fmla="*/ 3 w 61"/>
                <a:gd name="T27" fmla="*/ 20 h 65"/>
                <a:gd name="T28" fmla="*/ 0 w 61"/>
                <a:gd name="T29" fmla="*/ 20 h 65"/>
                <a:gd name="T30" fmla="*/ 2 w 61"/>
                <a:gd name="T31" fmla="*/ 0 h 65"/>
                <a:gd name="T32" fmla="*/ 60 w 61"/>
                <a:gd name="T33" fmla="*/ 0 h 65"/>
                <a:gd name="T34" fmla="*/ 60 w 61"/>
                <a:gd name="T35" fmla="*/ 20 h 65"/>
                <a:gd name="T36" fmla="*/ 57 w 61"/>
                <a:gd name="T37" fmla="*/ 20 h 65"/>
                <a:gd name="T38" fmla="*/ 56 w 61"/>
                <a:gd name="T39" fmla="*/ 16 h 65"/>
                <a:gd name="T40" fmla="*/ 56 w 61"/>
                <a:gd name="T41" fmla="*/ 13 h 65"/>
                <a:gd name="T42" fmla="*/ 54 w 61"/>
                <a:gd name="T43" fmla="*/ 10 h 65"/>
                <a:gd name="T44" fmla="*/ 53 w 61"/>
                <a:gd name="T45" fmla="*/ 9 h 65"/>
                <a:gd name="T46" fmla="*/ 51 w 61"/>
                <a:gd name="T47" fmla="*/ 6 h 65"/>
                <a:gd name="T48" fmla="*/ 47 w 61"/>
                <a:gd name="T49" fmla="*/ 4 h 65"/>
                <a:gd name="T50" fmla="*/ 42 w 61"/>
                <a:gd name="T51" fmla="*/ 3 h 65"/>
                <a:gd name="T52" fmla="*/ 38 w 61"/>
                <a:gd name="T53" fmla="*/ 3 h 65"/>
                <a:gd name="T54" fmla="*/ 36 w 61"/>
                <a:gd name="T55" fmla="*/ 54 h 65"/>
                <a:gd name="T56" fmla="*/ 36 w 61"/>
                <a:gd name="T57" fmla="*/ 57 h 65"/>
                <a:gd name="T58" fmla="*/ 36 w 61"/>
                <a:gd name="T59" fmla="*/ 58 h 65"/>
                <a:gd name="T60" fmla="*/ 38 w 61"/>
                <a:gd name="T61" fmla="*/ 60 h 65"/>
                <a:gd name="T62" fmla="*/ 39 w 61"/>
                <a:gd name="T63" fmla="*/ 61 h 65"/>
                <a:gd name="T64" fmla="*/ 41 w 61"/>
                <a:gd name="T65" fmla="*/ 63 h 65"/>
                <a:gd name="T66" fmla="*/ 44 w 61"/>
                <a:gd name="T67" fmla="*/ 63 h 65"/>
                <a:gd name="T68" fmla="*/ 45 w 61"/>
                <a:gd name="T69" fmla="*/ 63 h 65"/>
                <a:gd name="T70" fmla="*/ 45 w 61"/>
                <a:gd name="T71" fmla="*/ 64 h 65"/>
                <a:gd name="T72" fmla="*/ 11 w 61"/>
                <a:gd name="T73" fmla="*/ 64 h 65"/>
                <a:gd name="T74" fmla="*/ 11 w 61"/>
                <a:gd name="T75" fmla="*/ 63 h 65"/>
                <a:gd name="T76" fmla="*/ 14 w 61"/>
                <a:gd name="T77" fmla="*/ 63 h 65"/>
                <a:gd name="T78" fmla="*/ 15 w 61"/>
                <a:gd name="T79" fmla="*/ 63 h 65"/>
                <a:gd name="T80" fmla="*/ 17 w 61"/>
                <a:gd name="T81" fmla="*/ 61 h 65"/>
                <a:gd name="T82" fmla="*/ 18 w 61"/>
                <a:gd name="T83" fmla="*/ 60 h 65"/>
                <a:gd name="T84" fmla="*/ 20 w 61"/>
                <a:gd name="T85" fmla="*/ 60 h 65"/>
                <a:gd name="T86" fmla="*/ 20 w 61"/>
                <a:gd name="T87" fmla="*/ 58 h 65"/>
                <a:gd name="T88" fmla="*/ 21 w 61"/>
                <a:gd name="T89" fmla="*/ 57 h 65"/>
                <a:gd name="T90" fmla="*/ 21 w 61"/>
                <a:gd name="T91" fmla="*/ 54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65"/>
                <a:gd name="T140" fmla="*/ 61 w 61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65">
                  <a:moveTo>
                    <a:pt x="21" y="54"/>
                  </a:moveTo>
                  <a:lnTo>
                    <a:pt x="23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60" y="0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6" y="16"/>
                  </a:lnTo>
                  <a:lnTo>
                    <a:pt x="56" y="13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6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36" y="54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9" y="61"/>
                  </a:lnTo>
                  <a:lnTo>
                    <a:pt x="41" y="63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11" y="64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1" y="57"/>
                  </a:lnTo>
                  <a:lnTo>
                    <a:pt x="21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9" name="Freeform 244"/>
            <p:cNvSpPr>
              <a:spLocks/>
            </p:cNvSpPr>
            <p:nvPr/>
          </p:nvSpPr>
          <p:spPr bwMode="auto">
            <a:xfrm>
              <a:off x="1532" y="3078"/>
              <a:ext cx="44" cy="44"/>
            </a:xfrm>
            <a:custGeom>
              <a:avLst/>
              <a:gdLst>
                <a:gd name="T0" fmla="*/ 33 w 44"/>
                <a:gd name="T1" fmla="*/ 3 h 44"/>
                <a:gd name="T2" fmla="*/ 36 w 44"/>
                <a:gd name="T3" fmla="*/ 5 h 44"/>
                <a:gd name="T4" fmla="*/ 39 w 44"/>
                <a:gd name="T5" fmla="*/ 8 h 44"/>
                <a:gd name="T6" fmla="*/ 39 w 44"/>
                <a:gd name="T7" fmla="*/ 11 h 44"/>
                <a:gd name="T8" fmla="*/ 39 w 44"/>
                <a:gd name="T9" fmla="*/ 36 h 44"/>
                <a:gd name="T10" fmla="*/ 39 w 44"/>
                <a:gd name="T11" fmla="*/ 39 h 44"/>
                <a:gd name="T12" fmla="*/ 42 w 44"/>
                <a:gd name="T13" fmla="*/ 39 h 44"/>
                <a:gd name="T14" fmla="*/ 43 w 44"/>
                <a:gd name="T15" fmla="*/ 39 h 44"/>
                <a:gd name="T16" fmla="*/ 42 w 44"/>
                <a:gd name="T17" fmla="*/ 40 h 44"/>
                <a:gd name="T18" fmla="*/ 40 w 44"/>
                <a:gd name="T19" fmla="*/ 43 h 44"/>
                <a:gd name="T20" fmla="*/ 37 w 44"/>
                <a:gd name="T21" fmla="*/ 43 h 44"/>
                <a:gd name="T22" fmla="*/ 33 w 44"/>
                <a:gd name="T23" fmla="*/ 43 h 44"/>
                <a:gd name="T24" fmla="*/ 30 w 44"/>
                <a:gd name="T25" fmla="*/ 43 h 44"/>
                <a:gd name="T26" fmla="*/ 27 w 44"/>
                <a:gd name="T27" fmla="*/ 42 h 44"/>
                <a:gd name="T28" fmla="*/ 26 w 44"/>
                <a:gd name="T29" fmla="*/ 39 h 44"/>
                <a:gd name="T30" fmla="*/ 22 w 44"/>
                <a:gd name="T31" fmla="*/ 40 h 44"/>
                <a:gd name="T32" fmla="*/ 14 w 44"/>
                <a:gd name="T33" fmla="*/ 43 h 44"/>
                <a:gd name="T34" fmla="*/ 7 w 44"/>
                <a:gd name="T35" fmla="*/ 43 h 44"/>
                <a:gd name="T36" fmla="*/ 4 w 44"/>
                <a:gd name="T37" fmla="*/ 43 h 44"/>
                <a:gd name="T38" fmla="*/ 1 w 44"/>
                <a:gd name="T39" fmla="*/ 39 h 44"/>
                <a:gd name="T40" fmla="*/ 0 w 44"/>
                <a:gd name="T41" fmla="*/ 36 h 44"/>
                <a:gd name="T42" fmla="*/ 1 w 44"/>
                <a:gd name="T43" fmla="*/ 31 h 44"/>
                <a:gd name="T44" fmla="*/ 4 w 44"/>
                <a:gd name="T45" fmla="*/ 27 h 44"/>
                <a:gd name="T46" fmla="*/ 9 w 44"/>
                <a:gd name="T47" fmla="*/ 24 h 44"/>
                <a:gd name="T48" fmla="*/ 14 w 44"/>
                <a:gd name="T49" fmla="*/ 22 h 44"/>
                <a:gd name="T50" fmla="*/ 19 w 44"/>
                <a:gd name="T51" fmla="*/ 20 h 44"/>
                <a:gd name="T52" fmla="*/ 26 w 44"/>
                <a:gd name="T53" fmla="*/ 17 h 44"/>
                <a:gd name="T54" fmla="*/ 27 w 44"/>
                <a:gd name="T55" fmla="*/ 8 h 44"/>
                <a:gd name="T56" fmla="*/ 26 w 44"/>
                <a:gd name="T57" fmla="*/ 5 h 44"/>
                <a:gd name="T58" fmla="*/ 24 w 44"/>
                <a:gd name="T59" fmla="*/ 4 h 44"/>
                <a:gd name="T60" fmla="*/ 22 w 44"/>
                <a:gd name="T61" fmla="*/ 4 h 44"/>
                <a:gd name="T62" fmla="*/ 19 w 44"/>
                <a:gd name="T63" fmla="*/ 3 h 44"/>
                <a:gd name="T64" fmla="*/ 16 w 44"/>
                <a:gd name="T65" fmla="*/ 4 h 44"/>
                <a:gd name="T66" fmla="*/ 14 w 44"/>
                <a:gd name="T67" fmla="*/ 5 h 44"/>
                <a:gd name="T68" fmla="*/ 14 w 44"/>
                <a:gd name="T69" fmla="*/ 8 h 44"/>
                <a:gd name="T70" fmla="*/ 14 w 44"/>
                <a:gd name="T71" fmla="*/ 11 h 44"/>
                <a:gd name="T72" fmla="*/ 14 w 44"/>
                <a:gd name="T73" fmla="*/ 13 h 44"/>
                <a:gd name="T74" fmla="*/ 14 w 44"/>
                <a:gd name="T75" fmla="*/ 16 h 44"/>
                <a:gd name="T76" fmla="*/ 11 w 44"/>
                <a:gd name="T77" fmla="*/ 17 h 44"/>
                <a:gd name="T78" fmla="*/ 9 w 44"/>
                <a:gd name="T79" fmla="*/ 17 h 44"/>
                <a:gd name="T80" fmla="*/ 4 w 44"/>
                <a:gd name="T81" fmla="*/ 16 h 44"/>
                <a:gd name="T82" fmla="*/ 3 w 44"/>
                <a:gd name="T83" fmla="*/ 12 h 44"/>
                <a:gd name="T84" fmla="*/ 4 w 44"/>
                <a:gd name="T85" fmla="*/ 11 h 44"/>
                <a:gd name="T86" fmla="*/ 4 w 44"/>
                <a:gd name="T87" fmla="*/ 8 h 44"/>
                <a:gd name="T88" fmla="*/ 7 w 44"/>
                <a:gd name="T89" fmla="*/ 4 h 44"/>
                <a:gd name="T90" fmla="*/ 10 w 44"/>
                <a:gd name="T91" fmla="*/ 3 h 44"/>
                <a:gd name="T92" fmla="*/ 14 w 44"/>
                <a:gd name="T93" fmla="*/ 1 h 44"/>
                <a:gd name="T94" fmla="*/ 17 w 44"/>
                <a:gd name="T95" fmla="*/ 0 h 44"/>
                <a:gd name="T96" fmla="*/ 20 w 44"/>
                <a:gd name="T97" fmla="*/ 0 h 44"/>
                <a:gd name="T98" fmla="*/ 27 w 44"/>
                <a:gd name="T99" fmla="*/ 0 h 44"/>
                <a:gd name="T100" fmla="*/ 32 w 44"/>
                <a:gd name="T101" fmla="*/ 3 h 44"/>
                <a:gd name="T102" fmla="*/ 24 w 44"/>
                <a:gd name="T103" fmla="*/ 23 h 44"/>
                <a:gd name="T104" fmla="*/ 19 w 44"/>
                <a:gd name="T105" fmla="*/ 24 h 44"/>
                <a:gd name="T106" fmla="*/ 16 w 44"/>
                <a:gd name="T107" fmla="*/ 27 h 44"/>
                <a:gd name="T108" fmla="*/ 14 w 44"/>
                <a:gd name="T109" fmla="*/ 30 h 44"/>
                <a:gd name="T110" fmla="*/ 14 w 44"/>
                <a:gd name="T111" fmla="*/ 34 h 44"/>
                <a:gd name="T112" fmla="*/ 16 w 44"/>
                <a:gd name="T113" fmla="*/ 36 h 44"/>
                <a:gd name="T114" fmla="*/ 19 w 44"/>
                <a:gd name="T115" fmla="*/ 38 h 44"/>
                <a:gd name="T116" fmla="*/ 22 w 44"/>
                <a:gd name="T117" fmla="*/ 36 h 44"/>
                <a:gd name="T118" fmla="*/ 26 w 44"/>
                <a:gd name="T119" fmla="*/ 34 h 44"/>
                <a:gd name="T120" fmla="*/ 32 w 44"/>
                <a:gd name="T121" fmla="*/ 3 h 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"/>
                <a:gd name="T184" fmla="*/ 0 h 44"/>
                <a:gd name="T185" fmla="*/ 44 w 44"/>
                <a:gd name="T186" fmla="*/ 44 h 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" h="44">
                  <a:moveTo>
                    <a:pt x="32" y="3"/>
                  </a:moveTo>
                  <a:lnTo>
                    <a:pt x="33" y="3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39" y="39"/>
                  </a:lnTo>
                  <a:lnTo>
                    <a:pt x="40" y="39"/>
                  </a:lnTo>
                  <a:lnTo>
                    <a:pt x="42" y="39"/>
                  </a:lnTo>
                  <a:lnTo>
                    <a:pt x="42" y="38"/>
                  </a:lnTo>
                  <a:lnTo>
                    <a:pt x="43" y="39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0" y="43"/>
                  </a:lnTo>
                  <a:lnTo>
                    <a:pt x="39" y="43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9" y="42"/>
                  </a:lnTo>
                  <a:lnTo>
                    <a:pt x="14" y="43"/>
                  </a:lnTo>
                  <a:lnTo>
                    <a:pt x="10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2" y="3"/>
                  </a:lnTo>
                  <a:lnTo>
                    <a:pt x="26" y="22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22"/>
                  </a:lnTo>
                  <a:lnTo>
                    <a:pt x="32" y="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0" name="Freeform 245"/>
            <p:cNvSpPr>
              <a:spLocks/>
            </p:cNvSpPr>
            <p:nvPr/>
          </p:nvSpPr>
          <p:spPr bwMode="auto">
            <a:xfrm>
              <a:off x="995" y="3055"/>
              <a:ext cx="125" cy="67"/>
            </a:xfrm>
            <a:custGeom>
              <a:avLst/>
              <a:gdLst>
                <a:gd name="T0" fmla="*/ 11 w 125"/>
                <a:gd name="T1" fmla="*/ 9 h 67"/>
                <a:gd name="T2" fmla="*/ 10 w 125"/>
                <a:gd name="T3" fmla="*/ 6 h 67"/>
                <a:gd name="T4" fmla="*/ 5 w 125"/>
                <a:gd name="T5" fmla="*/ 4 h 67"/>
                <a:gd name="T6" fmla="*/ 39 w 125"/>
                <a:gd name="T7" fmla="*/ 1 h 67"/>
                <a:gd name="T8" fmla="*/ 34 w 125"/>
                <a:gd name="T9" fmla="*/ 4 h 67"/>
                <a:gd name="T10" fmla="*/ 29 w 125"/>
                <a:gd name="T11" fmla="*/ 7 h 67"/>
                <a:gd name="T12" fmla="*/ 28 w 125"/>
                <a:gd name="T13" fmla="*/ 30 h 67"/>
                <a:gd name="T14" fmla="*/ 54 w 125"/>
                <a:gd name="T15" fmla="*/ 10 h 67"/>
                <a:gd name="T16" fmla="*/ 52 w 125"/>
                <a:gd name="T17" fmla="*/ 6 h 67"/>
                <a:gd name="T18" fmla="*/ 49 w 125"/>
                <a:gd name="T19" fmla="*/ 4 h 67"/>
                <a:gd name="T20" fmla="*/ 46 w 125"/>
                <a:gd name="T21" fmla="*/ 1 h 67"/>
                <a:gd name="T22" fmla="*/ 80 w 125"/>
                <a:gd name="T23" fmla="*/ 4 h 67"/>
                <a:gd name="T24" fmla="*/ 75 w 125"/>
                <a:gd name="T25" fmla="*/ 4 h 67"/>
                <a:gd name="T26" fmla="*/ 72 w 125"/>
                <a:gd name="T27" fmla="*/ 7 h 67"/>
                <a:gd name="T28" fmla="*/ 70 w 125"/>
                <a:gd name="T29" fmla="*/ 56 h 67"/>
                <a:gd name="T30" fmla="*/ 70 w 125"/>
                <a:gd name="T31" fmla="*/ 62 h 67"/>
                <a:gd name="T32" fmla="*/ 75 w 125"/>
                <a:gd name="T33" fmla="*/ 65 h 67"/>
                <a:gd name="T34" fmla="*/ 78 w 125"/>
                <a:gd name="T35" fmla="*/ 66 h 67"/>
                <a:gd name="T36" fmla="*/ 46 w 125"/>
                <a:gd name="T37" fmla="*/ 65 h 67"/>
                <a:gd name="T38" fmla="*/ 51 w 125"/>
                <a:gd name="T39" fmla="*/ 63 h 67"/>
                <a:gd name="T40" fmla="*/ 52 w 125"/>
                <a:gd name="T41" fmla="*/ 57 h 67"/>
                <a:gd name="T42" fmla="*/ 28 w 125"/>
                <a:gd name="T43" fmla="*/ 57 h 67"/>
                <a:gd name="T44" fmla="*/ 29 w 125"/>
                <a:gd name="T45" fmla="*/ 63 h 67"/>
                <a:gd name="T46" fmla="*/ 34 w 125"/>
                <a:gd name="T47" fmla="*/ 65 h 67"/>
                <a:gd name="T48" fmla="*/ 0 w 125"/>
                <a:gd name="T49" fmla="*/ 66 h 67"/>
                <a:gd name="T50" fmla="*/ 5 w 125"/>
                <a:gd name="T51" fmla="*/ 63 h 67"/>
                <a:gd name="T52" fmla="*/ 8 w 125"/>
                <a:gd name="T53" fmla="*/ 60 h 67"/>
                <a:gd name="T54" fmla="*/ 11 w 125"/>
                <a:gd name="T55" fmla="*/ 13 h 67"/>
                <a:gd name="T56" fmla="*/ 83 w 125"/>
                <a:gd name="T57" fmla="*/ 27 h 67"/>
                <a:gd name="T58" fmla="*/ 90 w 125"/>
                <a:gd name="T59" fmla="*/ 19 h 67"/>
                <a:gd name="T60" fmla="*/ 91 w 125"/>
                <a:gd name="T61" fmla="*/ 10 h 67"/>
                <a:gd name="T62" fmla="*/ 96 w 125"/>
                <a:gd name="T63" fmla="*/ 4 h 67"/>
                <a:gd name="T64" fmla="*/ 103 w 125"/>
                <a:gd name="T65" fmla="*/ 1 h 67"/>
                <a:gd name="T66" fmla="*/ 109 w 125"/>
                <a:gd name="T67" fmla="*/ 0 h 67"/>
                <a:gd name="T68" fmla="*/ 114 w 125"/>
                <a:gd name="T69" fmla="*/ 1 h 67"/>
                <a:gd name="T70" fmla="*/ 119 w 125"/>
                <a:gd name="T71" fmla="*/ 3 h 67"/>
                <a:gd name="T72" fmla="*/ 124 w 125"/>
                <a:gd name="T73" fmla="*/ 7 h 67"/>
                <a:gd name="T74" fmla="*/ 124 w 125"/>
                <a:gd name="T75" fmla="*/ 13 h 67"/>
                <a:gd name="T76" fmla="*/ 116 w 125"/>
                <a:gd name="T77" fmla="*/ 16 h 67"/>
                <a:gd name="T78" fmla="*/ 113 w 125"/>
                <a:gd name="T79" fmla="*/ 13 h 67"/>
                <a:gd name="T80" fmla="*/ 113 w 125"/>
                <a:gd name="T81" fmla="*/ 9 h 67"/>
                <a:gd name="T82" fmla="*/ 113 w 125"/>
                <a:gd name="T83" fmla="*/ 4 h 67"/>
                <a:gd name="T84" fmla="*/ 108 w 125"/>
                <a:gd name="T85" fmla="*/ 4 h 67"/>
                <a:gd name="T86" fmla="*/ 106 w 125"/>
                <a:gd name="T87" fmla="*/ 9 h 67"/>
                <a:gd name="T88" fmla="*/ 113 w 125"/>
                <a:gd name="T89" fmla="*/ 23 h 67"/>
                <a:gd name="T90" fmla="*/ 103 w 125"/>
                <a:gd name="T91" fmla="*/ 57 h 67"/>
                <a:gd name="T92" fmla="*/ 104 w 125"/>
                <a:gd name="T93" fmla="*/ 63 h 67"/>
                <a:gd name="T94" fmla="*/ 109 w 125"/>
                <a:gd name="T95" fmla="*/ 65 h 67"/>
                <a:gd name="T96" fmla="*/ 82 w 125"/>
                <a:gd name="T97" fmla="*/ 66 h 67"/>
                <a:gd name="T98" fmla="*/ 86 w 125"/>
                <a:gd name="T99" fmla="*/ 63 h 67"/>
                <a:gd name="T100" fmla="*/ 11 w 125"/>
                <a:gd name="T101" fmla="*/ 13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67"/>
                <a:gd name="T155" fmla="*/ 125 w 125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67">
                  <a:moveTo>
                    <a:pt x="11" y="13"/>
                  </a:moveTo>
                  <a:lnTo>
                    <a:pt x="11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1"/>
                  </a:lnTo>
                  <a:lnTo>
                    <a:pt x="39" y="1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8" y="30"/>
                  </a:lnTo>
                  <a:lnTo>
                    <a:pt x="54" y="30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6" y="1"/>
                  </a:lnTo>
                  <a:lnTo>
                    <a:pt x="82" y="1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7" y="4"/>
                  </a:lnTo>
                  <a:lnTo>
                    <a:pt x="75" y="4"/>
                  </a:lnTo>
                  <a:lnTo>
                    <a:pt x="73" y="6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2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7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9" y="63"/>
                  </a:lnTo>
                  <a:lnTo>
                    <a:pt x="51" y="63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36"/>
                  </a:lnTo>
                  <a:lnTo>
                    <a:pt x="28" y="36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8" y="62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6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9"/>
                  </a:lnTo>
                  <a:lnTo>
                    <a:pt x="10" y="56"/>
                  </a:lnTo>
                  <a:lnTo>
                    <a:pt x="11" y="13"/>
                  </a:lnTo>
                  <a:lnTo>
                    <a:pt x="88" y="59"/>
                  </a:lnTo>
                  <a:lnTo>
                    <a:pt x="90" y="27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90" y="23"/>
                  </a:lnTo>
                  <a:lnTo>
                    <a:pt x="90" y="19"/>
                  </a:lnTo>
                  <a:lnTo>
                    <a:pt x="90" y="16"/>
                  </a:lnTo>
                  <a:lnTo>
                    <a:pt x="90" y="13"/>
                  </a:lnTo>
                  <a:lnTo>
                    <a:pt x="91" y="10"/>
                  </a:lnTo>
                  <a:lnTo>
                    <a:pt x="93" y="9"/>
                  </a:lnTo>
                  <a:lnTo>
                    <a:pt x="95" y="6"/>
                  </a:lnTo>
                  <a:lnTo>
                    <a:pt x="96" y="4"/>
                  </a:lnTo>
                  <a:lnTo>
                    <a:pt x="98" y="3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1"/>
                  </a:lnTo>
                  <a:lnTo>
                    <a:pt x="114" y="1"/>
                  </a:lnTo>
                  <a:lnTo>
                    <a:pt x="116" y="1"/>
                  </a:lnTo>
                  <a:lnTo>
                    <a:pt x="117" y="3"/>
                  </a:lnTo>
                  <a:lnTo>
                    <a:pt x="119" y="3"/>
                  </a:lnTo>
                  <a:lnTo>
                    <a:pt x="121" y="4"/>
                  </a:lnTo>
                  <a:lnTo>
                    <a:pt x="122" y="6"/>
                  </a:lnTo>
                  <a:lnTo>
                    <a:pt x="124" y="7"/>
                  </a:lnTo>
                  <a:lnTo>
                    <a:pt x="124" y="9"/>
                  </a:lnTo>
                  <a:lnTo>
                    <a:pt x="124" y="10"/>
                  </a:lnTo>
                  <a:lnTo>
                    <a:pt x="124" y="13"/>
                  </a:lnTo>
                  <a:lnTo>
                    <a:pt x="122" y="13"/>
                  </a:lnTo>
                  <a:lnTo>
                    <a:pt x="119" y="14"/>
                  </a:lnTo>
                  <a:lnTo>
                    <a:pt x="116" y="16"/>
                  </a:lnTo>
                  <a:lnTo>
                    <a:pt x="114" y="16"/>
                  </a:lnTo>
                  <a:lnTo>
                    <a:pt x="113" y="14"/>
                  </a:lnTo>
                  <a:lnTo>
                    <a:pt x="113" y="13"/>
                  </a:lnTo>
                  <a:lnTo>
                    <a:pt x="113" y="11"/>
                  </a:lnTo>
                  <a:lnTo>
                    <a:pt x="113" y="10"/>
                  </a:lnTo>
                  <a:lnTo>
                    <a:pt x="113" y="9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1" y="4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6" y="6"/>
                  </a:lnTo>
                  <a:lnTo>
                    <a:pt x="106" y="7"/>
                  </a:lnTo>
                  <a:lnTo>
                    <a:pt x="106" y="9"/>
                  </a:lnTo>
                  <a:lnTo>
                    <a:pt x="106" y="10"/>
                  </a:lnTo>
                  <a:lnTo>
                    <a:pt x="104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04" y="27"/>
                  </a:lnTo>
                  <a:lnTo>
                    <a:pt x="103" y="57"/>
                  </a:lnTo>
                  <a:lnTo>
                    <a:pt x="103" y="59"/>
                  </a:lnTo>
                  <a:lnTo>
                    <a:pt x="103" y="62"/>
                  </a:lnTo>
                  <a:lnTo>
                    <a:pt x="104" y="63"/>
                  </a:lnTo>
                  <a:lnTo>
                    <a:pt x="106" y="63"/>
                  </a:lnTo>
                  <a:lnTo>
                    <a:pt x="108" y="65"/>
                  </a:lnTo>
                  <a:lnTo>
                    <a:pt x="109" y="65"/>
                  </a:lnTo>
                  <a:lnTo>
                    <a:pt x="113" y="65"/>
                  </a:lnTo>
                  <a:lnTo>
                    <a:pt x="113" y="66"/>
                  </a:lnTo>
                  <a:lnTo>
                    <a:pt x="82" y="66"/>
                  </a:lnTo>
                  <a:lnTo>
                    <a:pt x="82" y="65"/>
                  </a:lnTo>
                  <a:lnTo>
                    <a:pt x="85" y="65"/>
                  </a:lnTo>
                  <a:lnTo>
                    <a:pt x="86" y="63"/>
                  </a:lnTo>
                  <a:lnTo>
                    <a:pt x="86" y="62"/>
                  </a:lnTo>
                  <a:lnTo>
                    <a:pt x="88" y="59"/>
                  </a:lnTo>
                  <a:lnTo>
                    <a:pt x="11" y="1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1" name="Freeform 246"/>
            <p:cNvSpPr>
              <a:spLocks/>
            </p:cNvSpPr>
            <p:nvPr/>
          </p:nvSpPr>
          <p:spPr bwMode="auto">
            <a:xfrm>
              <a:off x="995" y="2598"/>
              <a:ext cx="115" cy="64"/>
            </a:xfrm>
            <a:custGeom>
              <a:avLst/>
              <a:gdLst>
                <a:gd name="T0" fmla="*/ 42 w 115"/>
                <a:gd name="T1" fmla="*/ 3 h 64"/>
                <a:gd name="T2" fmla="*/ 39 w 115"/>
                <a:gd name="T3" fmla="*/ 3 h 64"/>
                <a:gd name="T4" fmla="*/ 34 w 115"/>
                <a:gd name="T5" fmla="*/ 3 h 64"/>
                <a:gd name="T6" fmla="*/ 31 w 115"/>
                <a:gd name="T7" fmla="*/ 3 h 64"/>
                <a:gd name="T8" fmla="*/ 28 w 115"/>
                <a:gd name="T9" fmla="*/ 3 h 64"/>
                <a:gd name="T10" fmla="*/ 23 w 115"/>
                <a:gd name="T11" fmla="*/ 4 h 64"/>
                <a:gd name="T12" fmla="*/ 20 w 115"/>
                <a:gd name="T13" fmla="*/ 4 h 64"/>
                <a:gd name="T14" fmla="*/ 16 w 115"/>
                <a:gd name="T15" fmla="*/ 7 h 64"/>
                <a:gd name="T16" fmla="*/ 13 w 115"/>
                <a:gd name="T17" fmla="*/ 11 h 64"/>
                <a:gd name="T18" fmla="*/ 10 w 115"/>
                <a:gd name="T19" fmla="*/ 14 h 64"/>
                <a:gd name="T20" fmla="*/ 8 w 115"/>
                <a:gd name="T21" fmla="*/ 18 h 64"/>
                <a:gd name="T22" fmla="*/ 8 w 115"/>
                <a:gd name="T23" fmla="*/ 0 h 64"/>
                <a:gd name="T24" fmla="*/ 21 w 115"/>
                <a:gd name="T25" fmla="*/ 60 h 64"/>
                <a:gd name="T26" fmla="*/ 31 w 115"/>
                <a:gd name="T27" fmla="*/ 60 h 64"/>
                <a:gd name="T28" fmla="*/ 36 w 115"/>
                <a:gd name="T29" fmla="*/ 60 h 64"/>
                <a:gd name="T30" fmla="*/ 41 w 115"/>
                <a:gd name="T31" fmla="*/ 60 h 64"/>
                <a:gd name="T32" fmla="*/ 46 w 115"/>
                <a:gd name="T33" fmla="*/ 60 h 64"/>
                <a:gd name="T34" fmla="*/ 47 w 115"/>
                <a:gd name="T35" fmla="*/ 59 h 64"/>
                <a:gd name="T36" fmla="*/ 52 w 115"/>
                <a:gd name="T37" fmla="*/ 57 h 64"/>
                <a:gd name="T38" fmla="*/ 59 w 115"/>
                <a:gd name="T39" fmla="*/ 50 h 64"/>
                <a:gd name="T40" fmla="*/ 62 w 115"/>
                <a:gd name="T41" fmla="*/ 41 h 64"/>
                <a:gd name="T42" fmla="*/ 62 w 115"/>
                <a:gd name="T43" fmla="*/ 63 h 64"/>
                <a:gd name="T44" fmla="*/ 77 w 115"/>
                <a:gd name="T45" fmla="*/ 28 h 64"/>
                <a:gd name="T46" fmla="*/ 77 w 115"/>
                <a:gd name="T47" fmla="*/ 24 h 64"/>
                <a:gd name="T48" fmla="*/ 72 w 115"/>
                <a:gd name="T49" fmla="*/ 22 h 64"/>
                <a:gd name="T50" fmla="*/ 91 w 115"/>
                <a:gd name="T51" fmla="*/ 20 h 64"/>
                <a:gd name="T52" fmla="*/ 94 w 115"/>
                <a:gd name="T53" fmla="*/ 22 h 64"/>
                <a:gd name="T54" fmla="*/ 103 w 115"/>
                <a:gd name="T55" fmla="*/ 18 h 64"/>
                <a:gd name="T56" fmla="*/ 107 w 115"/>
                <a:gd name="T57" fmla="*/ 18 h 64"/>
                <a:gd name="T58" fmla="*/ 109 w 115"/>
                <a:gd name="T59" fmla="*/ 20 h 64"/>
                <a:gd name="T60" fmla="*/ 112 w 115"/>
                <a:gd name="T61" fmla="*/ 21 h 64"/>
                <a:gd name="T62" fmla="*/ 114 w 115"/>
                <a:gd name="T63" fmla="*/ 24 h 64"/>
                <a:gd name="T64" fmla="*/ 114 w 115"/>
                <a:gd name="T65" fmla="*/ 27 h 64"/>
                <a:gd name="T66" fmla="*/ 112 w 115"/>
                <a:gd name="T67" fmla="*/ 29 h 64"/>
                <a:gd name="T68" fmla="*/ 111 w 115"/>
                <a:gd name="T69" fmla="*/ 31 h 64"/>
                <a:gd name="T70" fmla="*/ 107 w 115"/>
                <a:gd name="T71" fmla="*/ 32 h 64"/>
                <a:gd name="T72" fmla="*/ 104 w 115"/>
                <a:gd name="T73" fmla="*/ 31 h 64"/>
                <a:gd name="T74" fmla="*/ 101 w 115"/>
                <a:gd name="T75" fmla="*/ 29 h 64"/>
                <a:gd name="T76" fmla="*/ 99 w 115"/>
                <a:gd name="T77" fmla="*/ 28 h 64"/>
                <a:gd name="T78" fmla="*/ 98 w 115"/>
                <a:gd name="T79" fmla="*/ 27 h 64"/>
                <a:gd name="T80" fmla="*/ 96 w 115"/>
                <a:gd name="T81" fmla="*/ 28 h 64"/>
                <a:gd name="T82" fmla="*/ 93 w 115"/>
                <a:gd name="T83" fmla="*/ 29 h 64"/>
                <a:gd name="T84" fmla="*/ 93 w 115"/>
                <a:gd name="T85" fmla="*/ 34 h 64"/>
                <a:gd name="T86" fmla="*/ 91 w 115"/>
                <a:gd name="T87" fmla="*/ 53 h 64"/>
                <a:gd name="T88" fmla="*/ 91 w 115"/>
                <a:gd name="T89" fmla="*/ 56 h 64"/>
                <a:gd name="T90" fmla="*/ 93 w 115"/>
                <a:gd name="T91" fmla="*/ 59 h 64"/>
                <a:gd name="T92" fmla="*/ 96 w 115"/>
                <a:gd name="T93" fmla="*/ 60 h 64"/>
                <a:gd name="T94" fmla="*/ 99 w 115"/>
                <a:gd name="T95" fmla="*/ 62 h 64"/>
                <a:gd name="T96" fmla="*/ 70 w 115"/>
                <a:gd name="T97" fmla="*/ 63 h 64"/>
                <a:gd name="T98" fmla="*/ 72 w 115"/>
                <a:gd name="T99" fmla="*/ 60 h 64"/>
                <a:gd name="T100" fmla="*/ 75 w 115"/>
                <a:gd name="T101" fmla="*/ 60 h 64"/>
                <a:gd name="T102" fmla="*/ 77 w 115"/>
                <a:gd name="T103" fmla="*/ 59 h 64"/>
                <a:gd name="T104" fmla="*/ 77 w 115"/>
                <a:gd name="T105" fmla="*/ 56 h 64"/>
                <a:gd name="T106" fmla="*/ 0 w 115"/>
                <a:gd name="T107" fmla="*/ 63 h 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5"/>
                <a:gd name="T163" fmla="*/ 0 h 64"/>
                <a:gd name="T164" fmla="*/ 115 w 115"/>
                <a:gd name="T165" fmla="*/ 64 h 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5" h="64">
                  <a:moveTo>
                    <a:pt x="0" y="63"/>
                  </a:moveTo>
                  <a:lnTo>
                    <a:pt x="42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0"/>
                  </a:lnTo>
                  <a:lnTo>
                    <a:pt x="62" y="0"/>
                  </a:lnTo>
                  <a:lnTo>
                    <a:pt x="21" y="60"/>
                  </a:lnTo>
                  <a:lnTo>
                    <a:pt x="26" y="60"/>
                  </a:lnTo>
                  <a:lnTo>
                    <a:pt x="31" y="60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5" y="55"/>
                  </a:lnTo>
                  <a:lnTo>
                    <a:pt x="59" y="50"/>
                  </a:lnTo>
                  <a:lnTo>
                    <a:pt x="60" y="46"/>
                  </a:lnTo>
                  <a:lnTo>
                    <a:pt x="62" y="41"/>
                  </a:lnTo>
                  <a:lnTo>
                    <a:pt x="65" y="41"/>
                  </a:lnTo>
                  <a:lnTo>
                    <a:pt x="62" y="63"/>
                  </a:lnTo>
                  <a:lnTo>
                    <a:pt x="0" y="63"/>
                  </a:lnTo>
                  <a:lnTo>
                    <a:pt x="77" y="28"/>
                  </a:lnTo>
                  <a:lnTo>
                    <a:pt x="77" y="25"/>
                  </a:lnTo>
                  <a:lnTo>
                    <a:pt x="77" y="24"/>
                  </a:lnTo>
                  <a:lnTo>
                    <a:pt x="75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91" y="20"/>
                  </a:lnTo>
                  <a:lnTo>
                    <a:pt x="91" y="27"/>
                  </a:lnTo>
                  <a:lnTo>
                    <a:pt x="94" y="22"/>
                  </a:lnTo>
                  <a:lnTo>
                    <a:pt x="98" y="20"/>
                  </a:lnTo>
                  <a:lnTo>
                    <a:pt x="103" y="18"/>
                  </a:lnTo>
                  <a:lnTo>
                    <a:pt x="106" y="18"/>
                  </a:lnTo>
                  <a:lnTo>
                    <a:pt x="107" y="18"/>
                  </a:lnTo>
                  <a:lnTo>
                    <a:pt x="109" y="18"/>
                  </a:lnTo>
                  <a:lnTo>
                    <a:pt x="109" y="20"/>
                  </a:lnTo>
                  <a:lnTo>
                    <a:pt x="111" y="20"/>
                  </a:lnTo>
                  <a:lnTo>
                    <a:pt x="112" y="21"/>
                  </a:lnTo>
                  <a:lnTo>
                    <a:pt x="112" y="22"/>
                  </a:lnTo>
                  <a:lnTo>
                    <a:pt x="114" y="24"/>
                  </a:lnTo>
                  <a:lnTo>
                    <a:pt x="114" y="25"/>
                  </a:lnTo>
                  <a:lnTo>
                    <a:pt x="114" y="27"/>
                  </a:lnTo>
                  <a:lnTo>
                    <a:pt x="114" y="28"/>
                  </a:lnTo>
                  <a:lnTo>
                    <a:pt x="112" y="29"/>
                  </a:lnTo>
                  <a:lnTo>
                    <a:pt x="112" y="31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7" y="32"/>
                  </a:lnTo>
                  <a:lnTo>
                    <a:pt x="106" y="32"/>
                  </a:lnTo>
                  <a:lnTo>
                    <a:pt x="104" y="31"/>
                  </a:lnTo>
                  <a:lnTo>
                    <a:pt x="103" y="31"/>
                  </a:lnTo>
                  <a:lnTo>
                    <a:pt x="101" y="29"/>
                  </a:lnTo>
                  <a:lnTo>
                    <a:pt x="101" y="28"/>
                  </a:lnTo>
                  <a:lnTo>
                    <a:pt x="99" y="28"/>
                  </a:lnTo>
                  <a:lnTo>
                    <a:pt x="99" y="27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4" y="28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1" y="53"/>
                  </a:lnTo>
                  <a:lnTo>
                    <a:pt x="91" y="55"/>
                  </a:lnTo>
                  <a:lnTo>
                    <a:pt x="91" y="56"/>
                  </a:lnTo>
                  <a:lnTo>
                    <a:pt x="91" y="57"/>
                  </a:lnTo>
                  <a:lnTo>
                    <a:pt x="93" y="59"/>
                  </a:lnTo>
                  <a:lnTo>
                    <a:pt x="94" y="60"/>
                  </a:lnTo>
                  <a:lnTo>
                    <a:pt x="96" y="60"/>
                  </a:lnTo>
                  <a:lnTo>
                    <a:pt x="98" y="62"/>
                  </a:lnTo>
                  <a:lnTo>
                    <a:pt x="99" y="62"/>
                  </a:lnTo>
                  <a:lnTo>
                    <a:pt x="99" y="63"/>
                  </a:lnTo>
                  <a:lnTo>
                    <a:pt x="70" y="63"/>
                  </a:lnTo>
                  <a:lnTo>
                    <a:pt x="70" y="62"/>
                  </a:lnTo>
                  <a:lnTo>
                    <a:pt x="72" y="60"/>
                  </a:lnTo>
                  <a:lnTo>
                    <a:pt x="73" y="60"/>
                  </a:lnTo>
                  <a:lnTo>
                    <a:pt x="75" y="60"/>
                  </a:lnTo>
                  <a:lnTo>
                    <a:pt x="77" y="60"/>
                  </a:lnTo>
                  <a:lnTo>
                    <a:pt x="77" y="59"/>
                  </a:lnTo>
                  <a:lnTo>
                    <a:pt x="77" y="57"/>
                  </a:lnTo>
                  <a:lnTo>
                    <a:pt x="77" y="56"/>
                  </a:lnTo>
                  <a:lnTo>
                    <a:pt x="77" y="28"/>
                  </a:lnTo>
                  <a:lnTo>
                    <a:pt x="0" y="6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2" name="Freeform 247"/>
            <p:cNvSpPr>
              <a:spLocks/>
            </p:cNvSpPr>
            <p:nvPr/>
          </p:nvSpPr>
          <p:spPr bwMode="auto">
            <a:xfrm>
              <a:off x="999" y="2143"/>
              <a:ext cx="59" cy="66"/>
            </a:xfrm>
            <a:custGeom>
              <a:avLst/>
              <a:gdLst>
                <a:gd name="T0" fmla="*/ 19 w 59"/>
                <a:gd name="T1" fmla="*/ 54 h 66"/>
                <a:gd name="T2" fmla="*/ 21 w 59"/>
                <a:gd name="T3" fmla="*/ 3 h 66"/>
                <a:gd name="T4" fmla="*/ 18 w 59"/>
                <a:gd name="T5" fmla="*/ 3 h 66"/>
                <a:gd name="T6" fmla="*/ 15 w 59"/>
                <a:gd name="T7" fmla="*/ 3 h 66"/>
                <a:gd name="T8" fmla="*/ 13 w 59"/>
                <a:gd name="T9" fmla="*/ 4 h 66"/>
                <a:gd name="T10" fmla="*/ 12 w 59"/>
                <a:gd name="T11" fmla="*/ 6 h 66"/>
                <a:gd name="T12" fmla="*/ 10 w 59"/>
                <a:gd name="T13" fmla="*/ 6 h 66"/>
                <a:gd name="T14" fmla="*/ 9 w 59"/>
                <a:gd name="T15" fmla="*/ 7 h 66"/>
                <a:gd name="T16" fmla="*/ 7 w 59"/>
                <a:gd name="T17" fmla="*/ 8 h 66"/>
                <a:gd name="T18" fmla="*/ 6 w 59"/>
                <a:gd name="T19" fmla="*/ 10 h 66"/>
                <a:gd name="T20" fmla="*/ 4 w 59"/>
                <a:gd name="T21" fmla="*/ 13 h 66"/>
                <a:gd name="T22" fmla="*/ 4 w 59"/>
                <a:gd name="T23" fmla="*/ 14 h 66"/>
                <a:gd name="T24" fmla="*/ 3 w 59"/>
                <a:gd name="T25" fmla="*/ 17 h 66"/>
                <a:gd name="T26" fmla="*/ 1 w 59"/>
                <a:gd name="T27" fmla="*/ 20 h 66"/>
                <a:gd name="T28" fmla="*/ 0 w 59"/>
                <a:gd name="T29" fmla="*/ 20 h 66"/>
                <a:gd name="T30" fmla="*/ 0 w 59"/>
                <a:gd name="T31" fmla="*/ 0 h 66"/>
                <a:gd name="T32" fmla="*/ 58 w 59"/>
                <a:gd name="T33" fmla="*/ 0 h 66"/>
                <a:gd name="T34" fmla="*/ 58 w 59"/>
                <a:gd name="T35" fmla="*/ 20 h 66"/>
                <a:gd name="T36" fmla="*/ 55 w 59"/>
                <a:gd name="T37" fmla="*/ 20 h 66"/>
                <a:gd name="T38" fmla="*/ 55 w 59"/>
                <a:gd name="T39" fmla="*/ 17 h 66"/>
                <a:gd name="T40" fmla="*/ 54 w 59"/>
                <a:gd name="T41" fmla="*/ 13 h 66"/>
                <a:gd name="T42" fmla="*/ 52 w 59"/>
                <a:gd name="T43" fmla="*/ 10 h 66"/>
                <a:gd name="T44" fmla="*/ 51 w 59"/>
                <a:gd name="T45" fmla="*/ 7 h 66"/>
                <a:gd name="T46" fmla="*/ 48 w 59"/>
                <a:gd name="T47" fmla="*/ 6 h 66"/>
                <a:gd name="T48" fmla="*/ 45 w 59"/>
                <a:gd name="T49" fmla="*/ 4 h 66"/>
                <a:gd name="T50" fmla="*/ 42 w 59"/>
                <a:gd name="T51" fmla="*/ 3 h 66"/>
                <a:gd name="T52" fmla="*/ 37 w 59"/>
                <a:gd name="T53" fmla="*/ 3 h 66"/>
                <a:gd name="T54" fmla="*/ 36 w 59"/>
                <a:gd name="T55" fmla="*/ 55 h 66"/>
                <a:gd name="T56" fmla="*/ 36 w 59"/>
                <a:gd name="T57" fmla="*/ 57 h 66"/>
                <a:gd name="T58" fmla="*/ 36 w 59"/>
                <a:gd name="T59" fmla="*/ 58 h 66"/>
                <a:gd name="T60" fmla="*/ 37 w 59"/>
                <a:gd name="T61" fmla="*/ 61 h 66"/>
                <a:gd name="T62" fmla="*/ 39 w 59"/>
                <a:gd name="T63" fmla="*/ 61 h 66"/>
                <a:gd name="T64" fmla="*/ 39 w 59"/>
                <a:gd name="T65" fmla="*/ 62 h 66"/>
                <a:gd name="T66" fmla="*/ 40 w 59"/>
                <a:gd name="T67" fmla="*/ 62 h 66"/>
                <a:gd name="T68" fmla="*/ 43 w 59"/>
                <a:gd name="T69" fmla="*/ 62 h 66"/>
                <a:gd name="T70" fmla="*/ 45 w 59"/>
                <a:gd name="T71" fmla="*/ 62 h 66"/>
                <a:gd name="T72" fmla="*/ 45 w 59"/>
                <a:gd name="T73" fmla="*/ 65 h 66"/>
                <a:gd name="T74" fmla="*/ 10 w 59"/>
                <a:gd name="T75" fmla="*/ 65 h 66"/>
                <a:gd name="T76" fmla="*/ 10 w 59"/>
                <a:gd name="T77" fmla="*/ 62 h 66"/>
                <a:gd name="T78" fmla="*/ 13 w 59"/>
                <a:gd name="T79" fmla="*/ 62 h 66"/>
                <a:gd name="T80" fmla="*/ 15 w 59"/>
                <a:gd name="T81" fmla="*/ 62 h 66"/>
                <a:gd name="T82" fmla="*/ 16 w 59"/>
                <a:gd name="T83" fmla="*/ 61 h 66"/>
                <a:gd name="T84" fmla="*/ 18 w 59"/>
                <a:gd name="T85" fmla="*/ 61 h 66"/>
                <a:gd name="T86" fmla="*/ 18 w 59"/>
                <a:gd name="T87" fmla="*/ 59 h 66"/>
                <a:gd name="T88" fmla="*/ 18 w 59"/>
                <a:gd name="T89" fmla="*/ 58 h 66"/>
                <a:gd name="T90" fmla="*/ 19 w 59"/>
                <a:gd name="T91" fmla="*/ 57 h 66"/>
                <a:gd name="T92" fmla="*/ 19 w 59"/>
                <a:gd name="T93" fmla="*/ 54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66"/>
                <a:gd name="T143" fmla="*/ 59 w 59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66">
                  <a:moveTo>
                    <a:pt x="19" y="54"/>
                  </a:moveTo>
                  <a:lnTo>
                    <a:pt x="21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8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5" y="17"/>
                  </a:lnTo>
                  <a:lnTo>
                    <a:pt x="54" y="13"/>
                  </a:lnTo>
                  <a:lnTo>
                    <a:pt x="52" y="10"/>
                  </a:lnTo>
                  <a:lnTo>
                    <a:pt x="51" y="7"/>
                  </a:lnTo>
                  <a:lnTo>
                    <a:pt x="48" y="6"/>
                  </a:lnTo>
                  <a:lnTo>
                    <a:pt x="45" y="4"/>
                  </a:lnTo>
                  <a:lnTo>
                    <a:pt x="42" y="3"/>
                  </a:lnTo>
                  <a:lnTo>
                    <a:pt x="37" y="3"/>
                  </a:lnTo>
                  <a:lnTo>
                    <a:pt x="36" y="55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7" y="61"/>
                  </a:lnTo>
                  <a:lnTo>
                    <a:pt x="39" y="61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5" y="65"/>
                  </a:lnTo>
                  <a:lnTo>
                    <a:pt x="10" y="65"/>
                  </a:lnTo>
                  <a:lnTo>
                    <a:pt x="10" y="62"/>
                  </a:lnTo>
                  <a:lnTo>
                    <a:pt x="13" y="62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3" name="Freeform 248"/>
            <p:cNvSpPr>
              <a:spLocks/>
            </p:cNvSpPr>
            <p:nvPr/>
          </p:nvSpPr>
          <p:spPr bwMode="auto">
            <a:xfrm>
              <a:off x="1072" y="2142"/>
              <a:ext cx="17" cy="66"/>
            </a:xfrm>
            <a:custGeom>
              <a:avLst/>
              <a:gdLst>
                <a:gd name="T0" fmla="*/ 9 w 17"/>
                <a:gd name="T1" fmla="*/ 0 h 66"/>
                <a:gd name="T2" fmla="*/ 10 w 17"/>
                <a:gd name="T3" fmla="*/ 0 h 66"/>
                <a:gd name="T4" fmla="*/ 11 w 17"/>
                <a:gd name="T5" fmla="*/ 1 h 66"/>
                <a:gd name="T6" fmla="*/ 12 w 17"/>
                <a:gd name="T7" fmla="*/ 1 h 66"/>
                <a:gd name="T8" fmla="*/ 13 w 17"/>
                <a:gd name="T9" fmla="*/ 1 h 66"/>
                <a:gd name="T10" fmla="*/ 13 w 17"/>
                <a:gd name="T11" fmla="*/ 3 h 66"/>
                <a:gd name="T12" fmla="*/ 14 w 17"/>
                <a:gd name="T13" fmla="*/ 4 h 66"/>
                <a:gd name="T14" fmla="*/ 14 w 17"/>
                <a:gd name="T15" fmla="*/ 6 h 66"/>
                <a:gd name="T16" fmla="*/ 15 w 17"/>
                <a:gd name="T17" fmla="*/ 7 h 66"/>
                <a:gd name="T18" fmla="*/ 15 w 17"/>
                <a:gd name="T19" fmla="*/ 8 h 66"/>
                <a:gd name="T20" fmla="*/ 14 w 17"/>
                <a:gd name="T21" fmla="*/ 10 h 66"/>
                <a:gd name="T22" fmla="*/ 13 w 17"/>
                <a:gd name="T23" fmla="*/ 11 h 66"/>
                <a:gd name="T24" fmla="*/ 13 w 17"/>
                <a:gd name="T25" fmla="*/ 13 h 66"/>
                <a:gd name="T26" fmla="*/ 12 w 17"/>
                <a:gd name="T27" fmla="*/ 14 h 66"/>
                <a:gd name="T28" fmla="*/ 11 w 17"/>
                <a:gd name="T29" fmla="*/ 14 h 66"/>
                <a:gd name="T30" fmla="*/ 10 w 17"/>
                <a:gd name="T31" fmla="*/ 16 h 66"/>
                <a:gd name="T32" fmla="*/ 9 w 17"/>
                <a:gd name="T33" fmla="*/ 16 h 66"/>
                <a:gd name="T34" fmla="*/ 7 w 17"/>
                <a:gd name="T35" fmla="*/ 16 h 66"/>
                <a:gd name="T36" fmla="*/ 6 w 17"/>
                <a:gd name="T37" fmla="*/ 14 h 66"/>
                <a:gd name="T38" fmla="*/ 5 w 17"/>
                <a:gd name="T39" fmla="*/ 13 h 66"/>
                <a:gd name="T40" fmla="*/ 4 w 17"/>
                <a:gd name="T41" fmla="*/ 11 h 66"/>
                <a:gd name="T42" fmla="*/ 4 w 17"/>
                <a:gd name="T43" fmla="*/ 10 h 66"/>
                <a:gd name="T44" fmla="*/ 3 w 17"/>
                <a:gd name="T45" fmla="*/ 8 h 66"/>
                <a:gd name="T46" fmla="*/ 3 w 17"/>
                <a:gd name="T47" fmla="*/ 7 h 66"/>
                <a:gd name="T48" fmla="*/ 3 w 17"/>
                <a:gd name="T49" fmla="*/ 6 h 66"/>
                <a:gd name="T50" fmla="*/ 4 w 17"/>
                <a:gd name="T51" fmla="*/ 4 h 66"/>
                <a:gd name="T52" fmla="*/ 5 w 17"/>
                <a:gd name="T53" fmla="*/ 3 h 66"/>
                <a:gd name="T54" fmla="*/ 6 w 17"/>
                <a:gd name="T55" fmla="*/ 1 h 66"/>
                <a:gd name="T56" fmla="*/ 7 w 17"/>
                <a:gd name="T57" fmla="*/ 0 h 66"/>
                <a:gd name="T58" fmla="*/ 9 w 17"/>
                <a:gd name="T59" fmla="*/ 0 h 66"/>
                <a:gd name="T60" fmla="*/ 0 w 17"/>
                <a:gd name="T61" fmla="*/ 24 h 66"/>
                <a:gd name="T62" fmla="*/ 0 w 17"/>
                <a:gd name="T63" fmla="*/ 21 h 66"/>
                <a:gd name="T64" fmla="*/ 13 w 17"/>
                <a:gd name="T65" fmla="*/ 21 h 66"/>
                <a:gd name="T66" fmla="*/ 13 w 17"/>
                <a:gd name="T67" fmla="*/ 58 h 66"/>
                <a:gd name="T68" fmla="*/ 13 w 17"/>
                <a:gd name="T69" fmla="*/ 59 h 66"/>
                <a:gd name="T70" fmla="*/ 13 w 17"/>
                <a:gd name="T71" fmla="*/ 61 h 66"/>
                <a:gd name="T72" fmla="*/ 14 w 17"/>
                <a:gd name="T73" fmla="*/ 62 h 66"/>
                <a:gd name="T74" fmla="*/ 15 w 17"/>
                <a:gd name="T75" fmla="*/ 64 h 66"/>
                <a:gd name="T76" fmla="*/ 16 w 17"/>
                <a:gd name="T77" fmla="*/ 64 h 66"/>
                <a:gd name="T78" fmla="*/ 16 w 17"/>
                <a:gd name="T79" fmla="*/ 65 h 66"/>
                <a:gd name="T80" fmla="*/ 0 w 17"/>
                <a:gd name="T81" fmla="*/ 65 h 66"/>
                <a:gd name="T82" fmla="*/ 0 w 17"/>
                <a:gd name="T83" fmla="*/ 64 h 66"/>
                <a:gd name="T84" fmla="*/ 1 w 17"/>
                <a:gd name="T85" fmla="*/ 62 h 66"/>
                <a:gd name="T86" fmla="*/ 2 w 17"/>
                <a:gd name="T87" fmla="*/ 62 h 66"/>
                <a:gd name="T88" fmla="*/ 3 w 17"/>
                <a:gd name="T89" fmla="*/ 61 h 66"/>
                <a:gd name="T90" fmla="*/ 3 w 17"/>
                <a:gd name="T91" fmla="*/ 59 h 66"/>
                <a:gd name="T92" fmla="*/ 3 w 17"/>
                <a:gd name="T93" fmla="*/ 58 h 66"/>
                <a:gd name="T94" fmla="*/ 3 w 17"/>
                <a:gd name="T95" fmla="*/ 30 h 66"/>
                <a:gd name="T96" fmla="*/ 3 w 17"/>
                <a:gd name="T97" fmla="*/ 28 h 66"/>
                <a:gd name="T98" fmla="*/ 3 w 17"/>
                <a:gd name="T99" fmla="*/ 27 h 66"/>
                <a:gd name="T100" fmla="*/ 3 w 17"/>
                <a:gd name="T101" fmla="*/ 25 h 66"/>
                <a:gd name="T102" fmla="*/ 2 w 17"/>
                <a:gd name="T103" fmla="*/ 25 h 66"/>
                <a:gd name="T104" fmla="*/ 1 w 17"/>
                <a:gd name="T105" fmla="*/ 25 h 66"/>
                <a:gd name="T106" fmla="*/ 1 w 17"/>
                <a:gd name="T107" fmla="*/ 24 h 66"/>
                <a:gd name="T108" fmla="*/ 0 w 17"/>
                <a:gd name="T109" fmla="*/ 24 h 66"/>
                <a:gd name="T110" fmla="*/ 9 w 17"/>
                <a:gd name="T111" fmla="*/ 0 h 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"/>
                <a:gd name="T169" fmla="*/ 0 h 66"/>
                <a:gd name="T170" fmla="*/ 17 w 17"/>
                <a:gd name="T171" fmla="*/ 66 h 6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" h="66">
                  <a:moveTo>
                    <a:pt x="9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4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2" y="62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9" y="0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4" name="Freeform 249"/>
            <p:cNvSpPr>
              <a:spLocks/>
            </p:cNvSpPr>
            <p:nvPr/>
          </p:nvSpPr>
          <p:spPr bwMode="auto">
            <a:xfrm>
              <a:off x="518" y="2143"/>
              <a:ext cx="99" cy="66"/>
            </a:xfrm>
            <a:custGeom>
              <a:avLst/>
              <a:gdLst>
                <a:gd name="T0" fmla="*/ 5 w 99"/>
                <a:gd name="T1" fmla="*/ 10 h 66"/>
                <a:gd name="T2" fmla="*/ 11 w 99"/>
                <a:gd name="T3" fmla="*/ 3 h 66"/>
                <a:gd name="T4" fmla="*/ 22 w 99"/>
                <a:gd name="T5" fmla="*/ 0 h 66"/>
                <a:gd name="T6" fmla="*/ 29 w 99"/>
                <a:gd name="T7" fmla="*/ 0 h 66"/>
                <a:gd name="T8" fmla="*/ 35 w 99"/>
                <a:gd name="T9" fmla="*/ 1 h 66"/>
                <a:gd name="T10" fmla="*/ 42 w 99"/>
                <a:gd name="T11" fmla="*/ 3 h 66"/>
                <a:gd name="T12" fmla="*/ 47 w 99"/>
                <a:gd name="T13" fmla="*/ 20 h 66"/>
                <a:gd name="T14" fmla="*/ 42 w 99"/>
                <a:gd name="T15" fmla="*/ 14 h 66"/>
                <a:gd name="T16" fmla="*/ 35 w 99"/>
                <a:gd name="T17" fmla="*/ 7 h 66"/>
                <a:gd name="T18" fmla="*/ 27 w 99"/>
                <a:gd name="T19" fmla="*/ 3 h 66"/>
                <a:gd name="T20" fmla="*/ 18 w 99"/>
                <a:gd name="T21" fmla="*/ 4 h 66"/>
                <a:gd name="T22" fmla="*/ 13 w 99"/>
                <a:gd name="T23" fmla="*/ 10 h 66"/>
                <a:gd name="T24" fmla="*/ 18 w 99"/>
                <a:gd name="T25" fmla="*/ 20 h 66"/>
                <a:gd name="T26" fmla="*/ 27 w 99"/>
                <a:gd name="T27" fmla="*/ 25 h 66"/>
                <a:gd name="T28" fmla="*/ 37 w 99"/>
                <a:gd name="T29" fmla="*/ 30 h 66"/>
                <a:gd name="T30" fmla="*/ 45 w 99"/>
                <a:gd name="T31" fmla="*/ 35 h 66"/>
                <a:gd name="T32" fmla="*/ 50 w 99"/>
                <a:gd name="T33" fmla="*/ 44 h 66"/>
                <a:gd name="T34" fmla="*/ 48 w 99"/>
                <a:gd name="T35" fmla="*/ 55 h 66"/>
                <a:gd name="T36" fmla="*/ 40 w 99"/>
                <a:gd name="T37" fmla="*/ 62 h 66"/>
                <a:gd name="T38" fmla="*/ 29 w 99"/>
                <a:gd name="T39" fmla="*/ 65 h 66"/>
                <a:gd name="T40" fmla="*/ 19 w 99"/>
                <a:gd name="T41" fmla="*/ 65 h 66"/>
                <a:gd name="T42" fmla="*/ 11 w 99"/>
                <a:gd name="T43" fmla="*/ 65 h 66"/>
                <a:gd name="T44" fmla="*/ 5 w 99"/>
                <a:gd name="T45" fmla="*/ 65 h 66"/>
                <a:gd name="T46" fmla="*/ 3 w 99"/>
                <a:gd name="T47" fmla="*/ 44 h 66"/>
                <a:gd name="T48" fmla="*/ 5 w 99"/>
                <a:gd name="T49" fmla="*/ 49 h 66"/>
                <a:gd name="T50" fmla="*/ 8 w 99"/>
                <a:gd name="T51" fmla="*/ 55 h 66"/>
                <a:gd name="T52" fmla="*/ 16 w 99"/>
                <a:gd name="T53" fmla="*/ 62 h 66"/>
                <a:gd name="T54" fmla="*/ 24 w 99"/>
                <a:gd name="T55" fmla="*/ 65 h 66"/>
                <a:gd name="T56" fmla="*/ 34 w 99"/>
                <a:gd name="T57" fmla="*/ 61 h 66"/>
                <a:gd name="T58" fmla="*/ 37 w 99"/>
                <a:gd name="T59" fmla="*/ 52 h 66"/>
                <a:gd name="T60" fmla="*/ 31 w 99"/>
                <a:gd name="T61" fmla="*/ 44 h 66"/>
                <a:gd name="T62" fmla="*/ 19 w 99"/>
                <a:gd name="T63" fmla="*/ 40 h 66"/>
                <a:gd name="T64" fmla="*/ 10 w 99"/>
                <a:gd name="T65" fmla="*/ 34 h 66"/>
                <a:gd name="T66" fmla="*/ 3 w 99"/>
                <a:gd name="T67" fmla="*/ 27 h 66"/>
                <a:gd name="T68" fmla="*/ 2 w 99"/>
                <a:gd name="T69" fmla="*/ 18 h 66"/>
                <a:gd name="T70" fmla="*/ 64 w 99"/>
                <a:gd name="T71" fmla="*/ 25 h 66"/>
                <a:gd name="T72" fmla="*/ 71 w 99"/>
                <a:gd name="T73" fmla="*/ 23 h 66"/>
                <a:gd name="T74" fmla="*/ 79 w 99"/>
                <a:gd name="T75" fmla="*/ 20 h 66"/>
                <a:gd name="T76" fmla="*/ 88 w 99"/>
                <a:gd name="T77" fmla="*/ 20 h 66"/>
                <a:gd name="T78" fmla="*/ 95 w 99"/>
                <a:gd name="T79" fmla="*/ 24 h 66"/>
                <a:gd name="T80" fmla="*/ 98 w 99"/>
                <a:gd name="T81" fmla="*/ 30 h 66"/>
                <a:gd name="T82" fmla="*/ 95 w 99"/>
                <a:gd name="T83" fmla="*/ 35 h 66"/>
                <a:gd name="T84" fmla="*/ 88 w 99"/>
                <a:gd name="T85" fmla="*/ 37 h 66"/>
                <a:gd name="T86" fmla="*/ 85 w 99"/>
                <a:gd name="T87" fmla="*/ 31 h 66"/>
                <a:gd name="T88" fmla="*/ 84 w 99"/>
                <a:gd name="T89" fmla="*/ 24 h 66"/>
                <a:gd name="T90" fmla="*/ 79 w 99"/>
                <a:gd name="T91" fmla="*/ 23 h 66"/>
                <a:gd name="T92" fmla="*/ 72 w 99"/>
                <a:gd name="T93" fmla="*/ 28 h 66"/>
                <a:gd name="T94" fmla="*/ 72 w 99"/>
                <a:gd name="T95" fmla="*/ 37 h 66"/>
                <a:gd name="T96" fmla="*/ 74 w 99"/>
                <a:gd name="T97" fmla="*/ 52 h 66"/>
                <a:gd name="T98" fmla="*/ 82 w 99"/>
                <a:gd name="T99" fmla="*/ 59 h 66"/>
                <a:gd name="T100" fmla="*/ 95 w 99"/>
                <a:gd name="T101" fmla="*/ 58 h 66"/>
                <a:gd name="T102" fmla="*/ 95 w 99"/>
                <a:gd name="T103" fmla="*/ 61 h 66"/>
                <a:gd name="T104" fmla="*/ 84 w 99"/>
                <a:gd name="T105" fmla="*/ 65 h 66"/>
                <a:gd name="T106" fmla="*/ 72 w 99"/>
                <a:gd name="T107" fmla="*/ 65 h 66"/>
                <a:gd name="T108" fmla="*/ 63 w 99"/>
                <a:gd name="T109" fmla="*/ 61 h 66"/>
                <a:gd name="T110" fmla="*/ 56 w 99"/>
                <a:gd name="T111" fmla="*/ 51 h 66"/>
                <a:gd name="T112" fmla="*/ 58 w 99"/>
                <a:gd name="T113" fmla="*/ 37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9"/>
                <a:gd name="T172" fmla="*/ 0 h 66"/>
                <a:gd name="T173" fmla="*/ 99 w 99"/>
                <a:gd name="T174" fmla="*/ 66 h 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9" h="66">
                  <a:moveTo>
                    <a:pt x="2" y="18"/>
                  </a:moveTo>
                  <a:lnTo>
                    <a:pt x="3" y="16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6" y="7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7" y="20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0" y="10"/>
                  </a:lnTo>
                  <a:lnTo>
                    <a:pt x="39" y="8"/>
                  </a:lnTo>
                  <a:lnTo>
                    <a:pt x="35" y="7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4" y="17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22" y="23"/>
                  </a:lnTo>
                  <a:lnTo>
                    <a:pt x="26" y="24"/>
                  </a:lnTo>
                  <a:lnTo>
                    <a:pt x="27" y="25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5" y="28"/>
                  </a:lnTo>
                  <a:lnTo>
                    <a:pt x="37" y="30"/>
                  </a:lnTo>
                  <a:lnTo>
                    <a:pt x="40" y="31"/>
                  </a:lnTo>
                  <a:lnTo>
                    <a:pt x="42" y="33"/>
                  </a:lnTo>
                  <a:lnTo>
                    <a:pt x="43" y="34"/>
                  </a:lnTo>
                  <a:lnTo>
                    <a:pt x="45" y="35"/>
                  </a:lnTo>
                  <a:lnTo>
                    <a:pt x="48" y="37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48" y="52"/>
                  </a:lnTo>
                  <a:lnTo>
                    <a:pt x="48" y="55"/>
                  </a:lnTo>
                  <a:lnTo>
                    <a:pt x="47" y="57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0" y="62"/>
                  </a:lnTo>
                  <a:lnTo>
                    <a:pt x="39" y="65"/>
                  </a:lnTo>
                  <a:lnTo>
                    <a:pt x="35" y="65"/>
                  </a:lnTo>
                  <a:lnTo>
                    <a:pt x="32" y="65"/>
                  </a:lnTo>
                  <a:lnTo>
                    <a:pt x="29" y="65"/>
                  </a:lnTo>
                  <a:lnTo>
                    <a:pt x="26" y="65"/>
                  </a:lnTo>
                  <a:lnTo>
                    <a:pt x="24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3" y="61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4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7" y="64"/>
                  </a:lnTo>
                  <a:lnTo>
                    <a:pt x="29" y="62"/>
                  </a:lnTo>
                  <a:lnTo>
                    <a:pt x="32" y="62"/>
                  </a:lnTo>
                  <a:lnTo>
                    <a:pt x="34" y="61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37" y="55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5" y="48"/>
                  </a:lnTo>
                  <a:lnTo>
                    <a:pt x="34" y="45"/>
                  </a:lnTo>
                  <a:lnTo>
                    <a:pt x="31" y="44"/>
                  </a:lnTo>
                  <a:lnTo>
                    <a:pt x="27" y="42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40"/>
                  </a:lnTo>
                  <a:lnTo>
                    <a:pt x="18" y="38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8" y="33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59" y="31"/>
                  </a:lnTo>
                  <a:lnTo>
                    <a:pt x="63" y="30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6" y="24"/>
                  </a:lnTo>
                  <a:lnTo>
                    <a:pt x="67" y="24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9" y="20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2" y="23"/>
                  </a:lnTo>
                  <a:lnTo>
                    <a:pt x="93" y="23"/>
                  </a:lnTo>
                  <a:lnTo>
                    <a:pt x="95" y="24"/>
                  </a:lnTo>
                  <a:lnTo>
                    <a:pt x="96" y="25"/>
                  </a:lnTo>
                  <a:lnTo>
                    <a:pt x="96" y="27"/>
                  </a:lnTo>
                  <a:lnTo>
                    <a:pt x="98" y="28"/>
                  </a:lnTo>
                  <a:lnTo>
                    <a:pt x="98" y="30"/>
                  </a:lnTo>
                  <a:lnTo>
                    <a:pt x="98" y="31"/>
                  </a:lnTo>
                  <a:lnTo>
                    <a:pt x="96" y="33"/>
                  </a:lnTo>
                  <a:lnTo>
                    <a:pt x="96" y="34"/>
                  </a:lnTo>
                  <a:lnTo>
                    <a:pt x="95" y="35"/>
                  </a:lnTo>
                  <a:lnTo>
                    <a:pt x="93" y="35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88" y="37"/>
                  </a:lnTo>
                  <a:lnTo>
                    <a:pt x="87" y="35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5" y="31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4" y="24"/>
                  </a:lnTo>
                  <a:lnTo>
                    <a:pt x="84" y="23"/>
                  </a:lnTo>
                  <a:lnTo>
                    <a:pt x="82" y="23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6" y="24"/>
                  </a:lnTo>
                  <a:lnTo>
                    <a:pt x="74" y="27"/>
                  </a:lnTo>
                  <a:lnTo>
                    <a:pt x="72" y="28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72" y="35"/>
                  </a:lnTo>
                  <a:lnTo>
                    <a:pt x="72" y="37"/>
                  </a:lnTo>
                  <a:lnTo>
                    <a:pt x="72" y="40"/>
                  </a:lnTo>
                  <a:lnTo>
                    <a:pt x="72" y="44"/>
                  </a:lnTo>
                  <a:lnTo>
                    <a:pt x="72" y="48"/>
                  </a:lnTo>
                  <a:lnTo>
                    <a:pt x="74" y="52"/>
                  </a:lnTo>
                  <a:lnTo>
                    <a:pt x="76" y="55"/>
                  </a:lnTo>
                  <a:lnTo>
                    <a:pt x="79" y="58"/>
                  </a:lnTo>
                  <a:lnTo>
                    <a:pt x="80" y="59"/>
                  </a:lnTo>
                  <a:lnTo>
                    <a:pt x="82" y="59"/>
                  </a:lnTo>
                  <a:lnTo>
                    <a:pt x="85" y="61"/>
                  </a:lnTo>
                  <a:lnTo>
                    <a:pt x="88" y="59"/>
                  </a:lnTo>
                  <a:lnTo>
                    <a:pt x="92" y="59"/>
                  </a:lnTo>
                  <a:lnTo>
                    <a:pt x="95" y="58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96" y="58"/>
                  </a:lnTo>
                  <a:lnTo>
                    <a:pt x="95" y="61"/>
                  </a:lnTo>
                  <a:lnTo>
                    <a:pt x="92" y="62"/>
                  </a:lnTo>
                  <a:lnTo>
                    <a:pt x="90" y="64"/>
                  </a:lnTo>
                  <a:lnTo>
                    <a:pt x="87" y="65"/>
                  </a:lnTo>
                  <a:lnTo>
                    <a:pt x="84" y="65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76" y="65"/>
                  </a:lnTo>
                  <a:lnTo>
                    <a:pt x="72" y="65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4" y="62"/>
                  </a:lnTo>
                  <a:lnTo>
                    <a:pt x="63" y="61"/>
                  </a:lnTo>
                  <a:lnTo>
                    <a:pt x="59" y="58"/>
                  </a:lnTo>
                  <a:lnTo>
                    <a:pt x="58" y="55"/>
                  </a:lnTo>
                  <a:lnTo>
                    <a:pt x="58" y="54"/>
                  </a:lnTo>
                  <a:lnTo>
                    <a:pt x="56" y="51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8" y="37"/>
                  </a:lnTo>
                  <a:lnTo>
                    <a:pt x="59" y="34"/>
                  </a:lnTo>
                  <a:lnTo>
                    <a:pt x="59" y="31"/>
                  </a:lnTo>
                  <a:lnTo>
                    <a:pt x="2" y="18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5" name="Freeform 250"/>
            <p:cNvSpPr>
              <a:spLocks/>
            </p:cNvSpPr>
            <p:nvPr/>
          </p:nvSpPr>
          <p:spPr bwMode="auto">
            <a:xfrm>
              <a:off x="518" y="2596"/>
              <a:ext cx="69" cy="66"/>
            </a:xfrm>
            <a:custGeom>
              <a:avLst/>
              <a:gdLst>
                <a:gd name="T0" fmla="*/ 23 w 69"/>
                <a:gd name="T1" fmla="*/ 54 h 66"/>
                <a:gd name="T2" fmla="*/ 25 w 69"/>
                <a:gd name="T3" fmla="*/ 40 h 66"/>
                <a:gd name="T4" fmla="*/ 8 w 69"/>
                <a:gd name="T5" fmla="*/ 8 h 66"/>
                <a:gd name="T6" fmla="*/ 6 w 69"/>
                <a:gd name="T7" fmla="*/ 6 h 66"/>
                <a:gd name="T8" fmla="*/ 5 w 69"/>
                <a:gd name="T9" fmla="*/ 4 h 66"/>
                <a:gd name="T10" fmla="*/ 3 w 69"/>
                <a:gd name="T11" fmla="*/ 3 h 66"/>
                <a:gd name="T12" fmla="*/ 0 w 69"/>
                <a:gd name="T13" fmla="*/ 3 h 66"/>
                <a:gd name="T14" fmla="*/ 0 w 69"/>
                <a:gd name="T15" fmla="*/ 0 h 66"/>
                <a:gd name="T16" fmla="*/ 32 w 69"/>
                <a:gd name="T17" fmla="*/ 0 h 66"/>
                <a:gd name="T18" fmla="*/ 32 w 69"/>
                <a:gd name="T19" fmla="*/ 3 h 66"/>
                <a:gd name="T20" fmla="*/ 31 w 69"/>
                <a:gd name="T21" fmla="*/ 3 h 66"/>
                <a:gd name="T22" fmla="*/ 29 w 69"/>
                <a:gd name="T23" fmla="*/ 3 h 66"/>
                <a:gd name="T24" fmla="*/ 28 w 69"/>
                <a:gd name="T25" fmla="*/ 3 h 66"/>
                <a:gd name="T26" fmla="*/ 26 w 69"/>
                <a:gd name="T27" fmla="*/ 3 h 66"/>
                <a:gd name="T28" fmla="*/ 25 w 69"/>
                <a:gd name="T29" fmla="*/ 3 h 66"/>
                <a:gd name="T30" fmla="*/ 25 w 69"/>
                <a:gd name="T31" fmla="*/ 4 h 66"/>
                <a:gd name="T32" fmla="*/ 25 w 69"/>
                <a:gd name="T33" fmla="*/ 6 h 66"/>
                <a:gd name="T34" fmla="*/ 25 w 69"/>
                <a:gd name="T35" fmla="*/ 7 h 66"/>
                <a:gd name="T36" fmla="*/ 25 w 69"/>
                <a:gd name="T37" fmla="*/ 8 h 66"/>
                <a:gd name="T38" fmla="*/ 39 w 69"/>
                <a:gd name="T39" fmla="*/ 34 h 66"/>
                <a:gd name="T40" fmla="*/ 53 w 69"/>
                <a:gd name="T41" fmla="*/ 13 h 66"/>
                <a:gd name="T42" fmla="*/ 53 w 69"/>
                <a:gd name="T43" fmla="*/ 11 h 66"/>
                <a:gd name="T44" fmla="*/ 54 w 69"/>
                <a:gd name="T45" fmla="*/ 10 h 66"/>
                <a:gd name="T46" fmla="*/ 54 w 69"/>
                <a:gd name="T47" fmla="*/ 8 h 66"/>
                <a:gd name="T48" fmla="*/ 54 w 69"/>
                <a:gd name="T49" fmla="*/ 7 h 66"/>
                <a:gd name="T50" fmla="*/ 54 w 69"/>
                <a:gd name="T51" fmla="*/ 6 h 66"/>
                <a:gd name="T52" fmla="*/ 53 w 69"/>
                <a:gd name="T53" fmla="*/ 4 h 66"/>
                <a:gd name="T54" fmla="*/ 53 w 69"/>
                <a:gd name="T55" fmla="*/ 3 h 66"/>
                <a:gd name="T56" fmla="*/ 51 w 69"/>
                <a:gd name="T57" fmla="*/ 3 h 66"/>
                <a:gd name="T58" fmla="*/ 49 w 69"/>
                <a:gd name="T59" fmla="*/ 3 h 66"/>
                <a:gd name="T60" fmla="*/ 48 w 69"/>
                <a:gd name="T61" fmla="*/ 3 h 66"/>
                <a:gd name="T62" fmla="*/ 46 w 69"/>
                <a:gd name="T63" fmla="*/ 3 h 66"/>
                <a:gd name="T64" fmla="*/ 46 w 69"/>
                <a:gd name="T65" fmla="*/ 0 h 66"/>
                <a:gd name="T66" fmla="*/ 68 w 69"/>
                <a:gd name="T67" fmla="*/ 0 h 66"/>
                <a:gd name="T68" fmla="*/ 68 w 69"/>
                <a:gd name="T69" fmla="*/ 3 h 66"/>
                <a:gd name="T70" fmla="*/ 66 w 69"/>
                <a:gd name="T71" fmla="*/ 3 h 66"/>
                <a:gd name="T72" fmla="*/ 65 w 69"/>
                <a:gd name="T73" fmla="*/ 3 h 66"/>
                <a:gd name="T74" fmla="*/ 63 w 69"/>
                <a:gd name="T75" fmla="*/ 4 h 66"/>
                <a:gd name="T76" fmla="*/ 63 w 69"/>
                <a:gd name="T77" fmla="*/ 6 h 66"/>
                <a:gd name="T78" fmla="*/ 62 w 69"/>
                <a:gd name="T79" fmla="*/ 6 h 66"/>
                <a:gd name="T80" fmla="*/ 60 w 69"/>
                <a:gd name="T81" fmla="*/ 7 h 66"/>
                <a:gd name="T82" fmla="*/ 60 w 69"/>
                <a:gd name="T83" fmla="*/ 8 h 66"/>
                <a:gd name="T84" fmla="*/ 40 w 69"/>
                <a:gd name="T85" fmla="*/ 37 h 66"/>
                <a:gd name="T86" fmla="*/ 40 w 69"/>
                <a:gd name="T87" fmla="*/ 55 h 66"/>
                <a:gd name="T88" fmla="*/ 40 w 69"/>
                <a:gd name="T89" fmla="*/ 58 h 66"/>
                <a:gd name="T90" fmla="*/ 40 w 69"/>
                <a:gd name="T91" fmla="*/ 59 h 66"/>
                <a:gd name="T92" fmla="*/ 42 w 69"/>
                <a:gd name="T93" fmla="*/ 61 h 66"/>
                <a:gd name="T94" fmla="*/ 43 w 69"/>
                <a:gd name="T95" fmla="*/ 61 h 66"/>
                <a:gd name="T96" fmla="*/ 43 w 69"/>
                <a:gd name="T97" fmla="*/ 62 h 66"/>
                <a:gd name="T98" fmla="*/ 45 w 69"/>
                <a:gd name="T99" fmla="*/ 62 h 66"/>
                <a:gd name="T100" fmla="*/ 46 w 69"/>
                <a:gd name="T101" fmla="*/ 62 h 66"/>
                <a:gd name="T102" fmla="*/ 48 w 69"/>
                <a:gd name="T103" fmla="*/ 62 h 66"/>
                <a:gd name="T104" fmla="*/ 49 w 69"/>
                <a:gd name="T105" fmla="*/ 64 h 66"/>
                <a:gd name="T106" fmla="*/ 49 w 69"/>
                <a:gd name="T107" fmla="*/ 65 h 66"/>
                <a:gd name="T108" fmla="*/ 15 w 69"/>
                <a:gd name="T109" fmla="*/ 65 h 66"/>
                <a:gd name="T110" fmla="*/ 15 w 69"/>
                <a:gd name="T111" fmla="*/ 64 h 66"/>
                <a:gd name="T112" fmla="*/ 19 w 69"/>
                <a:gd name="T113" fmla="*/ 62 h 66"/>
                <a:gd name="T114" fmla="*/ 20 w 69"/>
                <a:gd name="T115" fmla="*/ 62 h 66"/>
                <a:gd name="T116" fmla="*/ 22 w 69"/>
                <a:gd name="T117" fmla="*/ 62 h 66"/>
                <a:gd name="T118" fmla="*/ 23 w 69"/>
                <a:gd name="T119" fmla="*/ 61 h 66"/>
                <a:gd name="T120" fmla="*/ 23 w 69"/>
                <a:gd name="T121" fmla="*/ 58 h 66"/>
                <a:gd name="T122" fmla="*/ 23 w 69"/>
                <a:gd name="T123" fmla="*/ 57 h 66"/>
                <a:gd name="T124" fmla="*/ 23 w 69"/>
                <a:gd name="T125" fmla="*/ 54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"/>
                <a:gd name="T190" fmla="*/ 0 h 66"/>
                <a:gd name="T191" fmla="*/ 69 w 69"/>
                <a:gd name="T192" fmla="*/ 66 h 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" h="66">
                  <a:moveTo>
                    <a:pt x="23" y="54"/>
                  </a:moveTo>
                  <a:lnTo>
                    <a:pt x="25" y="40"/>
                  </a:lnTo>
                  <a:lnTo>
                    <a:pt x="8" y="8"/>
                  </a:lnTo>
                  <a:lnTo>
                    <a:pt x="6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39" y="34"/>
                  </a:lnTo>
                  <a:lnTo>
                    <a:pt x="53" y="13"/>
                  </a:lnTo>
                  <a:lnTo>
                    <a:pt x="53" y="11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40" y="37"/>
                  </a:lnTo>
                  <a:lnTo>
                    <a:pt x="40" y="55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2" y="61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8" y="62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3" y="61"/>
                  </a:lnTo>
                  <a:lnTo>
                    <a:pt x="23" y="58"/>
                  </a:lnTo>
                  <a:lnTo>
                    <a:pt x="23" y="57"/>
                  </a:lnTo>
                  <a:lnTo>
                    <a:pt x="23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6" name="Freeform 251"/>
            <p:cNvSpPr>
              <a:spLocks/>
            </p:cNvSpPr>
            <p:nvPr/>
          </p:nvSpPr>
          <p:spPr bwMode="auto">
            <a:xfrm>
              <a:off x="515" y="3471"/>
              <a:ext cx="122" cy="66"/>
            </a:xfrm>
            <a:custGeom>
              <a:avLst/>
              <a:gdLst>
                <a:gd name="T0" fmla="*/ 39 w 122"/>
                <a:gd name="T1" fmla="*/ 0 h 66"/>
                <a:gd name="T2" fmla="*/ 62 w 122"/>
                <a:gd name="T3" fmla="*/ 55 h 66"/>
                <a:gd name="T4" fmla="*/ 65 w 122"/>
                <a:gd name="T5" fmla="*/ 59 h 66"/>
                <a:gd name="T6" fmla="*/ 67 w 122"/>
                <a:gd name="T7" fmla="*/ 62 h 66"/>
                <a:gd name="T8" fmla="*/ 72 w 122"/>
                <a:gd name="T9" fmla="*/ 64 h 66"/>
                <a:gd name="T10" fmla="*/ 39 w 122"/>
                <a:gd name="T11" fmla="*/ 64 h 66"/>
                <a:gd name="T12" fmla="*/ 44 w 122"/>
                <a:gd name="T13" fmla="*/ 62 h 66"/>
                <a:gd name="T14" fmla="*/ 46 w 122"/>
                <a:gd name="T15" fmla="*/ 59 h 66"/>
                <a:gd name="T16" fmla="*/ 41 w 122"/>
                <a:gd name="T17" fmla="*/ 47 h 66"/>
                <a:gd name="T18" fmla="*/ 13 w 122"/>
                <a:gd name="T19" fmla="*/ 58 h 66"/>
                <a:gd name="T20" fmla="*/ 15 w 122"/>
                <a:gd name="T21" fmla="*/ 61 h 66"/>
                <a:gd name="T22" fmla="*/ 20 w 122"/>
                <a:gd name="T23" fmla="*/ 64 h 66"/>
                <a:gd name="T24" fmla="*/ 23 w 122"/>
                <a:gd name="T25" fmla="*/ 65 h 66"/>
                <a:gd name="T26" fmla="*/ 2 w 122"/>
                <a:gd name="T27" fmla="*/ 64 h 66"/>
                <a:gd name="T28" fmla="*/ 7 w 122"/>
                <a:gd name="T29" fmla="*/ 61 h 66"/>
                <a:gd name="T30" fmla="*/ 10 w 122"/>
                <a:gd name="T31" fmla="*/ 58 h 66"/>
                <a:gd name="T32" fmla="*/ 10 w 122"/>
                <a:gd name="T33" fmla="*/ 54 h 66"/>
                <a:gd name="T34" fmla="*/ 41 w 122"/>
                <a:gd name="T35" fmla="*/ 42 h 66"/>
                <a:gd name="T36" fmla="*/ 85 w 122"/>
                <a:gd name="T37" fmla="*/ 28 h 66"/>
                <a:gd name="T38" fmla="*/ 88 w 122"/>
                <a:gd name="T39" fmla="*/ 24 h 66"/>
                <a:gd name="T40" fmla="*/ 93 w 122"/>
                <a:gd name="T41" fmla="*/ 21 h 66"/>
                <a:gd name="T42" fmla="*/ 100 w 122"/>
                <a:gd name="T43" fmla="*/ 20 h 66"/>
                <a:gd name="T44" fmla="*/ 105 w 122"/>
                <a:gd name="T45" fmla="*/ 20 h 66"/>
                <a:gd name="T46" fmla="*/ 111 w 122"/>
                <a:gd name="T47" fmla="*/ 21 h 66"/>
                <a:gd name="T48" fmla="*/ 116 w 122"/>
                <a:gd name="T49" fmla="*/ 23 h 66"/>
                <a:gd name="T50" fmla="*/ 119 w 122"/>
                <a:gd name="T51" fmla="*/ 27 h 66"/>
                <a:gd name="T52" fmla="*/ 119 w 122"/>
                <a:gd name="T53" fmla="*/ 31 h 66"/>
                <a:gd name="T54" fmla="*/ 118 w 122"/>
                <a:gd name="T55" fmla="*/ 35 h 66"/>
                <a:gd name="T56" fmla="*/ 113 w 122"/>
                <a:gd name="T57" fmla="*/ 37 h 66"/>
                <a:gd name="T58" fmla="*/ 110 w 122"/>
                <a:gd name="T59" fmla="*/ 34 h 66"/>
                <a:gd name="T60" fmla="*/ 108 w 122"/>
                <a:gd name="T61" fmla="*/ 31 h 66"/>
                <a:gd name="T62" fmla="*/ 108 w 122"/>
                <a:gd name="T63" fmla="*/ 25 h 66"/>
                <a:gd name="T64" fmla="*/ 105 w 122"/>
                <a:gd name="T65" fmla="*/ 23 h 66"/>
                <a:gd name="T66" fmla="*/ 100 w 122"/>
                <a:gd name="T67" fmla="*/ 23 h 66"/>
                <a:gd name="T68" fmla="*/ 96 w 122"/>
                <a:gd name="T69" fmla="*/ 27 h 66"/>
                <a:gd name="T70" fmla="*/ 95 w 122"/>
                <a:gd name="T71" fmla="*/ 31 h 66"/>
                <a:gd name="T72" fmla="*/ 95 w 122"/>
                <a:gd name="T73" fmla="*/ 37 h 66"/>
                <a:gd name="T74" fmla="*/ 95 w 122"/>
                <a:gd name="T75" fmla="*/ 48 h 66"/>
                <a:gd name="T76" fmla="*/ 100 w 122"/>
                <a:gd name="T77" fmla="*/ 58 h 66"/>
                <a:gd name="T78" fmla="*/ 108 w 122"/>
                <a:gd name="T79" fmla="*/ 61 h 66"/>
                <a:gd name="T80" fmla="*/ 116 w 122"/>
                <a:gd name="T81" fmla="*/ 58 h 66"/>
                <a:gd name="T82" fmla="*/ 119 w 122"/>
                <a:gd name="T83" fmla="*/ 58 h 66"/>
                <a:gd name="T84" fmla="*/ 111 w 122"/>
                <a:gd name="T85" fmla="*/ 64 h 66"/>
                <a:gd name="T86" fmla="*/ 103 w 122"/>
                <a:gd name="T87" fmla="*/ 65 h 66"/>
                <a:gd name="T88" fmla="*/ 95 w 122"/>
                <a:gd name="T89" fmla="*/ 65 h 66"/>
                <a:gd name="T90" fmla="*/ 87 w 122"/>
                <a:gd name="T91" fmla="*/ 62 h 66"/>
                <a:gd name="T92" fmla="*/ 80 w 122"/>
                <a:gd name="T93" fmla="*/ 55 h 66"/>
                <a:gd name="T94" fmla="*/ 77 w 122"/>
                <a:gd name="T95" fmla="*/ 48 h 66"/>
                <a:gd name="T96" fmla="*/ 80 w 122"/>
                <a:gd name="T97" fmla="*/ 37 h 66"/>
                <a:gd name="T98" fmla="*/ 10 w 122"/>
                <a:gd name="T99" fmla="*/ 54 h 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66"/>
                <a:gd name="T152" fmla="*/ 122 w 122"/>
                <a:gd name="T153" fmla="*/ 66 h 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66">
                  <a:moveTo>
                    <a:pt x="10" y="54"/>
                  </a:moveTo>
                  <a:lnTo>
                    <a:pt x="36" y="0"/>
                  </a:lnTo>
                  <a:lnTo>
                    <a:pt x="39" y="0"/>
                  </a:lnTo>
                  <a:lnTo>
                    <a:pt x="62" y="52"/>
                  </a:lnTo>
                  <a:lnTo>
                    <a:pt x="62" y="54"/>
                  </a:lnTo>
                  <a:lnTo>
                    <a:pt x="62" y="55"/>
                  </a:lnTo>
                  <a:lnTo>
                    <a:pt x="64" y="57"/>
                  </a:lnTo>
                  <a:lnTo>
                    <a:pt x="64" y="58"/>
                  </a:lnTo>
                  <a:lnTo>
                    <a:pt x="65" y="59"/>
                  </a:lnTo>
                  <a:lnTo>
                    <a:pt x="65" y="61"/>
                  </a:lnTo>
                  <a:lnTo>
                    <a:pt x="67" y="61"/>
                  </a:lnTo>
                  <a:lnTo>
                    <a:pt x="67" y="62"/>
                  </a:lnTo>
                  <a:lnTo>
                    <a:pt x="69" y="62"/>
                  </a:lnTo>
                  <a:lnTo>
                    <a:pt x="70" y="62"/>
                  </a:lnTo>
                  <a:lnTo>
                    <a:pt x="72" y="64"/>
                  </a:lnTo>
                  <a:lnTo>
                    <a:pt x="72" y="65"/>
                  </a:lnTo>
                  <a:lnTo>
                    <a:pt x="39" y="65"/>
                  </a:lnTo>
                  <a:lnTo>
                    <a:pt x="39" y="64"/>
                  </a:lnTo>
                  <a:lnTo>
                    <a:pt x="41" y="64"/>
                  </a:lnTo>
                  <a:lnTo>
                    <a:pt x="43" y="62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6" y="61"/>
                  </a:lnTo>
                  <a:lnTo>
                    <a:pt x="46" y="59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1" y="47"/>
                  </a:lnTo>
                  <a:lnTo>
                    <a:pt x="18" y="47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5" y="61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31" y="20"/>
                  </a:lnTo>
                  <a:lnTo>
                    <a:pt x="20" y="42"/>
                  </a:lnTo>
                  <a:lnTo>
                    <a:pt x="41" y="42"/>
                  </a:lnTo>
                  <a:lnTo>
                    <a:pt x="31" y="20"/>
                  </a:lnTo>
                  <a:lnTo>
                    <a:pt x="83" y="30"/>
                  </a:lnTo>
                  <a:lnTo>
                    <a:pt x="85" y="28"/>
                  </a:lnTo>
                  <a:lnTo>
                    <a:pt x="85" y="27"/>
                  </a:lnTo>
                  <a:lnTo>
                    <a:pt x="87" y="25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2" y="23"/>
                  </a:lnTo>
                  <a:lnTo>
                    <a:pt x="93" y="21"/>
                  </a:lnTo>
                  <a:lnTo>
                    <a:pt x="95" y="21"/>
                  </a:lnTo>
                  <a:lnTo>
                    <a:pt x="96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1" y="21"/>
                  </a:lnTo>
                  <a:lnTo>
                    <a:pt x="113" y="21"/>
                  </a:lnTo>
                  <a:lnTo>
                    <a:pt x="114" y="23"/>
                  </a:lnTo>
                  <a:lnTo>
                    <a:pt x="116" y="23"/>
                  </a:lnTo>
                  <a:lnTo>
                    <a:pt x="118" y="24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9" y="28"/>
                  </a:lnTo>
                  <a:lnTo>
                    <a:pt x="119" y="30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19" y="34"/>
                  </a:lnTo>
                  <a:lnTo>
                    <a:pt x="118" y="35"/>
                  </a:lnTo>
                  <a:lnTo>
                    <a:pt x="116" y="35"/>
                  </a:lnTo>
                  <a:lnTo>
                    <a:pt x="114" y="37"/>
                  </a:lnTo>
                  <a:lnTo>
                    <a:pt x="113" y="37"/>
                  </a:lnTo>
                  <a:lnTo>
                    <a:pt x="111" y="37"/>
                  </a:lnTo>
                  <a:lnTo>
                    <a:pt x="110" y="35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8" y="33"/>
                  </a:lnTo>
                  <a:lnTo>
                    <a:pt x="108" y="31"/>
                  </a:lnTo>
                  <a:lnTo>
                    <a:pt x="108" y="30"/>
                  </a:lnTo>
                  <a:lnTo>
                    <a:pt x="108" y="27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106" y="24"/>
                  </a:lnTo>
                  <a:lnTo>
                    <a:pt x="105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0" y="23"/>
                  </a:lnTo>
                  <a:lnTo>
                    <a:pt x="98" y="24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5" y="28"/>
                  </a:lnTo>
                  <a:lnTo>
                    <a:pt x="95" y="30"/>
                  </a:lnTo>
                  <a:lnTo>
                    <a:pt x="95" y="31"/>
                  </a:lnTo>
                  <a:lnTo>
                    <a:pt x="95" y="33"/>
                  </a:lnTo>
                  <a:lnTo>
                    <a:pt x="95" y="34"/>
                  </a:lnTo>
                  <a:lnTo>
                    <a:pt x="95" y="37"/>
                  </a:lnTo>
                  <a:lnTo>
                    <a:pt x="95" y="38"/>
                  </a:lnTo>
                  <a:lnTo>
                    <a:pt x="95" y="44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8" y="55"/>
                  </a:lnTo>
                  <a:lnTo>
                    <a:pt x="100" y="58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8" y="61"/>
                  </a:lnTo>
                  <a:lnTo>
                    <a:pt x="111" y="59"/>
                  </a:lnTo>
                  <a:lnTo>
                    <a:pt x="113" y="59"/>
                  </a:lnTo>
                  <a:lnTo>
                    <a:pt x="116" y="58"/>
                  </a:lnTo>
                  <a:lnTo>
                    <a:pt x="119" y="55"/>
                  </a:lnTo>
                  <a:lnTo>
                    <a:pt x="121" y="57"/>
                  </a:lnTo>
                  <a:lnTo>
                    <a:pt x="119" y="58"/>
                  </a:lnTo>
                  <a:lnTo>
                    <a:pt x="118" y="61"/>
                  </a:lnTo>
                  <a:lnTo>
                    <a:pt x="114" y="62"/>
                  </a:lnTo>
                  <a:lnTo>
                    <a:pt x="111" y="64"/>
                  </a:lnTo>
                  <a:lnTo>
                    <a:pt x="108" y="65"/>
                  </a:lnTo>
                  <a:lnTo>
                    <a:pt x="106" y="65"/>
                  </a:lnTo>
                  <a:lnTo>
                    <a:pt x="103" y="65"/>
                  </a:lnTo>
                  <a:lnTo>
                    <a:pt x="101" y="65"/>
                  </a:lnTo>
                  <a:lnTo>
                    <a:pt x="96" y="65"/>
                  </a:lnTo>
                  <a:lnTo>
                    <a:pt x="95" y="65"/>
                  </a:lnTo>
                  <a:lnTo>
                    <a:pt x="92" y="65"/>
                  </a:lnTo>
                  <a:lnTo>
                    <a:pt x="88" y="64"/>
                  </a:lnTo>
                  <a:lnTo>
                    <a:pt x="87" y="62"/>
                  </a:lnTo>
                  <a:lnTo>
                    <a:pt x="85" y="59"/>
                  </a:lnTo>
                  <a:lnTo>
                    <a:pt x="83" y="58"/>
                  </a:lnTo>
                  <a:lnTo>
                    <a:pt x="80" y="55"/>
                  </a:lnTo>
                  <a:lnTo>
                    <a:pt x="78" y="54"/>
                  </a:lnTo>
                  <a:lnTo>
                    <a:pt x="78" y="51"/>
                  </a:lnTo>
                  <a:lnTo>
                    <a:pt x="77" y="48"/>
                  </a:lnTo>
                  <a:lnTo>
                    <a:pt x="77" y="45"/>
                  </a:lnTo>
                  <a:lnTo>
                    <a:pt x="78" y="41"/>
                  </a:lnTo>
                  <a:lnTo>
                    <a:pt x="80" y="37"/>
                  </a:lnTo>
                  <a:lnTo>
                    <a:pt x="80" y="34"/>
                  </a:lnTo>
                  <a:lnTo>
                    <a:pt x="83" y="30"/>
                  </a:lnTo>
                  <a:lnTo>
                    <a:pt x="10" y="54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7" name="Freeform 252"/>
            <p:cNvSpPr>
              <a:spLocks/>
            </p:cNvSpPr>
            <p:nvPr/>
          </p:nvSpPr>
          <p:spPr bwMode="auto">
            <a:xfrm>
              <a:off x="517" y="3057"/>
              <a:ext cx="120" cy="65"/>
            </a:xfrm>
            <a:custGeom>
              <a:avLst/>
              <a:gdLst>
                <a:gd name="T0" fmla="*/ 10 w 120"/>
                <a:gd name="T1" fmla="*/ 6 h 65"/>
                <a:gd name="T2" fmla="*/ 7 w 120"/>
                <a:gd name="T3" fmla="*/ 3 h 65"/>
                <a:gd name="T4" fmla="*/ 2 w 120"/>
                <a:gd name="T5" fmla="*/ 0 h 65"/>
                <a:gd name="T6" fmla="*/ 37 w 120"/>
                <a:gd name="T7" fmla="*/ 3 h 65"/>
                <a:gd name="T8" fmla="*/ 33 w 120"/>
                <a:gd name="T9" fmla="*/ 3 h 65"/>
                <a:gd name="T10" fmla="*/ 29 w 120"/>
                <a:gd name="T11" fmla="*/ 7 h 65"/>
                <a:gd name="T12" fmla="*/ 26 w 120"/>
                <a:gd name="T13" fmla="*/ 57 h 65"/>
                <a:gd name="T14" fmla="*/ 28 w 120"/>
                <a:gd name="T15" fmla="*/ 60 h 65"/>
                <a:gd name="T16" fmla="*/ 36 w 120"/>
                <a:gd name="T17" fmla="*/ 63 h 65"/>
                <a:gd name="T18" fmla="*/ 44 w 120"/>
                <a:gd name="T19" fmla="*/ 61 h 65"/>
                <a:gd name="T20" fmla="*/ 51 w 120"/>
                <a:gd name="T21" fmla="*/ 58 h 65"/>
                <a:gd name="T22" fmla="*/ 55 w 120"/>
                <a:gd name="T23" fmla="*/ 55 h 65"/>
                <a:gd name="T24" fmla="*/ 57 w 120"/>
                <a:gd name="T25" fmla="*/ 53 h 65"/>
                <a:gd name="T26" fmla="*/ 60 w 120"/>
                <a:gd name="T27" fmla="*/ 50 h 65"/>
                <a:gd name="T28" fmla="*/ 62 w 120"/>
                <a:gd name="T29" fmla="*/ 44 h 65"/>
                <a:gd name="T30" fmla="*/ 62 w 120"/>
                <a:gd name="T31" fmla="*/ 64 h 65"/>
                <a:gd name="T32" fmla="*/ 2 w 120"/>
                <a:gd name="T33" fmla="*/ 63 h 65"/>
                <a:gd name="T34" fmla="*/ 7 w 120"/>
                <a:gd name="T35" fmla="*/ 61 h 65"/>
                <a:gd name="T36" fmla="*/ 8 w 120"/>
                <a:gd name="T37" fmla="*/ 57 h 65"/>
                <a:gd name="T38" fmla="*/ 106 w 120"/>
                <a:gd name="T39" fmla="*/ 21 h 65"/>
                <a:gd name="T40" fmla="*/ 111 w 120"/>
                <a:gd name="T41" fmla="*/ 24 h 65"/>
                <a:gd name="T42" fmla="*/ 114 w 120"/>
                <a:gd name="T43" fmla="*/ 28 h 65"/>
                <a:gd name="T44" fmla="*/ 114 w 120"/>
                <a:gd name="T45" fmla="*/ 57 h 65"/>
                <a:gd name="T46" fmla="*/ 116 w 120"/>
                <a:gd name="T47" fmla="*/ 60 h 65"/>
                <a:gd name="T48" fmla="*/ 119 w 120"/>
                <a:gd name="T49" fmla="*/ 61 h 65"/>
                <a:gd name="T50" fmla="*/ 116 w 120"/>
                <a:gd name="T51" fmla="*/ 64 h 65"/>
                <a:gd name="T52" fmla="*/ 111 w 120"/>
                <a:gd name="T53" fmla="*/ 64 h 65"/>
                <a:gd name="T54" fmla="*/ 104 w 120"/>
                <a:gd name="T55" fmla="*/ 64 h 65"/>
                <a:gd name="T56" fmla="*/ 99 w 120"/>
                <a:gd name="T57" fmla="*/ 63 h 65"/>
                <a:gd name="T58" fmla="*/ 95 w 120"/>
                <a:gd name="T59" fmla="*/ 63 h 65"/>
                <a:gd name="T60" fmla="*/ 82 w 120"/>
                <a:gd name="T61" fmla="*/ 64 h 65"/>
                <a:gd name="T62" fmla="*/ 75 w 120"/>
                <a:gd name="T63" fmla="*/ 64 h 65"/>
                <a:gd name="T64" fmla="*/ 72 w 120"/>
                <a:gd name="T65" fmla="*/ 58 h 65"/>
                <a:gd name="T66" fmla="*/ 72 w 120"/>
                <a:gd name="T67" fmla="*/ 53 h 65"/>
                <a:gd name="T68" fmla="*/ 77 w 120"/>
                <a:gd name="T69" fmla="*/ 47 h 65"/>
                <a:gd name="T70" fmla="*/ 86 w 120"/>
                <a:gd name="T71" fmla="*/ 43 h 65"/>
                <a:gd name="T72" fmla="*/ 95 w 120"/>
                <a:gd name="T73" fmla="*/ 40 h 65"/>
                <a:gd name="T74" fmla="*/ 101 w 120"/>
                <a:gd name="T75" fmla="*/ 27 h 65"/>
                <a:gd name="T76" fmla="*/ 98 w 120"/>
                <a:gd name="T77" fmla="*/ 24 h 65"/>
                <a:gd name="T78" fmla="*/ 93 w 120"/>
                <a:gd name="T79" fmla="*/ 23 h 65"/>
                <a:gd name="T80" fmla="*/ 88 w 120"/>
                <a:gd name="T81" fmla="*/ 23 h 65"/>
                <a:gd name="T82" fmla="*/ 86 w 120"/>
                <a:gd name="T83" fmla="*/ 26 h 65"/>
                <a:gd name="T84" fmla="*/ 88 w 120"/>
                <a:gd name="T85" fmla="*/ 30 h 65"/>
                <a:gd name="T86" fmla="*/ 88 w 120"/>
                <a:gd name="T87" fmla="*/ 34 h 65"/>
                <a:gd name="T88" fmla="*/ 83 w 120"/>
                <a:gd name="T89" fmla="*/ 38 h 65"/>
                <a:gd name="T90" fmla="*/ 77 w 120"/>
                <a:gd name="T91" fmla="*/ 36 h 65"/>
                <a:gd name="T92" fmla="*/ 75 w 120"/>
                <a:gd name="T93" fmla="*/ 31 h 65"/>
                <a:gd name="T94" fmla="*/ 77 w 120"/>
                <a:gd name="T95" fmla="*/ 26 h 65"/>
                <a:gd name="T96" fmla="*/ 82 w 120"/>
                <a:gd name="T97" fmla="*/ 23 h 65"/>
                <a:gd name="T98" fmla="*/ 88 w 120"/>
                <a:gd name="T99" fmla="*/ 20 h 65"/>
                <a:gd name="T100" fmla="*/ 93 w 120"/>
                <a:gd name="T101" fmla="*/ 20 h 65"/>
                <a:gd name="T102" fmla="*/ 104 w 120"/>
                <a:gd name="T103" fmla="*/ 20 h 65"/>
                <a:gd name="T104" fmla="*/ 98 w 120"/>
                <a:gd name="T105" fmla="*/ 43 h 65"/>
                <a:gd name="T106" fmla="*/ 90 w 120"/>
                <a:gd name="T107" fmla="*/ 47 h 65"/>
                <a:gd name="T108" fmla="*/ 86 w 120"/>
                <a:gd name="T109" fmla="*/ 50 h 65"/>
                <a:gd name="T110" fmla="*/ 86 w 120"/>
                <a:gd name="T111" fmla="*/ 55 h 65"/>
                <a:gd name="T112" fmla="*/ 88 w 120"/>
                <a:gd name="T113" fmla="*/ 58 h 65"/>
                <a:gd name="T114" fmla="*/ 91 w 120"/>
                <a:gd name="T115" fmla="*/ 60 h 65"/>
                <a:gd name="T116" fmla="*/ 98 w 120"/>
                <a:gd name="T117" fmla="*/ 57 h 65"/>
                <a:gd name="T118" fmla="*/ 11 w 120"/>
                <a:gd name="T119" fmla="*/ 9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0"/>
                <a:gd name="T181" fmla="*/ 0 h 65"/>
                <a:gd name="T182" fmla="*/ 120 w 120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0" h="65">
                  <a:moveTo>
                    <a:pt x="11" y="9"/>
                  </a:moveTo>
                  <a:lnTo>
                    <a:pt x="11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9"/>
                  </a:lnTo>
                  <a:lnTo>
                    <a:pt x="26" y="54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9" y="61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9" y="63"/>
                  </a:lnTo>
                  <a:lnTo>
                    <a:pt x="41" y="61"/>
                  </a:lnTo>
                  <a:lnTo>
                    <a:pt x="44" y="61"/>
                  </a:lnTo>
                  <a:lnTo>
                    <a:pt x="47" y="60"/>
                  </a:lnTo>
                  <a:lnTo>
                    <a:pt x="49" y="60"/>
                  </a:lnTo>
                  <a:lnTo>
                    <a:pt x="51" y="58"/>
                  </a:lnTo>
                  <a:lnTo>
                    <a:pt x="52" y="57"/>
                  </a:lnTo>
                  <a:lnTo>
                    <a:pt x="54" y="57"/>
                  </a:lnTo>
                  <a:lnTo>
                    <a:pt x="55" y="55"/>
                  </a:lnTo>
                  <a:lnTo>
                    <a:pt x="55" y="54"/>
                  </a:lnTo>
                  <a:lnTo>
                    <a:pt x="57" y="54"/>
                  </a:lnTo>
                  <a:lnTo>
                    <a:pt x="57" y="53"/>
                  </a:lnTo>
                  <a:lnTo>
                    <a:pt x="59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7" y="43"/>
                  </a:lnTo>
                  <a:lnTo>
                    <a:pt x="62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11" y="9"/>
                  </a:lnTo>
                  <a:lnTo>
                    <a:pt x="106" y="21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1" y="24"/>
                  </a:lnTo>
                  <a:lnTo>
                    <a:pt x="112" y="26"/>
                  </a:lnTo>
                  <a:lnTo>
                    <a:pt x="114" y="27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4" y="31"/>
                  </a:lnTo>
                  <a:lnTo>
                    <a:pt x="114" y="57"/>
                  </a:lnTo>
                  <a:lnTo>
                    <a:pt x="114" y="58"/>
                  </a:lnTo>
                  <a:lnTo>
                    <a:pt x="114" y="60"/>
                  </a:lnTo>
                  <a:lnTo>
                    <a:pt x="116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9" y="61"/>
                  </a:lnTo>
                  <a:lnTo>
                    <a:pt x="119" y="63"/>
                  </a:lnTo>
                  <a:lnTo>
                    <a:pt x="117" y="64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6" y="64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1" y="64"/>
                  </a:lnTo>
                  <a:lnTo>
                    <a:pt x="99" y="63"/>
                  </a:lnTo>
                  <a:lnTo>
                    <a:pt x="99" y="61"/>
                  </a:lnTo>
                  <a:lnTo>
                    <a:pt x="99" y="60"/>
                  </a:lnTo>
                  <a:lnTo>
                    <a:pt x="95" y="63"/>
                  </a:lnTo>
                  <a:lnTo>
                    <a:pt x="91" y="64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8" y="64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3"/>
                  </a:lnTo>
                  <a:lnTo>
                    <a:pt x="73" y="60"/>
                  </a:lnTo>
                  <a:lnTo>
                    <a:pt x="72" y="58"/>
                  </a:lnTo>
                  <a:lnTo>
                    <a:pt x="70" y="57"/>
                  </a:lnTo>
                  <a:lnTo>
                    <a:pt x="72" y="54"/>
                  </a:lnTo>
                  <a:lnTo>
                    <a:pt x="72" y="53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7" y="47"/>
                  </a:lnTo>
                  <a:lnTo>
                    <a:pt x="80" y="46"/>
                  </a:lnTo>
                  <a:lnTo>
                    <a:pt x="83" y="43"/>
                  </a:lnTo>
                  <a:lnTo>
                    <a:pt x="86" y="43"/>
                  </a:lnTo>
                  <a:lnTo>
                    <a:pt x="88" y="41"/>
                  </a:lnTo>
                  <a:lnTo>
                    <a:pt x="91" y="40"/>
                  </a:lnTo>
                  <a:lnTo>
                    <a:pt x="95" y="40"/>
                  </a:lnTo>
                  <a:lnTo>
                    <a:pt x="99" y="38"/>
                  </a:lnTo>
                  <a:lnTo>
                    <a:pt x="101" y="28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98" y="24"/>
                  </a:lnTo>
                  <a:lnTo>
                    <a:pt x="96" y="23"/>
                  </a:lnTo>
                  <a:lnTo>
                    <a:pt x="95" y="23"/>
                  </a:lnTo>
                  <a:lnTo>
                    <a:pt x="93" y="23"/>
                  </a:lnTo>
                  <a:lnTo>
                    <a:pt x="91" y="23"/>
                  </a:lnTo>
                  <a:lnTo>
                    <a:pt x="90" y="23"/>
                  </a:lnTo>
                  <a:lnTo>
                    <a:pt x="88" y="23"/>
                  </a:lnTo>
                  <a:lnTo>
                    <a:pt x="86" y="23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6" y="27"/>
                  </a:lnTo>
                  <a:lnTo>
                    <a:pt x="86" y="28"/>
                  </a:lnTo>
                  <a:lnTo>
                    <a:pt x="88" y="30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8" y="34"/>
                  </a:lnTo>
                  <a:lnTo>
                    <a:pt x="86" y="36"/>
                  </a:lnTo>
                  <a:lnTo>
                    <a:pt x="85" y="37"/>
                  </a:lnTo>
                  <a:lnTo>
                    <a:pt x="83" y="38"/>
                  </a:lnTo>
                  <a:lnTo>
                    <a:pt x="82" y="38"/>
                  </a:lnTo>
                  <a:lnTo>
                    <a:pt x="78" y="37"/>
                  </a:lnTo>
                  <a:lnTo>
                    <a:pt x="77" y="36"/>
                  </a:lnTo>
                  <a:lnTo>
                    <a:pt x="75" y="34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5" y="28"/>
                  </a:lnTo>
                  <a:lnTo>
                    <a:pt x="75" y="27"/>
                  </a:lnTo>
                  <a:lnTo>
                    <a:pt x="77" y="26"/>
                  </a:lnTo>
                  <a:lnTo>
                    <a:pt x="78" y="24"/>
                  </a:lnTo>
                  <a:lnTo>
                    <a:pt x="80" y="23"/>
                  </a:lnTo>
                  <a:lnTo>
                    <a:pt x="82" y="23"/>
                  </a:lnTo>
                  <a:lnTo>
                    <a:pt x="83" y="21"/>
                  </a:lnTo>
                  <a:lnTo>
                    <a:pt x="86" y="21"/>
                  </a:lnTo>
                  <a:lnTo>
                    <a:pt x="88" y="20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8" y="20"/>
                  </a:lnTo>
                  <a:lnTo>
                    <a:pt x="101" y="20"/>
                  </a:lnTo>
                  <a:lnTo>
                    <a:pt x="104" y="20"/>
                  </a:lnTo>
                  <a:lnTo>
                    <a:pt x="106" y="21"/>
                  </a:lnTo>
                  <a:lnTo>
                    <a:pt x="99" y="41"/>
                  </a:lnTo>
                  <a:lnTo>
                    <a:pt x="98" y="43"/>
                  </a:lnTo>
                  <a:lnTo>
                    <a:pt x="95" y="43"/>
                  </a:lnTo>
                  <a:lnTo>
                    <a:pt x="91" y="44"/>
                  </a:lnTo>
                  <a:lnTo>
                    <a:pt x="90" y="47"/>
                  </a:lnTo>
                  <a:lnTo>
                    <a:pt x="88" y="47"/>
                  </a:lnTo>
                  <a:lnTo>
                    <a:pt x="88" y="50"/>
                  </a:lnTo>
                  <a:lnTo>
                    <a:pt x="86" y="50"/>
                  </a:lnTo>
                  <a:lnTo>
                    <a:pt x="86" y="53"/>
                  </a:lnTo>
                  <a:lnTo>
                    <a:pt x="86" y="54"/>
                  </a:lnTo>
                  <a:lnTo>
                    <a:pt x="86" y="55"/>
                  </a:lnTo>
                  <a:lnTo>
                    <a:pt x="86" y="57"/>
                  </a:lnTo>
                  <a:lnTo>
                    <a:pt x="88" y="57"/>
                  </a:lnTo>
                  <a:lnTo>
                    <a:pt x="88" y="58"/>
                  </a:lnTo>
                  <a:lnTo>
                    <a:pt x="90" y="58"/>
                  </a:lnTo>
                  <a:lnTo>
                    <a:pt x="90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99" y="54"/>
                  </a:lnTo>
                  <a:lnTo>
                    <a:pt x="99" y="41"/>
                  </a:lnTo>
                  <a:lnTo>
                    <a:pt x="11" y="9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1" name="Rectangle 25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</a:rPr>
              <a:t>Transition Metals - d block</a:t>
            </a:r>
          </a:p>
        </p:txBody>
      </p:sp>
      <p:sp>
        <p:nvSpPr>
          <p:cNvPr id="43012" name="Rectangle 255"/>
          <p:cNvSpPr>
            <a:spLocks noChangeArrowheads="1"/>
          </p:cNvSpPr>
          <p:nvPr/>
        </p:nvSpPr>
        <p:spPr bwMode="auto">
          <a:xfrm>
            <a:off x="795338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</a:t>
            </a:r>
            <a:r>
              <a:rPr lang="en-US" sz="4100" baseline="30000"/>
              <a:t>1</a:t>
            </a:r>
          </a:p>
        </p:txBody>
      </p:sp>
      <p:sp>
        <p:nvSpPr>
          <p:cNvPr id="43013" name="Rectangle 256"/>
          <p:cNvSpPr>
            <a:spLocks noChangeArrowheads="1"/>
          </p:cNvSpPr>
          <p:nvPr/>
        </p:nvSpPr>
        <p:spPr bwMode="auto">
          <a:xfrm>
            <a:off x="1555750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</a:t>
            </a:r>
            <a:r>
              <a:rPr lang="en-US" sz="4100" baseline="30000"/>
              <a:t>2</a:t>
            </a:r>
          </a:p>
        </p:txBody>
      </p:sp>
      <p:sp>
        <p:nvSpPr>
          <p:cNvPr id="43014" name="Rectangle 257"/>
          <p:cNvSpPr>
            <a:spLocks noChangeArrowheads="1"/>
          </p:cNvSpPr>
          <p:nvPr/>
        </p:nvSpPr>
        <p:spPr bwMode="auto">
          <a:xfrm>
            <a:off x="2293938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</a:t>
            </a:r>
            <a:r>
              <a:rPr lang="en-US" sz="4100" baseline="30000"/>
              <a:t>3</a:t>
            </a:r>
          </a:p>
        </p:txBody>
      </p:sp>
      <p:sp>
        <p:nvSpPr>
          <p:cNvPr id="43015" name="Rectangle 258"/>
          <p:cNvSpPr>
            <a:spLocks noChangeArrowheads="1"/>
          </p:cNvSpPr>
          <p:nvPr/>
        </p:nvSpPr>
        <p:spPr bwMode="auto">
          <a:xfrm>
            <a:off x="3114675" y="2124075"/>
            <a:ext cx="882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</a:t>
            </a:r>
            <a:r>
              <a:rPr lang="en-US" sz="4100" baseline="30000"/>
              <a:t>1</a:t>
            </a:r>
            <a:r>
              <a:rPr lang="en-US" sz="3200"/>
              <a:t> d</a:t>
            </a:r>
            <a:r>
              <a:rPr lang="en-US" sz="4100" baseline="30000"/>
              <a:t>5</a:t>
            </a:r>
          </a:p>
        </p:txBody>
      </p:sp>
      <p:sp>
        <p:nvSpPr>
          <p:cNvPr id="43016" name="Rectangle 259"/>
          <p:cNvSpPr>
            <a:spLocks noChangeArrowheads="1"/>
          </p:cNvSpPr>
          <p:nvPr/>
        </p:nvSpPr>
        <p:spPr bwMode="auto">
          <a:xfrm>
            <a:off x="3937000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</a:t>
            </a:r>
            <a:r>
              <a:rPr lang="en-US" sz="4100" baseline="30000"/>
              <a:t>5</a:t>
            </a:r>
          </a:p>
        </p:txBody>
      </p:sp>
      <p:sp>
        <p:nvSpPr>
          <p:cNvPr id="43017" name="Rectangle 260"/>
          <p:cNvSpPr>
            <a:spLocks noChangeArrowheads="1"/>
          </p:cNvSpPr>
          <p:nvPr/>
        </p:nvSpPr>
        <p:spPr bwMode="auto">
          <a:xfrm>
            <a:off x="4659313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</a:t>
            </a:r>
            <a:r>
              <a:rPr lang="en-US" sz="4100" baseline="30000"/>
              <a:t>6</a:t>
            </a:r>
          </a:p>
        </p:txBody>
      </p:sp>
      <p:sp>
        <p:nvSpPr>
          <p:cNvPr id="43018" name="Rectangle 261"/>
          <p:cNvSpPr>
            <a:spLocks noChangeArrowheads="1"/>
          </p:cNvSpPr>
          <p:nvPr/>
        </p:nvSpPr>
        <p:spPr bwMode="auto">
          <a:xfrm>
            <a:off x="5365750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</a:t>
            </a:r>
            <a:r>
              <a:rPr lang="en-US" sz="4100" baseline="30000"/>
              <a:t>7</a:t>
            </a:r>
          </a:p>
        </p:txBody>
      </p:sp>
      <p:sp>
        <p:nvSpPr>
          <p:cNvPr id="43019" name="Rectangle 262"/>
          <p:cNvSpPr>
            <a:spLocks noChangeArrowheads="1"/>
          </p:cNvSpPr>
          <p:nvPr/>
        </p:nvSpPr>
        <p:spPr bwMode="auto">
          <a:xfrm>
            <a:off x="6088063" y="2611438"/>
            <a:ext cx="67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</a:t>
            </a:r>
            <a:r>
              <a:rPr lang="en-US" sz="4100" baseline="30000"/>
              <a:t>8</a:t>
            </a:r>
          </a:p>
        </p:txBody>
      </p:sp>
      <p:sp>
        <p:nvSpPr>
          <p:cNvPr id="43020" name="Rectangle 263"/>
          <p:cNvSpPr>
            <a:spLocks noChangeArrowheads="1"/>
          </p:cNvSpPr>
          <p:nvPr/>
        </p:nvSpPr>
        <p:spPr bwMode="auto">
          <a:xfrm>
            <a:off x="6810375" y="2124075"/>
            <a:ext cx="83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</a:t>
            </a:r>
            <a:r>
              <a:rPr lang="en-US" sz="4100" baseline="30000"/>
              <a:t>1</a:t>
            </a:r>
            <a:r>
              <a:rPr lang="en-US" sz="3200"/>
              <a:t> d</a:t>
            </a:r>
            <a:r>
              <a:rPr lang="en-US" sz="4100" baseline="30000"/>
              <a:t>10</a:t>
            </a:r>
          </a:p>
        </p:txBody>
      </p:sp>
      <p:sp>
        <p:nvSpPr>
          <p:cNvPr id="43021" name="Rectangle 264"/>
          <p:cNvSpPr>
            <a:spLocks noChangeArrowheads="1"/>
          </p:cNvSpPr>
          <p:nvPr/>
        </p:nvSpPr>
        <p:spPr bwMode="auto">
          <a:xfrm>
            <a:off x="7550150" y="2611438"/>
            <a:ext cx="881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</a:t>
            </a:r>
            <a:r>
              <a:rPr lang="en-US" sz="4100" baseline="30000"/>
              <a:t>10</a:t>
            </a:r>
          </a:p>
        </p:txBody>
      </p:sp>
      <p:sp>
        <p:nvSpPr>
          <p:cNvPr id="34059" name="Text Box 267"/>
          <p:cNvSpPr txBox="1">
            <a:spLocks noChangeArrowheads="1"/>
          </p:cNvSpPr>
          <p:nvPr/>
        </p:nvSpPr>
        <p:spPr bwMode="auto">
          <a:xfrm>
            <a:off x="2903538" y="1425575"/>
            <a:ext cx="473392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Arial" charset="0"/>
              </a:rPr>
              <a:t>Note the change in configuration.</a:t>
            </a:r>
          </a:p>
        </p:txBody>
      </p:sp>
      <p:sp>
        <p:nvSpPr>
          <p:cNvPr id="34060" name="Oval 268"/>
          <p:cNvSpPr>
            <a:spLocks noChangeArrowheads="1"/>
          </p:cNvSpPr>
          <p:nvPr/>
        </p:nvSpPr>
        <p:spPr bwMode="auto">
          <a:xfrm>
            <a:off x="2998788" y="1963738"/>
            <a:ext cx="712787" cy="12763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61" name="Oval 269"/>
          <p:cNvSpPr>
            <a:spLocks noChangeArrowheads="1"/>
          </p:cNvSpPr>
          <p:nvPr/>
        </p:nvSpPr>
        <p:spPr bwMode="auto">
          <a:xfrm>
            <a:off x="6754813" y="1941513"/>
            <a:ext cx="766762" cy="12763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62" name="Line 270"/>
          <p:cNvSpPr>
            <a:spLocks noChangeShapeType="1"/>
          </p:cNvSpPr>
          <p:nvPr/>
        </p:nvSpPr>
        <p:spPr bwMode="auto">
          <a:xfrm flipH="1">
            <a:off x="3805238" y="1936750"/>
            <a:ext cx="1465262" cy="3762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063" name="Line 271"/>
          <p:cNvSpPr>
            <a:spLocks noChangeShapeType="1"/>
          </p:cNvSpPr>
          <p:nvPr/>
        </p:nvSpPr>
        <p:spPr bwMode="auto">
          <a:xfrm>
            <a:off x="5235575" y="1928813"/>
            <a:ext cx="1436688" cy="33496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59" grpId="0"/>
      <p:bldP spid="34060" grpId="0" animBg="1"/>
      <p:bldP spid="34061" grpId="0" animBg="1"/>
      <p:bldP spid="34062" grpId="0" animBg="1"/>
      <p:bldP spid="340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36713" y="2092325"/>
            <a:ext cx="7005637" cy="4343400"/>
          </a:xfrm>
          <a:noFill/>
        </p:spPr>
        <p:txBody>
          <a:bodyPr/>
          <a:lstStyle/>
          <a:p>
            <a:r>
              <a:rPr lang="en-US" smtClean="0"/>
              <a:t>Alkali metals all end in </a:t>
            </a:r>
            <a:r>
              <a:rPr lang="en-US" u="sng" smtClean="0"/>
              <a:t>s</a:t>
            </a:r>
            <a:r>
              <a:rPr lang="en-US" u="sng" baseline="30000" smtClean="0"/>
              <a:t>1</a:t>
            </a:r>
            <a:endParaRPr lang="en-US" u="sng" smtClean="0"/>
          </a:p>
          <a:p>
            <a:r>
              <a:rPr lang="en-US" smtClean="0"/>
              <a:t>Alkaline earth metals all end in </a:t>
            </a:r>
            <a:r>
              <a:rPr lang="en-US" u="sng" smtClean="0"/>
              <a:t>s</a:t>
            </a:r>
            <a:r>
              <a:rPr lang="en-US" u="sng" baseline="30000" smtClean="0"/>
              <a:t>2</a:t>
            </a:r>
            <a:endParaRPr lang="en-US" u="sng" smtClean="0"/>
          </a:p>
          <a:p>
            <a:pPr lvl="1"/>
            <a:r>
              <a:rPr lang="en-US" smtClean="0"/>
              <a:t>really should include He, but it fits better in a different spot, since He has the properties of the noble </a:t>
            </a:r>
            <a:r>
              <a:rPr lang="en-US" i="1" smtClean="0"/>
              <a:t>gases</a:t>
            </a:r>
            <a:r>
              <a:rPr lang="en-US" smtClean="0"/>
              <a:t>, and has a full outer level of electrons.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198563" y="1516063"/>
            <a:ext cx="10334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400">
                <a:solidFill>
                  <a:schemeClr val="hlink"/>
                </a:solidFill>
              </a:rPr>
              <a:t>s</a:t>
            </a:r>
            <a:r>
              <a:rPr lang="en-US" sz="4100" baseline="30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35013" y="989013"/>
            <a:ext cx="10334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400">
                <a:solidFill>
                  <a:schemeClr val="accent1"/>
                </a:solidFill>
              </a:rPr>
              <a:t>s</a:t>
            </a:r>
            <a:r>
              <a:rPr lang="en-US" sz="4100" baseline="30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Elements in the s - blocks</a:t>
            </a:r>
          </a:p>
        </p:txBody>
      </p:sp>
      <p:sp>
        <p:nvSpPr>
          <p:cNvPr id="41990" name="Freeform 6"/>
          <p:cNvSpPr>
            <a:spLocks/>
          </p:cNvSpPr>
          <p:nvPr/>
        </p:nvSpPr>
        <p:spPr bwMode="auto">
          <a:xfrm>
            <a:off x="7921625" y="1447800"/>
            <a:ext cx="452438" cy="84138"/>
          </a:xfrm>
          <a:custGeom>
            <a:avLst/>
            <a:gdLst>
              <a:gd name="T0" fmla="*/ 0 w 285"/>
              <a:gd name="T1" fmla="*/ 34 h 53"/>
              <a:gd name="T2" fmla="*/ 36 w 285"/>
              <a:gd name="T3" fmla="*/ 0 h 53"/>
              <a:gd name="T4" fmla="*/ 284 w 285"/>
              <a:gd name="T5" fmla="*/ 0 h 53"/>
              <a:gd name="T6" fmla="*/ 225 w 285"/>
              <a:gd name="T7" fmla="*/ 52 h 53"/>
              <a:gd name="T8" fmla="*/ 0 w 285"/>
              <a:gd name="T9" fmla="*/ 34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4"/>
                </a:moveTo>
                <a:lnTo>
                  <a:pt x="36" y="0"/>
                </a:lnTo>
                <a:lnTo>
                  <a:pt x="284" y="0"/>
                </a:lnTo>
                <a:lnTo>
                  <a:pt x="225" y="52"/>
                </a:lnTo>
                <a:lnTo>
                  <a:pt x="0" y="34"/>
                </a:lnTo>
              </a:path>
            </a:pathLst>
          </a:custGeom>
          <a:solidFill>
            <a:srgbClr val="E5E5E5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Freeform 7"/>
          <p:cNvSpPr>
            <a:spLocks/>
          </p:cNvSpPr>
          <p:nvPr/>
        </p:nvSpPr>
        <p:spPr bwMode="auto">
          <a:xfrm>
            <a:off x="7920038" y="1447800"/>
            <a:ext cx="463550" cy="96838"/>
          </a:xfrm>
          <a:custGeom>
            <a:avLst/>
            <a:gdLst>
              <a:gd name="T0" fmla="*/ 0 w 292"/>
              <a:gd name="T1" fmla="*/ 39 h 61"/>
              <a:gd name="T2" fmla="*/ 37 w 292"/>
              <a:gd name="T3" fmla="*/ 0 h 61"/>
              <a:gd name="T4" fmla="*/ 291 w 292"/>
              <a:gd name="T5" fmla="*/ 0 h 61"/>
              <a:gd name="T6" fmla="*/ 230 w 292"/>
              <a:gd name="T7" fmla="*/ 60 h 61"/>
              <a:gd name="T8" fmla="*/ 0 w 292"/>
              <a:gd name="T9" fmla="*/ 39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9"/>
                </a:moveTo>
                <a:lnTo>
                  <a:pt x="37" y="0"/>
                </a:lnTo>
                <a:lnTo>
                  <a:pt x="291" y="0"/>
                </a:lnTo>
                <a:lnTo>
                  <a:pt x="230" y="60"/>
                </a:lnTo>
                <a:lnTo>
                  <a:pt x="0" y="39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8250238" y="1447800"/>
            <a:ext cx="123825" cy="477838"/>
          </a:xfrm>
          <a:custGeom>
            <a:avLst/>
            <a:gdLst>
              <a:gd name="T0" fmla="*/ 42 w 78"/>
              <a:gd name="T1" fmla="*/ 300 h 301"/>
              <a:gd name="T2" fmla="*/ 0 w 78"/>
              <a:gd name="T3" fmla="*/ 81 h 301"/>
              <a:gd name="T4" fmla="*/ 77 w 78"/>
              <a:gd name="T5" fmla="*/ 0 h 301"/>
              <a:gd name="T6" fmla="*/ 77 w 78"/>
              <a:gd name="T7" fmla="*/ 268 h 301"/>
              <a:gd name="T8" fmla="*/ 42 w 78"/>
              <a:gd name="T9" fmla="*/ 300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1"/>
              <a:gd name="T17" fmla="*/ 78 w 78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1">
                <a:moveTo>
                  <a:pt x="42" y="300"/>
                </a:moveTo>
                <a:lnTo>
                  <a:pt x="0" y="81"/>
                </a:lnTo>
                <a:lnTo>
                  <a:pt x="77" y="0"/>
                </a:lnTo>
                <a:lnTo>
                  <a:pt x="77" y="268"/>
                </a:lnTo>
                <a:lnTo>
                  <a:pt x="42" y="30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8248650" y="1447800"/>
            <a:ext cx="134938" cy="490538"/>
          </a:xfrm>
          <a:custGeom>
            <a:avLst/>
            <a:gdLst>
              <a:gd name="T0" fmla="*/ 45 w 85"/>
              <a:gd name="T1" fmla="*/ 308 h 309"/>
              <a:gd name="T2" fmla="*/ 0 w 85"/>
              <a:gd name="T3" fmla="*/ 84 h 309"/>
              <a:gd name="T4" fmla="*/ 84 w 85"/>
              <a:gd name="T5" fmla="*/ 0 h 309"/>
              <a:gd name="T6" fmla="*/ 84 w 85"/>
              <a:gd name="T7" fmla="*/ 275 h 309"/>
              <a:gd name="T8" fmla="*/ 45 w 85"/>
              <a:gd name="T9" fmla="*/ 308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45" y="308"/>
                </a:moveTo>
                <a:lnTo>
                  <a:pt x="0" y="84"/>
                </a:lnTo>
                <a:lnTo>
                  <a:pt x="84" y="0"/>
                </a:lnTo>
                <a:lnTo>
                  <a:pt x="84" y="275"/>
                </a:lnTo>
                <a:lnTo>
                  <a:pt x="45" y="30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Freeform 10"/>
          <p:cNvSpPr>
            <a:spLocks/>
          </p:cNvSpPr>
          <p:nvPr/>
        </p:nvSpPr>
        <p:spPr bwMode="auto">
          <a:xfrm>
            <a:off x="738188" y="4403725"/>
            <a:ext cx="452437" cy="84138"/>
          </a:xfrm>
          <a:custGeom>
            <a:avLst/>
            <a:gdLst>
              <a:gd name="T0" fmla="*/ 0 w 285"/>
              <a:gd name="T1" fmla="*/ 33 h 53"/>
              <a:gd name="T2" fmla="*/ 37 w 285"/>
              <a:gd name="T3" fmla="*/ 0 h 53"/>
              <a:gd name="T4" fmla="*/ 284 w 285"/>
              <a:gd name="T5" fmla="*/ 0 h 53"/>
              <a:gd name="T6" fmla="*/ 225 w 285"/>
              <a:gd name="T7" fmla="*/ 52 h 53"/>
              <a:gd name="T8" fmla="*/ 0 w 285"/>
              <a:gd name="T9" fmla="*/ 33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2"/>
                </a:lnTo>
                <a:lnTo>
                  <a:pt x="0" y="33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Freeform 11"/>
          <p:cNvSpPr>
            <a:spLocks/>
          </p:cNvSpPr>
          <p:nvPr/>
        </p:nvSpPr>
        <p:spPr bwMode="auto">
          <a:xfrm>
            <a:off x="736600" y="4403725"/>
            <a:ext cx="463550" cy="96838"/>
          </a:xfrm>
          <a:custGeom>
            <a:avLst/>
            <a:gdLst>
              <a:gd name="T0" fmla="*/ 0 w 292"/>
              <a:gd name="T1" fmla="*/ 38 h 61"/>
              <a:gd name="T2" fmla="*/ 38 w 292"/>
              <a:gd name="T3" fmla="*/ 0 h 61"/>
              <a:gd name="T4" fmla="*/ 291 w 292"/>
              <a:gd name="T5" fmla="*/ 0 h 61"/>
              <a:gd name="T6" fmla="*/ 230 w 292"/>
              <a:gd name="T7" fmla="*/ 60 h 61"/>
              <a:gd name="T8" fmla="*/ 0 w 292"/>
              <a:gd name="T9" fmla="*/ 38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8"/>
                </a:moveTo>
                <a:lnTo>
                  <a:pt x="38" y="0"/>
                </a:lnTo>
                <a:lnTo>
                  <a:pt x="291" y="0"/>
                </a:lnTo>
                <a:lnTo>
                  <a:pt x="230" y="60"/>
                </a:lnTo>
                <a:lnTo>
                  <a:pt x="0" y="3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Freeform 12"/>
          <p:cNvSpPr>
            <a:spLocks/>
          </p:cNvSpPr>
          <p:nvPr/>
        </p:nvSpPr>
        <p:spPr bwMode="auto">
          <a:xfrm>
            <a:off x="1066800" y="4403725"/>
            <a:ext cx="123825" cy="477838"/>
          </a:xfrm>
          <a:custGeom>
            <a:avLst/>
            <a:gdLst>
              <a:gd name="T0" fmla="*/ 42 w 78"/>
              <a:gd name="T1" fmla="*/ 300 h 301"/>
              <a:gd name="T2" fmla="*/ 0 w 78"/>
              <a:gd name="T3" fmla="*/ 81 h 301"/>
              <a:gd name="T4" fmla="*/ 77 w 78"/>
              <a:gd name="T5" fmla="*/ 0 h 301"/>
              <a:gd name="T6" fmla="*/ 77 w 78"/>
              <a:gd name="T7" fmla="*/ 268 h 301"/>
              <a:gd name="T8" fmla="*/ 42 w 78"/>
              <a:gd name="T9" fmla="*/ 300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1"/>
              <a:gd name="T17" fmla="*/ 78 w 78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1">
                <a:moveTo>
                  <a:pt x="42" y="300"/>
                </a:moveTo>
                <a:lnTo>
                  <a:pt x="0" y="81"/>
                </a:lnTo>
                <a:lnTo>
                  <a:pt x="77" y="0"/>
                </a:lnTo>
                <a:lnTo>
                  <a:pt x="77" y="268"/>
                </a:lnTo>
                <a:lnTo>
                  <a:pt x="42" y="30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Freeform 13"/>
          <p:cNvSpPr>
            <a:spLocks/>
          </p:cNvSpPr>
          <p:nvPr/>
        </p:nvSpPr>
        <p:spPr bwMode="auto">
          <a:xfrm>
            <a:off x="1065213" y="4403725"/>
            <a:ext cx="134937" cy="490538"/>
          </a:xfrm>
          <a:custGeom>
            <a:avLst/>
            <a:gdLst>
              <a:gd name="T0" fmla="*/ 45 w 85"/>
              <a:gd name="T1" fmla="*/ 308 h 309"/>
              <a:gd name="T2" fmla="*/ 0 w 85"/>
              <a:gd name="T3" fmla="*/ 84 h 309"/>
              <a:gd name="T4" fmla="*/ 84 w 85"/>
              <a:gd name="T5" fmla="*/ 0 h 309"/>
              <a:gd name="T6" fmla="*/ 84 w 85"/>
              <a:gd name="T7" fmla="*/ 275 h 309"/>
              <a:gd name="T8" fmla="*/ 45 w 85"/>
              <a:gd name="T9" fmla="*/ 308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45" y="308"/>
                </a:moveTo>
                <a:lnTo>
                  <a:pt x="0" y="84"/>
                </a:lnTo>
                <a:lnTo>
                  <a:pt x="84" y="0"/>
                </a:lnTo>
                <a:lnTo>
                  <a:pt x="84" y="275"/>
                </a:lnTo>
                <a:lnTo>
                  <a:pt x="45" y="30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Freeform 14"/>
          <p:cNvSpPr>
            <a:spLocks/>
          </p:cNvSpPr>
          <p:nvPr/>
        </p:nvSpPr>
        <p:spPr bwMode="auto">
          <a:xfrm>
            <a:off x="738188" y="3862388"/>
            <a:ext cx="452437" cy="82550"/>
          </a:xfrm>
          <a:custGeom>
            <a:avLst/>
            <a:gdLst>
              <a:gd name="T0" fmla="*/ 0 w 285"/>
              <a:gd name="T1" fmla="*/ 33 h 52"/>
              <a:gd name="T2" fmla="*/ 37 w 285"/>
              <a:gd name="T3" fmla="*/ 0 h 52"/>
              <a:gd name="T4" fmla="*/ 284 w 285"/>
              <a:gd name="T5" fmla="*/ 0 h 52"/>
              <a:gd name="T6" fmla="*/ 225 w 285"/>
              <a:gd name="T7" fmla="*/ 51 h 52"/>
              <a:gd name="T8" fmla="*/ 0 w 285"/>
              <a:gd name="T9" fmla="*/ 33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2"/>
              <a:gd name="T17" fmla="*/ 285 w 285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2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1"/>
                </a:lnTo>
                <a:lnTo>
                  <a:pt x="0" y="33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Freeform 15"/>
          <p:cNvSpPr>
            <a:spLocks/>
          </p:cNvSpPr>
          <p:nvPr/>
        </p:nvSpPr>
        <p:spPr bwMode="auto">
          <a:xfrm>
            <a:off x="736600" y="3862388"/>
            <a:ext cx="463550" cy="93662"/>
          </a:xfrm>
          <a:custGeom>
            <a:avLst/>
            <a:gdLst>
              <a:gd name="T0" fmla="*/ 0 w 292"/>
              <a:gd name="T1" fmla="*/ 37 h 59"/>
              <a:gd name="T2" fmla="*/ 38 w 292"/>
              <a:gd name="T3" fmla="*/ 0 h 59"/>
              <a:gd name="T4" fmla="*/ 291 w 292"/>
              <a:gd name="T5" fmla="*/ 0 h 59"/>
              <a:gd name="T6" fmla="*/ 230 w 292"/>
              <a:gd name="T7" fmla="*/ 58 h 59"/>
              <a:gd name="T8" fmla="*/ 0 w 292"/>
              <a:gd name="T9" fmla="*/ 3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7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Freeform 16"/>
          <p:cNvSpPr>
            <a:spLocks/>
          </p:cNvSpPr>
          <p:nvPr/>
        </p:nvSpPr>
        <p:spPr bwMode="auto">
          <a:xfrm>
            <a:off x="1066800" y="3862388"/>
            <a:ext cx="123825" cy="474662"/>
          </a:xfrm>
          <a:custGeom>
            <a:avLst/>
            <a:gdLst>
              <a:gd name="T0" fmla="*/ 42 w 78"/>
              <a:gd name="T1" fmla="*/ 298 h 299"/>
              <a:gd name="T2" fmla="*/ 0 w 78"/>
              <a:gd name="T3" fmla="*/ 80 h 299"/>
              <a:gd name="T4" fmla="*/ 77 w 78"/>
              <a:gd name="T5" fmla="*/ 0 h 299"/>
              <a:gd name="T6" fmla="*/ 77 w 78"/>
              <a:gd name="T7" fmla="*/ 266 h 299"/>
              <a:gd name="T8" fmla="*/ 42 w 78"/>
              <a:gd name="T9" fmla="*/ 298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>
                <a:moveTo>
                  <a:pt x="42" y="298"/>
                </a:moveTo>
                <a:lnTo>
                  <a:pt x="0" y="80"/>
                </a:lnTo>
                <a:lnTo>
                  <a:pt x="77" y="0"/>
                </a:lnTo>
                <a:lnTo>
                  <a:pt x="77" y="266"/>
                </a:lnTo>
                <a:lnTo>
                  <a:pt x="42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Freeform 17"/>
          <p:cNvSpPr>
            <a:spLocks/>
          </p:cNvSpPr>
          <p:nvPr/>
        </p:nvSpPr>
        <p:spPr bwMode="auto">
          <a:xfrm>
            <a:off x="1065213" y="3862388"/>
            <a:ext cx="134937" cy="487362"/>
          </a:xfrm>
          <a:custGeom>
            <a:avLst/>
            <a:gdLst>
              <a:gd name="T0" fmla="*/ 45 w 85"/>
              <a:gd name="T1" fmla="*/ 306 h 307"/>
              <a:gd name="T2" fmla="*/ 0 w 85"/>
              <a:gd name="T3" fmla="*/ 82 h 307"/>
              <a:gd name="T4" fmla="*/ 84 w 85"/>
              <a:gd name="T5" fmla="*/ 0 h 307"/>
              <a:gd name="T6" fmla="*/ 84 w 85"/>
              <a:gd name="T7" fmla="*/ 273 h 307"/>
              <a:gd name="T8" fmla="*/ 45 w 85"/>
              <a:gd name="T9" fmla="*/ 306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7"/>
              <a:gd name="T17" fmla="*/ 85 w 85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7">
                <a:moveTo>
                  <a:pt x="45" y="306"/>
                </a:moveTo>
                <a:lnTo>
                  <a:pt x="0" y="82"/>
                </a:lnTo>
                <a:lnTo>
                  <a:pt x="84" y="0"/>
                </a:lnTo>
                <a:lnTo>
                  <a:pt x="84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Freeform 18"/>
          <p:cNvSpPr>
            <a:spLocks/>
          </p:cNvSpPr>
          <p:nvPr/>
        </p:nvSpPr>
        <p:spPr bwMode="auto">
          <a:xfrm>
            <a:off x="738188" y="3260725"/>
            <a:ext cx="452437" cy="80963"/>
          </a:xfrm>
          <a:custGeom>
            <a:avLst/>
            <a:gdLst>
              <a:gd name="T0" fmla="*/ 0 w 285"/>
              <a:gd name="T1" fmla="*/ 33 h 51"/>
              <a:gd name="T2" fmla="*/ 37 w 285"/>
              <a:gd name="T3" fmla="*/ 0 h 51"/>
              <a:gd name="T4" fmla="*/ 284 w 285"/>
              <a:gd name="T5" fmla="*/ 0 h 51"/>
              <a:gd name="T6" fmla="*/ 225 w 285"/>
              <a:gd name="T7" fmla="*/ 50 h 51"/>
              <a:gd name="T8" fmla="*/ 0 w 285"/>
              <a:gd name="T9" fmla="*/ 33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0"/>
                </a:lnTo>
                <a:lnTo>
                  <a:pt x="0" y="33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>
            <a:off x="736600" y="3260725"/>
            <a:ext cx="463550" cy="93663"/>
          </a:xfrm>
          <a:custGeom>
            <a:avLst/>
            <a:gdLst>
              <a:gd name="T0" fmla="*/ 0 w 292"/>
              <a:gd name="T1" fmla="*/ 39 h 59"/>
              <a:gd name="T2" fmla="*/ 38 w 292"/>
              <a:gd name="T3" fmla="*/ 0 h 59"/>
              <a:gd name="T4" fmla="*/ 291 w 292"/>
              <a:gd name="T5" fmla="*/ 0 h 59"/>
              <a:gd name="T6" fmla="*/ 230 w 292"/>
              <a:gd name="T7" fmla="*/ 58 h 59"/>
              <a:gd name="T8" fmla="*/ 0 w 292"/>
              <a:gd name="T9" fmla="*/ 39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9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9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Freeform 20"/>
          <p:cNvSpPr>
            <a:spLocks/>
          </p:cNvSpPr>
          <p:nvPr/>
        </p:nvSpPr>
        <p:spPr bwMode="auto">
          <a:xfrm>
            <a:off x="1066800" y="3260725"/>
            <a:ext cx="123825" cy="476250"/>
          </a:xfrm>
          <a:custGeom>
            <a:avLst/>
            <a:gdLst>
              <a:gd name="T0" fmla="*/ 42 w 78"/>
              <a:gd name="T1" fmla="*/ 299 h 300"/>
              <a:gd name="T2" fmla="*/ 0 w 78"/>
              <a:gd name="T3" fmla="*/ 81 h 300"/>
              <a:gd name="T4" fmla="*/ 77 w 78"/>
              <a:gd name="T5" fmla="*/ 0 h 300"/>
              <a:gd name="T6" fmla="*/ 77 w 78"/>
              <a:gd name="T7" fmla="*/ 267 h 300"/>
              <a:gd name="T8" fmla="*/ 42 w 78"/>
              <a:gd name="T9" fmla="*/ 299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0"/>
              <a:gd name="T17" fmla="*/ 78 w 78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0">
                <a:moveTo>
                  <a:pt x="42" y="299"/>
                </a:moveTo>
                <a:lnTo>
                  <a:pt x="0" y="81"/>
                </a:lnTo>
                <a:lnTo>
                  <a:pt x="77" y="0"/>
                </a:lnTo>
                <a:lnTo>
                  <a:pt x="77" y="267"/>
                </a:lnTo>
                <a:lnTo>
                  <a:pt x="42" y="299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Freeform 21"/>
          <p:cNvSpPr>
            <a:spLocks/>
          </p:cNvSpPr>
          <p:nvPr/>
        </p:nvSpPr>
        <p:spPr bwMode="auto">
          <a:xfrm>
            <a:off x="1065213" y="3260725"/>
            <a:ext cx="134937" cy="488950"/>
          </a:xfrm>
          <a:custGeom>
            <a:avLst/>
            <a:gdLst>
              <a:gd name="T0" fmla="*/ 45 w 85"/>
              <a:gd name="T1" fmla="*/ 307 h 308"/>
              <a:gd name="T2" fmla="*/ 0 w 85"/>
              <a:gd name="T3" fmla="*/ 83 h 308"/>
              <a:gd name="T4" fmla="*/ 84 w 85"/>
              <a:gd name="T5" fmla="*/ 0 h 308"/>
              <a:gd name="T6" fmla="*/ 84 w 85"/>
              <a:gd name="T7" fmla="*/ 274 h 308"/>
              <a:gd name="T8" fmla="*/ 45 w 85"/>
              <a:gd name="T9" fmla="*/ 30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8"/>
              <a:gd name="T17" fmla="*/ 85 w 85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8">
                <a:moveTo>
                  <a:pt x="45" y="307"/>
                </a:moveTo>
                <a:lnTo>
                  <a:pt x="0" y="83"/>
                </a:lnTo>
                <a:lnTo>
                  <a:pt x="84" y="0"/>
                </a:lnTo>
                <a:lnTo>
                  <a:pt x="84" y="274"/>
                </a:lnTo>
                <a:lnTo>
                  <a:pt x="45" y="30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Freeform 22"/>
          <p:cNvSpPr>
            <a:spLocks/>
          </p:cNvSpPr>
          <p:nvPr/>
        </p:nvSpPr>
        <p:spPr bwMode="auto">
          <a:xfrm>
            <a:off x="738188" y="2705100"/>
            <a:ext cx="452437" cy="84138"/>
          </a:xfrm>
          <a:custGeom>
            <a:avLst/>
            <a:gdLst>
              <a:gd name="T0" fmla="*/ 0 w 285"/>
              <a:gd name="T1" fmla="*/ 33 h 53"/>
              <a:gd name="T2" fmla="*/ 37 w 285"/>
              <a:gd name="T3" fmla="*/ 0 h 53"/>
              <a:gd name="T4" fmla="*/ 284 w 285"/>
              <a:gd name="T5" fmla="*/ 0 h 53"/>
              <a:gd name="T6" fmla="*/ 225 w 285"/>
              <a:gd name="T7" fmla="*/ 52 h 53"/>
              <a:gd name="T8" fmla="*/ 0 w 285"/>
              <a:gd name="T9" fmla="*/ 33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3"/>
                </a:moveTo>
                <a:lnTo>
                  <a:pt x="37" y="0"/>
                </a:lnTo>
                <a:lnTo>
                  <a:pt x="284" y="0"/>
                </a:lnTo>
                <a:lnTo>
                  <a:pt x="225" y="52"/>
                </a:lnTo>
                <a:lnTo>
                  <a:pt x="0" y="33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Freeform 23"/>
          <p:cNvSpPr>
            <a:spLocks/>
          </p:cNvSpPr>
          <p:nvPr/>
        </p:nvSpPr>
        <p:spPr bwMode="auto">
          <a:xfrm>
            <a:off x="736600" y="2705100"/>
            <a:ext cx="463550" cy="96838"/>
          </a:xfrm>
          <a:custGeom>
            <a:avLst/>
            <a:gdLst>
              <a:gd name="T0" fmla="*/ 0 w 292"/>
              <a:gd name="T1" fmla="*/ 38 h 61"/>
              <a:gd name="T2" fmla="*/ 38 w 292"/>
              <a:gd name="T3" fmla="*/ 0 h 61"/>
              <a:gd name="T4" fmla="*/ 291 w 292"/>
              <a:gd name="T5" fmla="*/ 0 h 61"/>
              <a:gd name="T6" fmla="*/ 230 w 292"/>
              <a:gd name="T7" fmla="*/ 60 h 61"/>
              <a:gd name="T8" fmla="*/ 0 w 292"/>
              <a:gd name="T9" fmla="*/ 38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1"/>
              <a:gd name="T17" fmla="*/ 292 w 29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1">
                <a:moveTo>
                  <a:pt x="0" y="38"/>
                </a:moveTo>
                <a:lnTo>
                  <a:pt x="38" y="0"/>
                </a:lnTo>
                <a:lnTo>
                  <a:pt x="291" y="0"/>
                </a:lnTo>
                <a:lnTo>
                  <a:pt x="230" y="60"/>
                </a:lnTo>
                <a:lnTo>
                  <a:pt x="0" y="3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Freeform 24"/>
          <p:cNvSpPr>
            <a:spLocks/>
          </p:cNvSpPr>
          <p:nvPr/>
        </p:nvSpPr>
        <p:spPr bwMode="auto">
          <a:xfrm>
            <a:off x="1066800" y="2705100"/>
            <a:ext cx="123825" cy="477838"/>
          </a:xfrm>
          <a:custGeom>
            <a:avLst/>
            <a:gdLst>
              <a:gd name="T0" fmla="*/ 42 w 78"/>
              <a:gd name="T1" fmla="*/ 300 h 301"/>
              <a:gd name="T2" fmla="*/ 0 w 78"/>
              <a:gd name="T3" fmla="*/ 81 h 301"/>
              <a:gd name="T4" fmla="*/ 77 w 78"/>
              <a:gd name="T5" fmla="*/ 0 h 301"/>
              <a:gd name="T6" fmla="*/ 77 w 78"/>
              <a:gd name="T7" fmla="*/ 268 h 301"/>
              <a:gd name="T8" fmla="*/ 42 w 78"/>
              <a:gd name="T9" fmla="*/ 300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1"/>
              <a:gd name="T17" fmla="*/ 78 w 78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1">
                <a:moveTo>
                  <a:pt x="42" y="300"/>
                </a:moveTo>
                <a:lnTo>
                  <a:pt x="0" y="81"/>
                </a:lnTo>
                <a:lnTo>
                  <a:pt x="77" y="0"/>
                </a:lnTo>
                <a:lnTo>
                  <a:pt x="77" y="268"/>
                </a:lnTo>
                <a:lnTo>
                  <a:pt x="42" y="30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Freeform 25"/>
          <p:cNvSpPr>
            <a:spLocks/>
          </p:cNvSpPr>
          <p:nvPr/>
        </p:nvSpPr>
        <p:spPr bwMode="auto">
          <a:xfrm>
            <a:off x="1065213" y="2705100"/>
            <a:ext cx="134937" cy="490538"/>
          </a:xfrm>
          <a:custGeom>
            <a:avLst/>
            <a:gdLst>
              <a:gd name="T0" fmla="*/ 45 w 85"/>
              <a:gd name="T1" fmla="*/ 308 h 309"/>
              <a:gd name="T2" fmla="*/ 0 w 85"/>
              <a:gd name="T3" fmla="*/ 84 h 309"/>
              <a:gd name="T4" fmla="*/ 84 w 85"/>
              <a:gd name="T5" fmla="*/ 0 h 309"/>
              <a:gd name="T6" fmla="*/ 84 w 85"/>
              <a:gd name="T7" fmla="*/ 275 h 309"/>
              <a:gd name="T8" fmla="*/ 45 w 85"/>
              <a:gd name="T9" fmla="*/ 308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45" y="308"/>
                </a:moveTo>
                <a:lnTo>
                  <a:pt x="0" y="84"/>
                </a:lnTo>
                <a:lnTo>
                  <a:pt x="84" y="0"/>
                </a:lnTo>
                <a:lnTo>
                  <a:pt x="84" y="275"/>
                </a:lnTo>
                <a:lnTo>
                  <a:pt x="45" y="30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Freeform 26"/>
          <p:cNvSpPr>
            <a:spLocks/>
          </p:cNvSpPr>
          <p:nvPr/>
        </p:nvSpPr>
        <p:spPr bwMode="auto">
          <a:xfrm>
            <a:off x="738188" y="2122488"/>
            <a:ext cx="452437" cy="80962"/>
          </a:xfrm>
          <a:custGeom>
            <a:avLst/>
            <a:gdLst>
              <a:gd name="T0" fmla="*/ 0 w 285"/>
              <a:gd name="T1" fmla="*/ 32 h 51"/>
              <a:gd name="T2" fmla="*/ 37 w 285"/>
              <a:gd name="T3" fmla="*/ 0 h 51"/>
              <a:gd name="T4" fmla="*/ 284 w 285"/>
              <a:gd name="T5" fmla="*/ 0 h 51"/>
              <a:gd name="T6" fmla="*/ 225 w 285"/>
              <a:gd name="T7" fmla="*/ 50 h 51"/>
              <a:gd name="T8" fmla="*/ 0 w 285"/>
              <a:gd name="T9" fmla="*/ 32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2"/>
                </a:moveTo>
                <a:lnTo>
                  <a:pt x="37" y="0"/>
                </a:lnTo>
                <a:lnTo>
                  <a:pt x="284" y="0"/>
                </a:lnTo>
                <a:lnTo>
                  <a:pt x="225" y="50"/>
                </a:lnTo>
                <a:lnTo>
                  <a:pt x="0" y="32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Freeform 27"/>
          <p:cNvSpPr>
            <a:spLocks/>
          </p:cNvSpPr>
          <p:nvPr/>
        </p:nvSpPr>
        <p:spPr bwMode="auto">
          <a:xfrm>
            <a:off x="736600" y="2122488"/>
            <a:ext cx="463550" cy="93662"/>
          </a:xfrm>
          <a:custGeom>
            <a:avLst/>
            <a:gdLst>
              <a:gd name="T0" fmla="*/ 0 w 292"/>
              <a:gd name="T1" fmla="*/ 37 h 59"/>
              <a:gd name="T2" fmla="*/ 38 w 292"/>
              <a:gd name="T3" fmla="*/ 0 h 59"/>
              <a:gd name="T4" fmla="*/ 291 w 292"/>
              <a:gd name="T5" fmla="*/ 0 h 59"/>
              <a:gd name="T6" fmla="*/ 230 w 292"/>
              <a:gd name="T7" fmla="*/ 58 h 59"/>
              <a:gd name="T8" fmla="*/ 0 w 292"/>
              <a:gd name="T9" fmla="*/ 3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7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2" name="Freeform 28"/>
          <p:cNvSpPr>
            <a:spLocks/>
          </p:cNvSpPr>
          <p:nvPr/>
        </p:nvSpPr>
        <p:spPr bwMode="auto">
          <a:xfrm>
            <a:off x="1066800" y="2122488"/>
            <a:ext cx="123825" cy="474662"/>
          </a:xfrm>
          <a:custGeom>
            <a:avLst/>
            <a:gdLst>
              <a:gd name="T0" fmla="*/ 42 w 78"/>
              <a:gd name="T1" fmla="*/ 298 h 299"/>
              <a:gd name="T2" fmla="*/ 0 w 78"/>
              <a:gd name="T3" fmla="*/ 80 h 299"/>
              <a:gd name="T4" fmla="*/ 77 w 78"/>
              <a:gd name="T5" fmla="*/ 0 h 299"/>
              <a:gd name="T6" fmla="*/ 77 w 78"/>
              <a:gd name="T7" fmla="*/ 266 h 299"/>
              <a:gd name="T8" fmla="*/ 42 w 78"/>
              <a:gd name="T9" fmla="*/ 298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>
                <a:moveTo>
                  <a:pt x="42" y="298"/>
                </a:moveTo>
                <a:lnTo>
                  <a:pt x="0" y="80"/>
                </a:lnTo>
                <a:lnTo>
                  <a:pt x="77" y="0"/>
                </a:lnTo>
                <a:lnTo>
                  <a:pt x="77" y="266"/>
                </a:lnTo>
                <a:lnTo>
                  <a:pt x="42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Freeform 29"/>
          <p:cNvSpPr>
            <a:spLocks/>
          </p:cNvSpPr>
          <p:nvPr/>
        </p:nvSpPr>
        <p:spPr bwMode="auto">
          <a:xfrm>
            <a:off x="1065213" y="2122488"/>
            <a:ext cx="134937" cy="487362"/>
          </a:xfrm>
          <a:custGeom>
            <a:avLst/>
            <a:gdLst>
              <a:gd name="T0" fmla="*/ 45 w 85"/>
              <a:gd name="T1" fmla="*/ 306 h 307"/>
              <a:gd name="T2" fmla="*/ 0 w 85"/>
              <a:gd name="T3" fmla="*/ 82 h 307"/>
              <a:gd name="T4" fmla="*/ 84 w 85"/>
              <a:gd name="T5" fmla="*/ 0 h 307"/>
              <a:gd name="T6" fmla="*/ 84 w 85"/>
              <a:gd name="T7" fmla="*/ 273 h 307"/>
              <a:gd name="T8" fmla="*/ 45 w 85"/>
              <a:gd name="T9" fmla="*/ 306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7"/>
              <a:gd name="T17" fmla="*/ 85 w 85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7">
                <a:moveTo>
                  <a:pt x="45" y="306"/>
                </a:moveTo>
                <a:lnTo>
                  <a:pt x="0" y="82"/>
                </a:lnTo>
                <a:lnTo>
                  <a:pt x="84" y="0"/>
                </a:lnTo>
                <a:lnTo>
                  <a:pt x="84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Freeform 30"/>
          <p:cNvSpPr>
            <a:spLocks/>
          </p:cNvSpPr>
          <p:nvPr/>
        </p:nvSpPr>
        <p:spPr bwMode="auto">
          <a:xfrm>
            <a:off x="738188" y="1535113"/>
            <a:ext cx="452437" cy="84137"/>
          </a:xfrm>
          <a:custGeom>
            <a:avLst/>
            <a:gdLst>
              <a:gd name="T0" fmla="*/ 0 w 285"/>
              <a:gd name="T1" fmla="*/ 34 h 53"/>
              <a:gd name="T2" fmla="*/ 37 w 285"/>
              <a:gd name="T3" fmla="*/ 0 h 53"/>
              <a:gd name="T4" fmla="*/ 284 w 285"/>
              <a:gd name="T5" fmla="*/ 0 h 53"/>
              <a:gd name="T6" fmla="*/ 225 w 285"/>
              <a:gd name="T7" fmla="*/ 52 h 53"/>
              <a:gd name="T8" fmla="*/ 0 w 285"/>
              <a:gd name="T9" fmla="*/ 34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3"/>
              <a:gd name="T17" fmla="*/ 285 w 28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3">
                <a:moveTo>
                  <a:pt x="0" y="34"/>
                </a:moveTo>
                <a:lnTo>
                  <a:pt x="37" y="0"/>
                </a:lnTo>
                <a:lnTo>
                  <a:pt x="284" y="0"/>
                </a:lnTo>
                <a:lnTo>
                  <a:pt x="225" y="52"/>
                </a:lnTo>
                <a:lnTo>
                  <a:pt x="0" y="34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5" name="Freeform 31"/>
          <p:cNvSpPr>
            <a:spLocks/>
          </p:cNvSpPr>
          <p:nvPr/>
        </p:nvSpPr>
        <p:spPr bwMode="auto">
          <a:xfrm>
            <a:off x="736600" y="1535113"/>
            <a:ext cx="463550" cy="95250"/>
          </a:xfrm>
          <a:custGeom>
            <a:avLst/>
            <a:gdLst>
              <a:gd name="T0" fmla="*/ 0 w 292"/>
              <a:gd name="T1" fmla="*/ 38 h 60"/>
              <a:gd name="T2" fmla="*/ 38 w 292"/>
              <a:gd name="T3" fmla="*/ 0 h 60"/>
              <a:gd name="T4" fmla="*/ 291 w 292"/>
              <a:gd name="T5" fmla="*/ 0 h 60"/>
              <a:gd name="T6" fmla="*/ 230 w 292"/>
              <a:gd name="T7" fmla="*/ 59 h 60"/>
              <a:gd name="T8" fmla="*/ 0 w 292"/>
              <a:gd name="T9" fmla="*/ 38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60"/>
              <a:gd name="T17" fmla="*/ 292 w 292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60">
                <a:moveTo>
                  <a:pt x="0" y="38"/>
                </a:moveTo>
                <a:lnTo>
                  <a:pt x="38" y="0"/>
                </a:lnTo>
                <a:lnTo>
                  <a:pt x="291" y="0"/>
                </a:lnTo>
                <a:lnTo>
                  <a:pt x="230" y="59"/>
                </a:lnTo>
                <a:lnTo>
                  <a:pt x="0" y="3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6" name="Freeform 32"/>
          <p:cNvSpPr>
            <a:spLocks/>
          </p:cNvSpPr>
          <p:nvPr/>
        </p:nvSpPr>
        <p:spPr bwMode="auto">
          <a:xfrm>
            <a:off x="1066800" y="1535113"/>
            <a:ext cx="123825" cy="476250"/>
          </a:xfrm>
          <a:custGeom>
            <a:avLst/>
            <a:gdLst>
              <a:gd name="T0" fmla="*/ 42 w 78"/>
              <a:gd name="T1" fmla="*/ 299 h 300"/>
              <a:gd name="T2" fmla="*/ 0 w 78"/>
              <a:gd name="T3" fmla="*/ 81 h 300"/>
              <a:gd name="T4" fmla="*/ 77 w 78"/>
              <a:gd name="T5" fmla="*/ 0 h 300"/>
              <a:gd name="T6" fmla="*/ 77 w 78"/>
              <a:gd name="T7" fmla="*/ 267 h 300"/>
              <a:gd name="T8" fmla="*/ 42 w 78"/>
              <a:gd name="T9" fmla="*/ 299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00"/>
              <a:gd name="T17" fmla="*/ 78 w 78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00">
                <a:moveTo>
                  <a:pt x="42" y="299"/>
                </a:moveTo>
                <a:lnTo>
                  <a:pt x="0" y="81"/>
                </a:lnTo>
                <a:lnTo>
                  <a:pt x="77" y="0"/>
                </a:lnTo>
                <a:lnTo>
                  <a:pt x="77" y="267"/>
                </a:lnTo>
                <a:lnTo>
                  <a:pt x="42" y="299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7" name="Freeform 33"/>
          <p:cNvSpPr>
            <a:spLocks/>
          </p:cNvSpPr>
          <p:nvPr/>
        </p:nvSpPr>
        <p:spPr bwMode="auto">
          <a:xfrm>
            <a:off x="1065213" y="1535113"/>
            <a:ext cx="134937" cy="488950"/>
          </a:xfrm>
          <a:custGeom>
            <a:avLst/>
            <a:gdLst>
              <a:gd name="T0" fmla="*/ 45 w 85"/>
              <a:gd name="T1" fmla="*/ 307 h 308"/>
              <a:gd name="T2" fmla="*/ 0 w 85"/>
              <a:gd name="T3" fmla="*/ 83 h 308"/>
              <a:gd name="T4" fmla="*/ 84 w 85"/>
              <a:gd name="T5" fmla="*/ 0 h 308"/>
              <a:gd name="T6" fmla="*/ 84 w 85"/>
              <a:gd name="T7" fmla="*/ 274 h 308"/>
              <a:gd name="T8" fmla="*/ 45 w 85"/>
              <a:gd name="T9" fmla="*/ 30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8"/>
              <a:gd name="T17" fmla="*/ 85 w 85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8">
                <a:moveTo>
                  <a:pt x="45" y="307"/>
                </a:moveTo>
                <a:lnTo>
                  <a:pt x="0" y="83"/>
                </a:lnTo>
                <a:lnTo>
                  <a:pt x="84" y="0"/>
                </a:lnTo>
                <a:lnTo>
                  <a:pt x="84" y="274"/>
                </a:lnTo>
                <a:lnTo>
                  <a:pt x="45" y="307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8" name="Freeform 34"/>
          <p:cNvSpPr>
            <a:spLocks/>
          </p:cNvSpPr>
          <p:nvPr/>
        </p:nvSpPr>
        <p:spPr bwMode="auto">
          <a:xfrm>
            <a:off x="1157288" y="4403725"/>
            <a:ext cx="455612" cy="84138"/>
          </a:xfrm>
          <a:custGeom>
            <a:avLst/>
            <a:gdLst>
              <a:gd name="T0" fmla="*/ 0 w 287"/>
              <a:gd name="T1" fmla="*/ 33 h 53"/>
              <a:gd name="T2" fmla="*/ 37 w 287"/>
              <a:gd name="T3" fmla="*/ 0 h 53"/>
              <a:gd name="T4" fmla="*/ 286 w 287"/>
              <a:gd name="T5" fmla="*/ 0 h 53"/>
              <a:gd name="T6" fmla="*/ 224 w 287"/>
              <a:gd name="T7" fmla="*/ 52 h 53"/>
              <a:gd name="T8" fmla="*/ 0 w 287"/>
              <a:gd name="T9" fmla="*/ 33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3"/>
              <a:gd name="T17" fmla="*/ 287 w 287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3">
                <a:moveTo>
                  <a:pt x="0" y="33"/>
                </a:moveTo>
                <a:lnTo>
                  <a:pt x="37" y="0"/>
                </a:lnTo>
                <a:lnTo>
                  <a:pt x="286" y="0"/>
                </a:lnTo>
                <a:lnTo>
                  <a:pt x="224" y="52"/>
                </a:lnTo>
                <a:lnTo>
                  <a:pt x="0" y="33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9" name="Freeform 35"/>
          <p:cNvSpPr>
            <a:spLocks/>
          </p:cNvSpPr>
          <p:nvPr/>
        </p:nvSpPr>
        <p:spPr bwMode="auto">
          <a:xfrm>
            <a:off x="1154113" y="4403725"/>
            <a:ext cx="468312" cy="96838"/>
          </a:xfrm>
          <a:custGeom>
            <a:avLst/>
            <a:gdLst>
              <a:gd name="T0" fmla="*/ 0 w 295"/>
              <a:gd name="T1" fmla="*/ 38 h 61"/>
              <a:gd name="T2" fmla="*/ 38 w 295"/>
              <a:gd name="T3" fmla="*/ 0 h 61"/>
              <a:gd name="T4" fmla="*/ 294 w 295"/>
              <a:gd name="T5" fmla="*/ 0 h 61"/>
              <a:gd name="T6" fmla="*/ 231 w 295"/>
              <a:gd name="T7" fmla="*/ 60 h 61"/>
              <a:gd name="T8" fmla="*/ 0 w 295"/>
              <a:gd name="T9" fmla="*/ 38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61"/>
              <a:gd name="T17" fmla="*/ 295 w 29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61">
                <a:moveTo>
                  <a:pt x="0" y="38"/>
                </a:moveTo>
                <a:lnTo>
                  <a:pt x="38" y="0"/>
                </a:lnTo>
                <a:lnTo>
                  <a:pt x="294" y="0"/>
                </a:lnTo>
                <a:lnTo>
                  <a:pt x="231" y="60"/>
                </a:lnTo>
                <a:lnTo>
                  <a:pt x="0" y="3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0" name="Freeform 36"/>
          <p:cNvSpPr>
            <a:spLocks/>
          </p:cNvSpPr>
          <p:nvPr/>
        </p:nvSpPr>
        <p:spPr bwMode="auto">
          <a:xfrm>
            <a:off x="1487488" y="4403725"/>
            <a:ext cx="125412" cy="477838"/>
          </a:xfrm>
          <a:custGeom>
            <a:avLst/>
            <a:gdLst>
              <a:gd name="T0" fmla="*/ 40 w 79"/>
              <a:gd name="T1" fmla="*/ 300 h 301"/>
              <a:gd name="T2" fmla="*/ 0 w 79"/>
              <a:gd name="T3" fmla="*/ 81 h 301"/>
              <a:gd name="T4" fmla="*/ 78 w 79"/>
              <a:gd name="T5" fmla="*/ 0 h 301"/>
              <a:gd name="T6" fmla="*/ 78 w 79"/>
              <a:gd name="T7" fmla="*/ 268 h 301"/>
              <a:gd name="T8" fmla="*/ 40 w 79"/>
              <a:gd name="T9" fmla="*/ 300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1"/>
              <a:gd name="T17" fmla="*/ 79 w 79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1">
                <a:moveTo>
                  <a:pt x="40" y="300"/>
                </a:moveTo>
                <a:lnTo>
                  <a:pt x="0" y="81"/>
                </a:lnTo>
                <a:lnTo>
                  <a:pt x="78" y="0"/>
                </a:lnTo>
                <a:lnTo>
                  <a:pt x="78" y="268"/>
                </a:lnTo>
                <a:lnTo>
                  <a:pt x="40" y="30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1" name="Freeform 37"/>
          <p:cNvSpPr>
            <a:spLocks/>
          </p:cNvSpPr>
          <p:nvPr/>
        </p:nvSpPr>
        <p:spPr bwMode="auto">
          <a:xfrm>
            <a:off x="1485900" y="4403725"/>
            <a:ext cx="136525" cy="490538"/>
          </a:xfrm>
          <a:custGeom>
            <a:avLst/>
            <a:gdLst>
              <a:gd name="T0" fmla="*/ 45 w 86"/>
              <a:gd name="T1" fmla="*/ 308 h 309"/>
              <a:gd name="T2" fmla="*/ 0 w 86"/>
              <a:gd name="T3" fmla="*/ 84 h 309"/>
              <a:gd name="T4" fmla="*/ 85 w 86"/>
              <a:gd name="T5" fmla="*/ 0 h 309"/>
              <a:gd name="T6" fmla="*/ 85 w 86"/>
              <a:gd name="T7" fmla="*/ 275 h 309"/>
              <a:gd name="T8" fmla="*/ 45 w 86"/>
              <a:gd name="T9" fmla="*/ 308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9"/>
              <a:gd name="T17" fmla="*/ 86 w 86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9">
                <a:moveTo>
                  <a:pt x="45" y="308"/>
                </a:moveTo>
                <a:lnTo>
                  <a:pt x="0" y="84"/>
                </a:lnTo>
                <a:lnTo>
                  <a:pt x="85" y="0"/>
                </a:lnTo>
                <a:lnTo>
                  <a:pt x="85" y="275"/>
                </a:lnTo>
                <a:lnTo>
                  <a:pt x="45" y="30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2" name="Freeform 38"/>
          <p:cNvSpPr>
            <a:spLocks/>
          </p:cNvSpPr>
          <p:nvPr/>
        </p:nvSpPr>
        <p:spPr bwMode="auto">
          <a:xfrm>
            <a:off x="1157288" y="3862388"/>
            <a:ext cx="455612" cy="82550"/>
          </a:xfrm>
          <a:custGeom>
            <a:avLst/>
            <a:gdLst>
              <a:gd name="T0" fmla="*/ 0 w 287"/>
              <a:gd name="T1" fmla="*/ 33 h 52"/>
              <a:gd name="T2" fmla="*/ 37 w 287"/>
              <a:gd name="T3" fmla="*/ 0 h 52"/>
              <a:gd name="T4" fmla="*/ 286 w 287"/>
              <a:gd name="T5" fmla="*/ 0 h 52"/>
              <a:gd name="T6" fmla="*/ 224 w 287"/>
              <a:gd name="T7" fmla="*/ 51 h 52"/>
              <a:gd name="T8" fmla="*/ 0 w 287"/>
              <a:gd name="T9" fmla="*/ 33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2"/>
              <a:gd name="T17" fmla="*/ 287 w 287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2">
                <a:moveTo>
                  <a:pt x="0" y="33"/>
                </a:moveTo>
                <a:lnTo>
                  <a:pt x="37" y="0"/>
                </a:lnTo>
                <a:lnTo>
                  <a:pt x="286" y="0"/>
                </a:lnTo>
                <a:lnTo>
                  <a:pt x="224" y="51"/>
                </a:lnTo>
                <a:lnTo>
                  <a:pt x="0" y="33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3" name="Freeform 39"/>
          <p:cNvSpPr>
            <a:spLocks/>
          </p:cNvSpPr>
          <p:nvPr/>
        </p:nvSpPr>
        <p:spPr bwMode="auto">
          <a:xfrm>
            <a:off x="1154113" y="3862388"/>
            <a:ext cx="468312" cy="93662"/>
          </a:xfrm>
          <a:custGeom>
            <a:avLst/>
            <a:gdLst>
              <a:gd name="T0" fmla="*/ 0 w 295"/>
              <a:gd name="T1" fmla="*/ 37 h 59"/>
              <a:gd name="T2" fmla="*/ 38 w 295"/>
              <a:gd name="T3" fmla="*/ 0 h 59"/>
              <a:gd name="T4" fmla="*/ 294 w 295"/>
              <a:gd name="T5" fmla="*/ 0 h 59"/>
              <a:gd name="T6" fmla="*/ 231 w 295"/>
              <a:gd name="T7" fmla="*/ 58 h 59"/>
              <a:gd name="T8" fmla="*/ 0 w 295"/>
              <a:gd name="T9" fmla="*/ 3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9"/>
              <a:gd name="T17" fmla="*/ 295 w 29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9">
                <a:moveTo>
                  <a:pt x="0" y="37"/>
                </a:moveTo>
                <a:lnTo>
                  <a:pt x="38" y="0"/>
                </a:lnTo>
                <a:lnTo>
                  <a:pt x="294" y="0"/>
                </a:lnTo>
                <a:lnTo>
                  <a:pt x="231" y="58"/>
                </a:lnTo>
                <a:lnTo>
                  <a:pt x="0" y="3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4" name="Freeform 40"/>
          <p:cNvSpPr>
            <a:spLocks/>
          </p:cNvSpPr>
          <p:nvPr/>
        </p:nvSpPr>
        <p:spPr bwMode="auto">
          <a:xfrm>
            <a:off x="1487488" y="3862388"/>
            <a:ext cx="125412" cy="474662"/>
          </a:xfrm>
          <a:custGeom>
            <a:avLst/>
            <a:gdLst>
              <a:gd name="T0" fmla="*/ 40 w 79"/>
              <a:gd name="T1" fmla="*/ 298 h 299"/>
              <a:gd name="T2" fmla="*/ 0 w 79"/>
              <a:gd name="T3" fmla="*/ 80 h 299"/>
              <a:gd name="T4" fmla="*/ 78 w 79"/>
              <a:gd name="T5" fmla="*/ 0 h 299"/>
              <a:gd name="T6" fmla="*/ 78 w 79"/>
              <a:gd name="T7" fmla="*/ 266 h 299"/>
              <a:gd name="T8" fmla="*/ 40 w 79"/>
              <a:gd name="T9" fmla="*/ 298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9"/>
              <a:gd name="T17" fmla="*/ 79 w 7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9">
                <a:moveTo>
                  <a:pt x="40" y="298"/>
                </a:moveTo>
                <a:lnTo>
                  <a:pt x="0" y="80"/>
                </a:lnTo>
                <a:lnTo>
                  <a:pt x="78" y="0"/>
                </a:lnTo>
                <a:lnTo>
                  <a:pt x="78" y="266"/>
                </a:lnTo>
                <a:lnTo>
                  <a:pt x="40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5" name="Freeform 41"/>
          <p:cNvSpPr>
            <a:spLocks/>
          </p:cNvSpPr>
          <p:nvPr/>
        </p:nvSpPr>
        <p:spPr bwMode="auto">
          <a:xfrm>
            <a:off x="1485900" y="3862388"/>
            <a:ext cx="136525" cy="487362"/>
          </a:xfrm>
          <a:custGeom>
            <a:avLst/>
            <a:gdLst>
              <a:gd name="T0" fmla="*/ 45 w 86"/>
              <a:gd name="T1" fmla="*/ 306 h 307"/>
              <a:gd name="T2" fmla="*/ 0 w 86"/>
              <a:gd name="T3" fmla="*/ 82 h 307"/>
              <a:gd name="T4" fmla="*/ 85 w 86"/>
              <a:gd name="T5" fmla="*/ 0 h 307"/>
              <a:gd name="T6" fmla="*/ 85 w 86"/>
              <a:gd name="T7" fmla="*/ 273 h 307"/>
              <a:gd name="T8" fmla="*/ 45 w 86"/>
              <a:gd name="T9" fmla="*/ 306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7"/>
              <a:gd name="T17" fmla="*/ 86 w 86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7">
                <a:moveTo>
                  <a:pt x="45" y="306"/>
                </a:moveTo>
                <a:lnTo>
                  <a:pt x="0" y="82"/>
                </a:lnTo>
                <a:lnTo>
                  <a:pt x="85" y="0"/>
                </a:lnTo>
                <a:lnTo>
                  <a:pt x="85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6" name="Freeform 42"/>
          <p:cNvSpPr>
            <a:spLocks/>
          </p:cNvSpPr>
          <p:nvPr/>
        </p:nvSpPr>
        <p:spPr bwMode="auto">
          <a:xfrm>
            <a:off x="1157288" y="3260725"/>
            <a:ext cx="455612" cy="80963"/>
          </a:xfrm>
          <a:custGeom>
            <a:avLst/>
            <a:gdLst>
              <a:gd name="T0" fmla="*/ 0 w 287"/>
              <a:gd name="T1" fmla="*/ 33 h 51"/>
              <a:gd name="T2" fmla="*/ 37 w 287"/>
              <a:gd name="T3" fmla="*/ 0 h 51"/>
              <a:gd name="T4" fmla="*/ 286 w 287"/>
              <a:gd name="T5" fmla="*/ 0 h 51"/>
              <a:gd name="T6" fmla="*/ 224 w 287"/>
              <a:gd name="T7" fmla="*/ 50 h 51"/>
              <a:gd name="T8" fmla="*/ 0 w 287"/>
              <a:gd name="T9" fmla="*/ 33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1"/>
              <a:gd name="T17" fmla="*/ 287 w 287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1">
                <a:moveTo>
                  <a:pt x="0" y="33"/>
                </a:moveTo>
                <a:lnTo>
                  <a:pt x="37" y="0"/>
                </a:lnTo>
                <a:lnTo>
                  <a:pt x="286" y="0"/>
                </a:lnTo>
                <a:lnTo>
                  <a:pt x="224" y="50"/>
                </a:lnTo>
                <a:lnTo>
                  <a:pt x="0" y="33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7" name="Freeform 43"/>
          <p:cNvSpPr>
            <a:spLocks/>
          </p:cNvSpPr>
          <p:nvPr/>
        </p:nvSpPr>
        <p:spPr bwMode="auto">
          <a:xfrm>
            <a:off x="1154113" y="3260725"/>
            <a:ext cx="468312" cy="93663"/>
          </a:xfrm>
          <a:custGeom>
            <a:avLst/>
            <a:gdLst>
              <a:gd name="T0" fmla="*/ 0 w 295"/>
              <a:gd name="T1" fmla="*/ 39 h 59"/>
              <a:gd name="T2" fmla="*/ 38 w 295"/>
              <a:gd name="T3" fmla="*/ 0 h 59"/>
              <a:gd name="T4" fmla="*/ 294 w 295"/>
              <a:gd name="T5" fmla="*/ 0 h 59"/>
              <a:gd name="T6" fmla="*/ 231 w 295"/>
              <a:gd name="T7" fmla="*/ 58 h 59"/>
              <a:gd name="T8" fmla="*/ 0 w 295"/>
              <a:gd name="T9" fmla="*/ 39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9"/>
              <a:gd name="T17" fmla="*/ 295 w 29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9">
                <a:moveTo>
                  <a:pt x="0" y="39"/>
                </a:moveTo>
                <a:lnTo>
                  <a:pt x="38" y="0"/>
                </a:lnTo>
                <a:lnTo>
                  <a:pt x="294" y="0"/>
                </a:lnTo>
                <a:lnTo>
                  <a:pt x="231" y="58"/>
                </a:lnTo>
                <a:lnTo>
                  <a:pt x="0" y="39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8" name="Freeform 44"/>
          <p:cNvSpPr>
            <a:spLocks/>
          </p:cNvSpPr>
          <p:nvPr/>
        </p:nvSpPr>
        <p:spPr bwMode="auto">
          <a:xfrm>
            <a:off x="1487488" y="3260725"/>
            <a:ext cx="125412" cy="476250"/>
          </a:xfrm>
          <a:custGeom>
            <a:avLst/>
            <a:gdLst>
              <a:gd name="T0" fmla="*/ 40 w 79"/>
              <a:gd name="T1" fmla="*/ 299 h 300"/>
              <a:gd name="T2" fmla="*/ 0 w 79"/>
              <a:gd name="T3" fmla="*/ 81 h 300"/>
              <a:gd name="T4" fmla="*/ 78 w 79"/>
              <a:gd name="T5" fmla="*/ 0 h 300"/>
              <a:gd name="T6" fmla="*/ 78 w 79"/>
              <a:gd name="T7" fmla="*/ 267 h 300"/>
              <a:gd name="T8" fmla="*/ 40 w 79"/>
              <a:gd name="T9" fmla="*/ 299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0"/>
              <a:gd name="T17" fmla="*/ 79 w 79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0">
                <a:moveTo>
                  <a:pt x="40" y="299"/>
                </a:moveTo>
                <a:lnTo>
                  <a:pt x="0" y="81"/>
                </a:lnTo>
                <a:lnTo>
                  <a:pt x="78" y="0"/>
                </a:lnTo>
                <a:lnTo>
                  <a:pt x="78" y="267"/>
                </a:lnTo>
                <a:lnTo>
                  <a:pt x="40" y="299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9" name="Freeform 45"/>
          <p:cNvSpPr>
            <a:spLocks/>
          </p:cNvSpPr>
          <p:nvPr/>
        </p:nvSpPr>
        <p:spPr bwMode="auto">
          <a:xfrm>
            <a:off x="1485900" y="3260725"/>
            <a:ext cx="136525" cy="488950"/>
          </a:xfrm>
          <a:custGeom>
            <a:avLst/>
            <a:gdLst>
              <a:gd name="T0" fmla="*/ 45 w 86"/>
              <a:gd name="T1" fmla="*/ 307 h 308"/>
              <a:gd name="T2" fmla="*/ 0 w 86"/>
              <a:gd name="T3" fmla="*/ 83 h 308"/>
              <a:gd name="T4" fmla="*/ 85 w 86"/>
              <a:gd name="T5" fmla="*/ 0 h 308"/>
              <a:gd name="T6" fmla="*/ 85 w 86"/>
              <a:gd name="T7" fmla="*/ 274 h 308"/>
              <a:gd name="T8" fmla="*/ 45 w 86"/>
              <a:gd name="T9" fmla="*/ 307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8"/>
              <a:gd name="T17" fmla="*/ 86 w 86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8">
                <a:moveTo>
                  <a:pt x="45" y="307"/>
                </a:moveTo>
                <a:lnTo>
                  <a:pt x="0" y="83"/>
                </a:lnTo>
                <a:lnTo>
                  <a:pt x="85" y="0"/>
                </a:lnTo>
                <a:lnTo>
                  <a:pt x="85" y="274"/>
                </a:lnTo>
                <a:lnTo>
                  <a:pt x="45" y="30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0" name="Freeform 46"/>
          <p:cNvSpPr>
            <a:spLocks/>
          </p:cNvSpPr>
          <p:nvPr/>
        </p:nvSpPr>
        <p:spPr bwMode="auto">
          <a:xfrm>
            <a:off x="1157288" y="2705100"/>
            <a:ext cx="455612" cy="84138"/>
          </a:xfrm>
          <a:custGeom>
            <a:avLst/>
            <a:gdLst>
              <a:gd name="T0" fmla="*/ 0 w 287"/>
              <a:gd name="T1" fmla="*/ 33 h 53"/>
              <a:gd name="T2" fmla="*/ 37 w 287"/>
              <a:gd name="T3" fmla="*/ 0 h 53"/>
              <a:gd name="T4" fmla="*/ 286 w 287"/>
              <a:gd name="T5" fmla="*/ 0 h 53"/>
              <a:gd name="T6" fmla="*/ 224 w 287"/>
              <a:gd name="T7" fmla="*/ 52 h 53"/>
              <a:gd name="T8" fmla="*/ 0 w 287"/>
              <a:gd name="T9" fmla="*/ 33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3"/>
              <a:gd name="T17" fmla="*/ 287 w 287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3">
                <a:moveTo>
                  <a:pt x="0" y="33"/>
                </a:moveTo>
                <a:lnTo>
                  <a:pt x="37" y="0"/>
                </a:lnTo>
                <a:lnTo>
                  <a:pt x="286" y="0"/>
                </a:lnTo>
                <a:lnTo>
                  <a:pt x="224" y="52"/>
                </a:lnTo>
                <a:lnTo>
                  <a:pt x="0" y="33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1" name="Freeform 47"/>
          <p:cNvSpPr>
            <a:spLocks/>
          </p:cNvSpPr>
          <p:nvPr/>
        </p:nvSpPr>
        <p:spPr bwMode="auto">
          <a:xfrm>
            <a:off x="1154113" y="2705100"/>
            <a:ext cx="468312" cy="96838"/>
          </a:xfrm>
          <a:custGeom>
            <a:avLst/>
            <a:gdLst>
              <a:gd name="T0" fmla="*/ 0 w 295"/>
              <a:gd name="T1" fmla="*/ 38 h 61"/>
              <a:gd name="T2" fmla="*/ 38 w 295"/>
              <a:gd name="T3" fmla="*/ 0 h 61"/>
              <a:gd name="T4" fmla="*/ 294 w 295"/>
              <a:gd name="T5" fmla="*/ 0 h 61"/>
              <a:gd name="T6" fmla="*/ 231 w 295"/>
              <a:gd name="T7" fmla="*/ 60 h 61"/>
              <a:gd name="T8" fmla="*/ 0 w 295"/>
              <a:gd name="T9" fmla="*/ 38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61"/>
              <a:gd name="T17" fmla="*/ 295 w 29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61">
                <a:moveTo>
                  <a:pt x="0" y="38"/>
                </a:moveTo>
                <a:lnTo>
                  <a:pt x="38" y="0"/>
                </a:lnTo>
                <a:lnTo>
                  <a:pt x="294" y="0"/>
                </a:lnTo>
                <a:lnTo>
                  <a:pt x="231" y="60"/>
                </a:lnTo>
                <a:lnTo>
                  <a:pt x="0" y="3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2" name="Freeform 48"/>
          <p:cNvSpPr>
            <a:spLocks/>
          </p:cNvSpPr>
          <p:nvPr/>
        </p:nvSpPr>
        <p:spPr bwMode="auto">
          <a:xfrm>
            <a:off x="1487488" y="2705100"/>
            <a:ext cx="125412" cy="477838"/>
          </a:xfrm>
          <a:custGeom>
            <a:avLst/>
            <a:gdLst>
              <a:gd name="T0" fmla="*/ 40 w 79"/>
              <a:gd name="T1" fmla="*/ 300 h 301"/>
              <a:gd name="T2" fmla="*/ 0 w 79"/>
              <a:gd name="T3" fmla="*/ 81 h 301"/>
              <a:gd name="T4" fmla="*/ 78 w 79"/>
              <a:gd name="T5" fmla="*/ 0 h 301"/>
              <a:gd name="T6" fmla="*/ 78 w 79"/>
              <a:gd name="T7" fmla="*/ 268 h 301"/>
              <a:gd name="T8" fmla="*/ 40 w 79"/>
              <a:gd name="T9" fmla="*/ 300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01"/>
              <a:gd name="T17" fmla="*/ 79 w 79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01">
                <a:moveTo>
                  <a:pt x="40" y="300"/>
                </a:moveTo>
                <a:lnTo>
                  <a:pt x="0" y="81"/>
                </a:lnTo>
                <a:lnTo>
                  <a:pt x="78" y="0"/>
                </a:lnTo>
                <a:lnTo>
                  <a:pt x="78" y="268"/>
                </a:lnTo>
                <a:lnTo>
                  <a:pt x="40" y="30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3" name="Freeform 49"/>
          <p:cNvSpPr>
            <a:spLocks/>
          </p:cNvSpPr>
          <p:nvPr/>
        </p:nvSpPr>
        <p:spPr bwMode="auto">
          <a:xfrm>
            <a:off x="1485900" y="2705100"/>
            <a:ext cx="136525" cy="490538"/>
          </a:xfrm>
          <a:custGeom>
            <a:avLst/>
            <a:gdLst>
              <a:gd name="T0" fmla="*/ 45 w 86"/>
              <a:gd name="T1" fmla="*/ 308 h 309"/>
              <a:gd name="T2" fmla="*/ 0 w 86"/>
              <a:gd name="T3" fmla="*/ 84 h 309"/>
              <a:gd name="T4" fmla="*/ 85 w 86"/>
              <a:gd name="T5" fmla="*/ 0 h 309"/>
              <a:gd name="T6" fmla="*/ 85 w 86"/>
              <a:gd name="T7" fmla="*/ 275 h 309"/>
              <a:gd name="T8" fmla="*/ 45 w 86"/>
              <a:gd name="T9" fmla="*/ 308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9"/>
              <a:gd name="T17" fmla="*/ 86 w 86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9">
                <a:moveTo>
                  <a:pt x="45" y="308"/>
                </a:moveTo>
                <a:lnTo>
                  <a:pt x="0" y="84"/>
                </a:lnTo>
                <a:lnTo>
                  <a:pt x="85" y="0"/>
                </a:lnTo>
                <a:lnTo>
                  <a:pt x="85" y="275"/>
                </a:lnTo>
                <a:lnTo>
                  <a:pt x="45" y="30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4" name="Freeform 50"/>
          <p:cNvSpPr>
            <a:spLocks/>
          </p:cNvSpPr>
          <p:nvPr/>
        </p:nvSpPr>
        <p:spPr bwMode="auto">
          <a:xfrm>
            <a:off x="1157288" y="2122488"/>
            <a:ext cx="455612" cy="80962"/>
          </a:xfrm>
          <a:custGeom>
            <a:avLst/>
            <a:gdLst>
              <a:gd name="T0" fmla="*/ 0 w 287"/>
              <a:gd name="T1" fmla="*/ 32 h 51"/>
              <a:gd name="T2" fmla="*/ 37 w 287"/>
              <a:gd name="T3" fmla="*/ 0 h 51"/>
              <a:gd name="T4" fmla="*/ 286 w 287"/>
              <a:gd name="T5" fmla="*/ 0 h 51"/>
              <a:gd name="T6" fmla="*/ 224 w 287"/>
              <a:gd name="T7" fmla="*/ 50 h 51"/>
              <a:gd name="T8" fmla="*/ 0 w 287"/>
              <a:gd name="T9" fmla="*/ 32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1"/>
              <a:gd name="T17" fmla="*/ 287 w 287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1">
                <a:moveTo>
                  <a:pt x="0" y="32"/>
                </a:moveTo>
                <a:lnTo>
                  <a:pt x="37" y="0"/>
                </a:lnTo>
                <a:lnTo>
                  <a:pt x="286" y="0"/>
                </a:lnTo>
                <a:lnTo>
                  <a:pt x="224" y="50"/>
                </a:lnTo>
                <a:lnTo>
                  <a:pt x="0" y="32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5" name="Freeform 51"/>
          <p:cNvSpPr>
            <a:spLocks/>
          </p:cNvSpPr>
          <p:nvPr/>
        </p:nvSpPr>
        <p:spPr bwMode="auto">
          <a:xfrm>
            <a:off x="1154113" y="2122488"/>
            <a:ext cx="468312" cy="93662"/>
          </a:xfrm>
          <a:custGeom>
            <a:avLst/>
            <a:gdLst>
              <a:gd name="T0" fmla="*/ 0 w 295"/>
              <a:gd name="T1" fmla="*/ 37 h 59"/>
              <a:gd name="T2" fmla="*/ 38 w 295"/>
              <a:gd name="T3" fmla="*/ 0 h 59"/>
              <a:gd name="T4" fmla="*/ 294 w 295"/>
              <a:gd name="T5" fmla="*/ 0 h 59"/>
              <a:gd name="T6" fmla="*/ 231 w 295"/>
              <a:gd name="T7" fmla="*/ 58 h 59"/>
              <a:gd name="T8" fmla="*/ 0 w 295"/>
              <a:gd name="T9" fmla="*/ 3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9"/>
              <a:gd name="T17" fmla="*/ 295 w 29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9">
                <a:moveTo>
                  <a:pt x="0" y="37"/>
                </a:moveTo>
                <a:lnTo>
                  <a:pt x="38" y="0"/>
                </a:lnTo>
                <a:lnTo>
                  <a:pt x="294" y="0"/>
                </a:lnTo>
                <a:lnTo>
                  <a:pt x="231" y="58"/>
                </a:lnTo>
                <a:lnTo>
                  <a:pt x="0" y="3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6" name="Freeform 52"/>
          <p:cNvSpPr>
            <a:spLocks/>
          </p:cNvSpPr>
          <p:nvPr/>
        </p:nvSpPr>
        <p:spPr bwMode="auto">
          <a:xfrm>
            <a:off x="1487488" y="2122488"/>
            <a:ext cx="125412" cy="474662"/>
          </a:xfrm>
          <a:custGeom>
            <a:avLst/>
            <a:gdLst>
              <a:gd name="T0" fmla="*/ 40 w 79"/>
              <a:gd name="T1" fmla="*/ 298 h 299"/>
              <a:gd name="T2" fmla="*/ 0 w 79"/>
              <a:gd name="T3" fmla="*/ 80 h 299"/>
              <a:gd name="T4" fmla="*/ 78 w 79"/>
              <a:gd name="T5" fmla="*/ 0 h 299"/>
              <a:gd name="T6" fmla="*/ 78 w 79"/>
              <a:gd name="T7" fmla="*/ 266 h 299"/>
              <a:gd name="T8" fmla="*/ 40 w 79"/>
              <a:gd name="T9" fmla="*/ 298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9"/>
              <a:gd name="T17" fmla="*/ 79 w 7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9">
                <a:moveTo>
                  <a:pt x="40" y="298"/>
                </a:moveTo>
                <a:lnTo>
                  <a:pt x="0" y="80"/>
                </a:lnTo>
                <a:lnTo>
                  <a:pt x="78" y="0"/>
                </a:lnTo>
                <a:lnTo>
                  <a:pt x="78" y="266"/>
                </a:lnTo>
                <a:lnTo>
                  <a:pt x="40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7" name="Freeform 53"/>
          <p:cNvSpPr>
            <a:spLocks/>
          </p:cNvSpPr>
          <p:nvPr/>
        </p:nvSpPr>
        <p:spPr bwMode="auto">
          <a:xfrm>
            <a:off x="1485900" y="2122488"/>
            <a:ext cx="136525" cy="487362"/>
          </a:xfrm>
          <a:custGeom>
            <a:avLst/>
            <a:gdLst>
              <a:gd name="T0" fmla="*/ 45 w 86"/>
              <a:gd name="T1" fmla="*/ 306 h 307"/>
              <a:gd name="T2" fmla="*/ 0 w 86"/>
              <a:gd name="T3" fmla="*/ 82 h 307"/>
              <a:gd name="T4" fmla="*/ 85 w 86"/>
              <a:gd name="T5" fmla="*/ 0 h 307"/>
              <a:gd name="T6" fmla="*/ 85 w 86"/>
              <a:gd name="T7" fmla="*/ 273 h 307"/>
              <a:gd name="T8" fmla="*/ 45 w 86"/>
              <a:gd name="T9" fmla="*/ 306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7"/>
              <a:gd name="T17" fmla="*/ 86 w 86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7">
                <a:moveTo>
                  <a:pt x="45" y="306"/>
                </a:moveTo>
                <a:lnTo>
                  <a:pt x="0" y="82"/>
                </a:lnTo>
                <a:lnTo>
                  <a:pt x="85" y="0"/>
                </a:lnTo>
                <a:lnTo>
                  <a:pt x="85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8" name="Freeform 54"/>
          <p:cNvSpPr>
            <a:spLocks/>
          </p:cNvSpPr>
          <p:nvPr/>
        </p:nvSpPr>
        <p:spPr bwMode="auto">
          <a:xfrm>
            <a:off x="738188" y="4938713"/>
            <a:ext cx="452437" cy="80962"/>
          </a:xfrm>
          <a:custGeom>
            <a:avLst/>
            <a:gdLst>
              <a:gd name="T0" fmla="*/ 0 w 285"/>
              <a:gd name="T1" fmla="*/ 32 h 51"/>
              <a:gd name="T2" fmla="*/ 37 w 285"/>
              <a:gd name="T3" fmla="*/ 0 h 51"/>
              <a:gd name="T4" fmla="*/ 284 w 285"/>
              <a:gd name="T5" fmla="*/ 0 h 51"/>
              <a:gd name="T6" fmla="*/ 225 w 285"/>
              <a:gd name="T7" fmla="*/ 50 h 51"/>
              <a:gd name="T8" fmla="*/ 0 w 285"/>
              <a:gd name="T9" fmla="*/ 32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51"/>
              <a:gd name="T17" fmla="*/ 285 w 28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51">
                <a:moveTo>
                  <a:pt x="0" y="32"/>
                </a:moveTo>
                <a:lnTo>
                  <a:pt x="37" y="0"/>
                </a:lnTo>
                <a:lnTo>
                  <a:pt x="284" y="0"/>
                </a:lnTo>
                <a:lnTo>
                  <a:pt x="225" y="50"/>
                </a:lnTo>
                <a:lnTo>
                  <a:pt x="0" y="32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9" name="Freeform 55"/>
          <p:cNvSpPr>
            <a:spLocks/>
          </p:cNvSpPr>
          <p:nvPr/>
        </p:nvSpPr>
        <p:spPr bwMode="auto">
          <a:xfrm>
            <a:off x="736600" y="4938713"/>
            <a:ext cx="463550" cy="93662"/>
          </a:xfrm>
          <a:custGeom>
            <a:avLst/>
            <a:gdLst>
              <a:gd name="T0" fmla="*/ 0 w 292"/>
              <a:gd name="T1" fmla="*/ 37 h 59"/>
              <a:gd name="T2" fmla="*/ 38 w 292"/>
              <a:gd name="T3" fmla="*/ 0 h 59"/>
              <a:gd name="T4" fmla="*/ 291 w 292"/>
              <a:gd name="T5" fmla="*/ 0 h 59"/>
              <a:gd name="T6" fmla="*/ 230 w 292"/>
              <a:gd name="T7" fmla="*/ 58 h 59"/>
              <a:gd name="T8" fmla="*/ 0 w 292"/>
              <a:gd name="T9" fmla="*/ 3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2"/>
              <a:gd name="T16" fmla="*/ 0 h 59"/>
              <a:gd name="T17" fmla="*/ 292 w 292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2" h="59">
                <a:moveTo>
                  <a:pt x="0" y="37"/>
                </a:moveTo>
                <a:lnTo>
                  <a:pt x="38" y="0"/>
                </a:lnTo>
                <a:lnTo>
                  <a:pt x="291" y="0"/>
                </a:lnTo>
                <a:lnTo>
                  <a:pt x="230" y="58"/>
                </a:lnTo>
                <a:lnTo>
                  <a:pt x="0" y="37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0" name="Freeform 56"/>
          <p:cNvSpPr>
            <a:spLocks/>
          </p:cNvSpPr>
          <p:nvPr/>
        </p:nvSpPr>
        <p:spPr bwMode="auto">
          <a:xfrm>
            <a:off x="1066800" y="4938713"/>
            <a:ext cx="123825" cy="474662"/>
          </a:xfrm>
          <a:custGeom>
            <a:avLst/>
            <a:gdLst>
              <a:gd name="T0" fmla="*/ 42 w 78"/>
              <a:gd name="T1" fmla="*/ 298 h 299"/>
              <a:gd name="T2" fmla="*/ 0 w 78"/>
              <a:gd name="T3" fmla="*/ 80 h 299"/>
              <a:gd name="T4" fmla="*/ 77 w 78"/>
              <a:gd name="T5" fmla="*/ 0 h 299"/>
              <a:gd name="T6" fmla="*/ 77 w 78"/>
              <a:gd name="T7" fmla="*/ 266 h 299"/>
              <a:gd name="T8" fmla="*/ 42 w 78"/>
              <a:gd name="T9" fmla="*/ 298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299"/>
              <a:gd name="T17" fmla="*/ 78 w 7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299">
                <a:moveTo>
                  <a:pt x="42" y="298"/>
                </a:moveTo>
                <a:lnTo>
                  <a:pt x="0" y="80"/>
                </a:lnTo>
                <a:lnTo>
                  <a:pt x="77" y="0"/>
                </a:lnTo>
                <a:lnTo>
                  <a:pt x="77" y="266"/>
                </a:lnTo>
                <a:lnTo>
                  <a:pt x="42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1" name="Freeform 57"/>
          <p:cNvSpPr>
            <a:spLocks/>
          </p:cNvSpPr>
          <p:nvPr/>
        </p:nvSpPr>
        <p:spPr bwMode="auto">
          <a:xfrm>
            <a:off x="1065213" y="4938713"/>
            <a:ext cx="134937" cy="487362"/>
          </a:xfrm>
          <a:custGeom>
            <a:avLst/>
            <a:gdLst>
              <a:gd name="T0" fmla="*/ 45 w 85"/>
              <a:gd name="T1" fmla="*/ 306 h 307"/>
              <a:gd name="T2" fmla="*/ 0 w 85"/>
              <a:gd name="T3" fmla="*/ 82 h 307"/>
              <a:gd name="T4" fmla="*/ 84 w 85"/>
              <a:gd name="T5" fmla="*/ 0 h 307"/>
              <a:gd name="T6" fmla="*/ 84 w 85"/>
              <a:gd name="T7" fmla="*/ 273 h 307"/>
              <a:gd name="T8" fmla="*/ 45 w 85"/>
              <a:gd name="T9" fmla="*/ 306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7"/>
              <a:gd name="T17" fmla="*/ 85 w 85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7">
                <a:moveTo>
                  <a:pt x="45" y="306"/>
                </a:moveTo>
                <a:lnTo>
                  <a:pt x="0" y="82"/>
                </a:lnTo>
                <a:lnTo>
                  <a:pt x="84" y="0"/>
                </a:lnTo>
                <a:lnTo>
                  <a:pt x="84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2" name="Freeform 58"/>
          <p:cNvSpPr>
            <a:spLocks/>
          </p:cNvSpPr>
          <p:nvPr/>
        </p:nvSpPr>
        <p:spPr bwMode="auto">
          <a:xfrm>
            <a:off x="1157288" y="4938713"/>
            <a:ext cx="455612" cy="80962"/>
          </a:xfrm>
          <a:custGeom>
            <a:avLst/>
            <a:gdLst>
              <a:gd name="T0" fmla="*/ 0 w 287"/>
              <a:gd name="T1" fmla="*/ 32 h 51"/>
              <a:gd name="T2" fmla="*/ 37 w 287"/>
              <a:gd name="T3" fmla="*/ 0 h 51"/>
              <a:gd name="T4" fmla="*/ 286 w 287"/>
              <a:gd name="T5" fmla="*/ 0 h 51"/>
              <a:gd name="T6" fmla="*/ 224 w 287"/>
              <a:gd name="T7" fmla="*/ 50 h 51"/>
              <a:gd name="T8" fmla="*/ 0 w 287"/>
              <a:gd name="T9" fmla="*/ 32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1"/>
              <a:gd name="T17" fmla="*/ 287 w 287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1">
                <a:moveTo>
                  <a:pt x="0" y="32"/>
                </a:moveTo>
                <a:lnTo>
                  <a:pt x="37" y="0"/>
                </a:lnTo>
                <a:lnTo>
                  <a:pt x="286" y="0"/>
                </a:lnTo>
                <a:lnTo>
                  <a:pt x="224" y="50"/>
                </a:lnTo>
                <a:lnTo>
                  <a:pt x="0" y="32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3" name="Freeform 59"/>
          <p:cNvSpPr>
            <a:spLocks/>
          </p:cNvSpPr>
          <p:nvPr/>
        </p:nvSpPr>
        <p:spPr bwMode="auto">
          <a:xfrm>
            <a:off x="1154113" y="4938713"/>
            <a:ext cx="468312" cy="93662"/>
          </a:xfrm>
          <a:custGeom>
            <a:avLst/>
            <a:gdLst>
              <a:gd name="T0" fmla="*/ 0 w 295"/>
              <a:gd name="T1" fmla="*/ 37 h 59"/>
              <a:gd name="T2" fmla="*/ 38 w 295"/>
              <a:gd name="T3" fmla="*/ 0 h 59"/>
              <a:gd name="T4" fmla="*/ 294 w 295"/>
              <a:gd name="T5" fmla="*/ 0 h 59"/>
              <a:gd name="T6" fmla="*/ 231 w 295"/>
              <a:gd name="T7" fmla="*/ 58 h 59"/>
              <a:gd name="T8" fmla="*/ 0 w 295"/>
              <a:gd name="T9" fmla="*/ 3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9"/>
              <a:gd name="T17" fmla="*/ 295 w 29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9">
                <a:moveTo>
                  <a:pt x="0" y="37"/>
                </a:moveTo>
                <a:lnTo>
                  <a:pt x="38" y="0"/>
                </a:lnTo>
                <a:lnTo>
                  <a:pt x="294" y="0"/>
                </a:lnTo>
                <a:lnTo>
                  <a:pt x="231" y="58"/>
                </a:lnTo>
                <a:lnTo>
                  <a:pt x="0" y="37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4" name="Freeform 60"/>
          <p:cNvSpPr>
            <a:spLocks/>
          </p:cNvSpPr>
          <p:nvPr/>
        </p:nvSpPr>
        <p:spPr bwMode="auto">
          <a:xfrm>
            <a:off x="1487488" y="4938713"/>
            <a:ext cx="125412" cy="474662"/>
          </a:xfrm>
          <a:custGeom>
            <a:avLst/>
            <a:gdLst>
              <a:gd name="T0" fmla="*/ 40 w 79"/>
              <a:gd name="T1" fmla="*/ 298 h 299"/>
              <a:gd name="T2" fmla="*/ 0 w 79"/>
              <a:gd name="T3" fmla="*/ 80 h 299"/>
              <a:gd name="T4" fmla="*/ 78 w 79"/>
              <a:gd name="T5" fmla="*/ 0 h 299"/>
              <a:gd name="T6" fmla="*/ 78 w 79"/>
              <a:gd name="T7" fmla="*/ 266 h 299"/>
              <a:gd name="T8" fmla="*/ 40 w 79"/>
              <a:gd name="T9" fmla="*/ 298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9"/>
              <a:gd name="T17" fmla="*/ 79 w 79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9">
                <a:moveTo>
                  <a:pt x="40" y="298"/>
                </a:moveTo>
                <a:lnTo>
                  <a:pt x="0" y="80"/>
                </a:lnTo>
                <a:lnTo>
                  <a:pt x="78" y="0"/>
                </a:lnTo>
                <a:lnTo>
                  <a:pt x="78" y="266"/>
                </a:lnTo>
                <a:lnTo>
                  <a:pt x="40" y="298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5" name="Freeform 61"/>
          <p:cNvSpPr>
            <a:spLocks/>
          </p:cNvSpPr>
          <p:nvPr/>
        </p:nvSpPr>
        <p:spPr bwMode="auto">
          <a:xfrm>
            <a:off x="1485900" y="4938713"/>
            <a:ext cx="136525" cy="487362"/>
          </a:xfrm>
          <a:custGeom>
            <a:avLst/>
            <a:gdLst>
              <a:gd name="T0" fmla="*/ 45 w 86"/>
              <a:gd name="T1" fmla="*/ 306 h 307"/>
              <a:gd name="T2" fmla="*/ 0 w 86"/>
              <a:gd name="T3" fmla="*/ 82 h 307"/>
              <a:gd name="T4" fmla="*/ 85 w 86"/>
              <a:gd name="T5" fmla="*/ 0 h 307"/>
              <a:gd name="T6" fmla="*/ 85 w 86"/>
              <a:gd name="T7" fmla="*/ 273 h 307"/>
              <a:gd name="T8" fmla="*/ 45 w 86"/>
              <a:gd name="T9" fmla="*/ 306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307"/>
              <a:gd name="T17" fmla="*/ 86 w 86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307">
                <a:moveTo>
                  <a:pt x="45" y="306"/>
                </a:moveTo>
                <a:lnTo>
                  <a:pt x="0" y="82"/>
                </a:lnTo>
                <a:lnTo>
                  <a:pt x="85" y="0"/>
                </a:lnTo>
                <a:lnTo>
                  <a:pt x="85" y="273"/>
                </a:lnTo>
                <a:lnTo>
                  <a:pt x="45" y="306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6" name="Freeform 62"/>
          <p:cNvSpPr>
            <a:spLocks/>
          </p:cNvSpPr>
          <p:nvPr/>
        </p:nvSpPr>
        <p:spPr bwMode="auto">
          <a:xfrm>
            <a:off x="7929563" y="1520825"/>
            <a:ext cx="393700" cy="414338"/>
          </a:xfrm>
          <a:custGeom>
            <a:avLst/>
            <a:gdLst>
              <a:gd name="T0" fmla="*/ 0 w 248"/>
              <a:gd name="T1" fmla="*/ 260 h 261"/>
              <a:gd name="T2" fmla="*/ 0 w 248"/>
              <a:gd name="T3" fmla="*/ 0 h 261"/>
              <a:gd name="T4" fmla="*/ 247 w 248"/>
              <a:gd name="T5" fmla="*/ 0 h 261"/>
              <a:gd name="T6" fmla="*/ 247 w 248"/>
              <a:gd name="T7" fmla="*/ 260 h 261"/>
              <a:gd name="T8" fmla="*/ 0 w 248"/>
              <a:gd name="T9" fmla="*/ 26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7" name="Freeform 63"/>
          <p:cNvSpPr>
            <a:spLocks/>
          </p:cNvSpPr>
          <p:nvPr/>
        </p:nvSpPr>
        <p:spPr bwMode="auto">
          <a:xfrm>
            <a:off x="7927975" y="1520825"/>
            <a:ext cx="404813" cy="427038"/>
          </a:xfrm>
          <a:custGeom>
            <a:avLst/>
            <a:gdLst>
              <a:gd name="T0" fmla="*/ 0 w 255"/>
              <a:gd name="T1" fmla="*/ 268 h 269"/>
              <a:gd name="T2" fmla="*/ 0 w 255"/>
              <a:gd name="T3" fmla="*/ 0 h 269"/>
              <a:gd name="T4" fmla="*/ 254 w 255"/>
              <a:gd name="T5" fmla="*/ 0 h 269"/>
              <a:gd name="T6" fmla="*/ 254 w 255"/>
              <a:gd name="T7" fmla="*/ 268 h 269"/>
              <a:gd name="T8" fmla="*/ 0 w 255"/>
              <a:gd name="T9" fmla="*/ 268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noFill/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8" name="Freeform 64"/>
          <p:cNvSpPr>
            <a:spLocks/>
          </p:cNvSpPr>
          <p:nvPr/>
        </p:nvSpPr>
        <p:spPr bwMode="auto">
          <a:xfrm>
            <a:off x="749300" y="4464050"/>
            <a:ext cx="390525" cy="417513"/>
          </a:xfrm>
          <a:custGeom>
            <a:avLst/>
            <a:gdLst>
              <a:gd name="T0" fmla="*/ 0 w 246"/>
              <a:gd name="T1" fmla="*/ 262 h 263"/>
              <a:gd name="T2" fmla="*/ 0 w 246"/>
              <a:gd name="T3" fmla="*/ 0 h 263"/>
              <a:gd name="T4" fmla="*/ 245 w 246"/>
              <a:gd name="T5" fmla="*/ 0 h 263"/>
              <a:gd name="T6" fmla="*/ 245 w 246"/>
              <a:gd name="T7" fmla="*/ 262 h 263"/>
              <a:gd name="T8" fmla="*/ 0 w 246"/>
              <a:gd name="T9" fmla="*/ 262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3"/>
              <a:gd name="T17" fmla="*/ 246 w 246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3">
                <a:moveTo>
                  <a:pt x="0" y="262"/>
                </a:moveTo>
                <a:lnTo>
                  <a:pt x="0" y="0"/>
                </a:lnTo>
                <a:lnTo>
                  <a:pt x="245" y="0"/>
                </a:lnTo>
                <a:lnTo>
                  <a:pt x="245" y="262"/>
                </a:lnTo>
                <a:lnTo>
                  <a:pt x="0" y="262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9" name="Freeform 65"/>
          <p:cNvSpPr>
            <a:spLocks/>
          </p:cNvSpPr>
          <p:nvPr/>
        </p:nvSpPr>
        <p:spPr bwMode="auto">
          <a:xfrm>
            <a:off x="746125" y="4464050"/>
            <a:ext cx="403225" cy="430213"/>
          </a:xfrm>
          <a:custGeom>
            <a:avLst/>
            <a:gdLst>
              <a:gd name="T0" fmla="*/ 0 w 254"/>
              <a:gd name="T1" fmla="*/ 270 h 271"/>
              <a:gd name="T2" fmla="*/ 0 w 254"/>
              <a:gd name="T3" fmla="*/ 0 h 271"/>
              <a:gd name="T4" fmla="*/ 253 w 254"/>
              <a:gd name="T5" fmla="*/ 0 h 271"/>
              <a:gd name="T6" fmla="*/ 253 w 254"/>
              <a:gd name="T7" fmla="*/ 270 h 271"/>
              <a:gd name="T8" fmla="*/ 0 w 254"/>
              <a:gd name="T9" fmla="*/ 270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1"/>
              <a:gd name="T17" fmla="*/ 254 w 254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1">
                <a:moveTo>
                  <a:pt x="0" y="270"/>
                </a:moveTo>
                <a:lnTo>
                  <a:pt x="0" y="0"/>
                </a:lnTo>
                <a:lnTo>
                  <a:pt x="253" y="0"/>
                </a:lnTo>
                <a:lnTo>
                  <a:pt x="253" y="270"/>
                </a:lnTo>
                <a:lnTo>
                  <a:pt x="0" y="270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0" name="Freeform 66"/>
          <p:cNvSpPr>
            <a:spLocks/>
          </p:cNvSpPr>
          <p:nvPr/>
        </p:nvSpPr>
        <p:spPr bwMode="auto">
          <a:xfrm>
            <a:off x="749300" y="3922713"/>
            <a:ext cx="390525" cy="414337"/>
          </a:xfrm>
          <a:custGeom>
            <a:avLst/>
            <a:gdLst>
              <a:gd name="T0" fmla="*/ 0 w 246"/>
              <a:gd name="T1" fmla="*/ 260 h 261"/>
              <a:gd name="T2" fmla="*/ 0 w 246"/>
              <a:gd name="T3" fmla="*/ 0 h 261"/>
              <a:gd name="T4" fmla="*/ 245 w 246"/>
              <a:gd name="T5" fmla="*/ 0 h 261"/>
              <a:gd name="T6" fmla="*/ 245 w 246"/>
              <a:gd name="T7" fmla="*/ 260 h 261"/>
              <a:gd name="T8" fmla="*/ 0 w 246"/>
              <a:gd name="T9" fmla="*/ 26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1" name="Freeform 67"/>
          <p:cNvSpPr>
            <a:spLocks/>
          </p:cNvSpPr>
          <p:nvPr/>
        </p:nvSpPr>
        <p:spPr bwMode="auto">
          <a:xfrm>
            <a:off x="746125" y="3922713"/>
            <a:ext cx="403225" cy="427037"/>
          </a:xfrm>
          <a:custGeom>
            <a:avLst/>
            <a:gdLst>
              <a:gd name="T0" fmla="*/ 0 w 254"/>
              <a:gd name="T1" fmla="*/ 268 h 269"/>
              <a:gd name="T2" fmla="*/ 0 w 254"/>
              <a:gd name="T3" fmla="*/ 0 h 269"/>
              <a:gd name="T4" fmla="*/ 253 w 254"/>
              <a:gd name="T5" fmla="*/ 0 h 269"/>
              <a:gd name="T6" fmla="*/ 253 w 254"/>
              <a:gd name="T7" fmla="*/ 268 h 269"/>
              <a:gd name="T8" fmla="*/ 0 w 254"/>
              <a:gd name="T9" fmla="*/ 268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2" name="Freeform 68"/>
          <p:cNvSpPr>
            <a:spLocks/>
          </p:cNvSpPr>
          <p:nvPr/>
        </p:nvSpPr>
        <p:spPr bwMode="auto">
          <a:xfrm>
            <a:off x="749300" y="3322638"/>
            <a:ext cx="390525" cy="414337"/>
          </a:xfrm>
          <a:custGeom>
            <a:avLst/>
            <a:gdLst>
              <a:gd name="T0" fmla="*/ 0 w 246"/>
              <a:gd name="T1" fmla="*/ 260 h 261"/>
              <a:gd name="T2" fmla="*/ 0 w 246"/>
              <a:gd name="T3" fmla="*/ 0 h 261"/>
              <a:gd name="T4" fmla="*/ 245 w 246"/>
              <a:gd name="T5" fmla="*/ 0 h 261"/>
              <a:gd name="T6" fmla="*/ 245 w 246"/>
              <a:gd name="T7" fmla="*/ 260 h 261"/>
              <a:gd name="T8" fmla="*/ 0 w 246"/>
              <a:gd name="T9" fmla="*/ 26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3" name="Freeform 69"/>
          <p:cNvSpPr>
            <a:spLocks/>
          </p:cNvSpPr>
          <p:nvPr/>
        </p:nvSpPr>
        <p:spPr bwMode="auto">
          <a:xfrm>
            <a:off x="746125" y="3322638"/>
            <a:ext cx="403225" cy="427037"/>
          </a:xfrm>
          <a:custGeom>
            <a:avLst/>
            <a:gdLst>
              <a:gd name="T0" fmla="*/ 0 w 254"/>
              <a:gd name="T1" fmla="*/ 268 h 269"/>
              <a:gd name="T2" fmla="*/ 0 w 254"/>
              <a:gd name="T3" fmla="*/ 0 h 269"/>
              <a:gd name="T4" fmla="*/ 253 w 254"/>
              <a:gd name="T5" fmla="*/ 0 h 269"/>
              <a:gd name="T6" fmla="*/ 253 w 254"/>
              <a:gd name="T7" fmla="*/ 268 h 269"/>
              <a:gd name="T8" fmla="*/ 0 w 254"/>
              <a:gd name="T9" fmla="*/ 268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4" name="Freeform 70"/>
          <p:cNvSpPr>
            <a:spLocks/>
          </p:cNvSpPr>
          <p:nvPr/>
        </p:nvSpPr>
        <p:spPr bwMode="auto">
          <a:xfrm>
            <a:off x="749300" y="2765425"/>
            <a:ext cx="390525" cy="417513"/>
          </a:xfrm>
          <a:custGeom>
            <a:avLst/>
            <a:gdLst>
              <a:gd name="T0" fmla="*/ 0 w 246"/>
              <a:gd name="T1" fmla="*/ 262 h 263"/>
              <a:gd name="T2" fmla="*/ 0 w 246"/>
              <a:gd name="T3" fmla="*/ 0 h 263"/>
              <a:gd name="T4" fmla="*/ 245 w 246"/>
              <a:gd name="T5" fmla="*/ 0 h 263"/>
              <a:gd name="T6" fmla="*/ 245 w 246"/>
              <a:gd name="T7" fmla="*/ 262 h 263"/>
              <a:gd name="T8" fmla="*/ 0 w 246"/>
              <a:gd name="T9" fmla="*/ 262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3"/>
              <a:gd name="T17" fmla="*/ 246 w 246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3">
                <a:moveTo>
                  <a:pt x="0" y="262"/>
                </a:moveTo>
                <a:lnTo>
                  <a:pt x="0" y="0"/>
                </a:lnTo>
                <a:lnTo>
                  <a:pt x="245" y="0"/>
                </a:lnTo>
                <a:lnTo>
                  <a:pt x="245" y="262"/>
                </a:lnTo>
                <a:lnTo>
                  <a:pt x="0" y="262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5" name="Freeform 71"/>
          <p:cNvSpPr>
            <a:spLocks/>
          </p:cNvSpPr>
          <p:nvPr/>
        </p:nvSpPr>
        <p:spPr bwMode="auto">
          <a:xfrm>
            <a:off x="746125" y="2765425"/>
            <a:ext cx="403225" cy="430213"/>
          </a:xfrm>
          <a:custGeom>
            <a:avLst/>
            <a:gdLst>
              <a:gd name="T0" fmla="*/ 0 w 254"/>
              <a:gd name="T1" fmla="*/ 270 h 271"/>
              <a:gd name="T2" fmla="*/ 0 w 254"/>
              <a:gd name="T3" fmla="*/ 0 h 271"/>
              <a:gd name="T4" fmla="*/ 253 w 254"/>
              <a:gd name="T5" fmla="*/ 0 h 271"/>
              <a:gd name="T6" fmla="*/ 253 w 254"/>
              <a:gd name="T7" fmla="*/ 270 h 271"/>
              <a:gd name="T8" fmla="*/ 0 w 254"/>
              <a:gd name="T9" fmla="*/ 270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1"/>
              <a:gd name="T17" fmla="*/ 254 w 254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1">
                <a:moveTo>
                  <a:pt x="0" y="270"/>
                </a:moveTo>
                <a:lnTo>
                  <a:pt x="0" y="0"/>
                </a:lnTo>
                <a:lnTo>
                  <a:pt x="253" y="0"/>
                </a:lnTo>
                <a:lnTo>
                  <a:pt x="253" y="270"/>
                </a:lnTo>
                <a:lnTo>
                  <a:pt x="0" y="270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6" name="Freeform 72"/>
          <p:cNvSpPr>
            <a:spLocks/>
          </p:cNvSpPr>
          <p:nvPr/>
        </p:nvSpPr>
        <p:spPr bwMode="auto">
          <a:xfrm>
            <a:off x="749300" y="2181225"/>
            <a:ext cx="390525" cy="415925"/>
          </a:xfrm>
          <a:custGeom>
            <a:avLst/>
            <a:gdLst>
              <a:gd name="T0" fmla="*/ 0 w 246"/>
              <a:gd name="T1" fmla="*/ 261 h 262"/>
              <a:gd name="T2" fmla="*/ 0 w 246"/>
              <a:gd name="T3" fmla="*/ 0 h 262"/>
              <a:gd name="T4" fmla="*/ 245 w 246"/>
              <a:gd name="T5" fmla="*/ 0 h 262"/>
              <a:gd name="T6" fmla="*/ 245 w 246"/>
              <a:gd name="T7" fmla="*/ 261 h 262"/>
              <a:gd name="T8" fmla="*/ 0 w 246"/>
              <a:gd name="T9" fmla="*/ 261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2"/>
              <a:gd name="T17" fmla="*/ 246 w 246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2">
                <a:moveTo>
                  <a:pt x="0" y="261"/>
                </a:moveTo>
                <a:lnTo>
                  <a:pt x="0" y="0"/>
                </a:lnTo>
                <a:lnTo>
                  <a:pt x="245" y="0"/>
                </a:lnTo>
                <a:lnTo>
                  <a:pt x="245" y="261"/>
                </a:lnTo>
                <a:lnTo>
                  <a:pt x="0" y="261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7" name="Freeform 73"/>
          <p:cNvSpPr>
            <a:spLocks/>
          </p:cNvSpPr>
          <p:nvPr/>
        </p:nvSpPr>
        <p:spPr bwMode="auto">
          <a:xfrm>
            <a:off x="746125" y="2181225"/>
            <a:ext cx="403225" cy="428625"/>
          </a:xfrm>
          <a:custGeom>
            <a:avLst/>
            <a:gdLst>
              <a:gd name="T0" fmla="*/ 0 w 254"/>
              <a:gd name="T1" fmla="*/ 269 h 270"/>
              <a:gd name="T2" fmla="*/ 0 w 254"/>
              <a:gd name="T3" fmla="*/ 0 h 270"/>
              <a:gd name="T4" fmla="*/ 253 w 254"/>
              <a:gd name="T5" fmla="*/ 0 h 270"/>
              <a:gd name="T6" fmla="*/ 253 w 254"/>
              <a:gd name="T7" fmla="*/ 269 h 270"/>
              <a:gd name="T8" fmla="*/ 0 w 254"/>
              <a:gd name="T9" fmla="*/ 269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0"/>
              <a:gd name="T17" fmla="*/ 254 w 254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0">
                <a:moveTo>
                  <a:pt x="0" y="269"/>
                </a:moveTo>
                <a:lnTo>
                  <a:pt x="0" y="0"/>
                </a:lnTo>
                <a:lnTo>
                  <a:pt x="253" y="0"/>
                </a:lnTo>
                <a:lnTo>
                  <a:pt x="253" y="269"/>
                </a:lnTo>
                <a:lnTo>
                  <a:pt x="0" y="269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8" name="Freeform 74"/>
          <p:cNvSpPr>
            <a:spLocks/>
          </p:cNvSpPr>
          <p:nvPr/>
        </p:nvSpPr>
        <p:spPr bwMode="auto">
          <a:xfrm>
            <a:off x="749300" y="1597025"/>
            <a:ext cx="390525" cy="414338"/>
          </a:xfrm>
          <a:custGeom>
            <a:avLst/>
            <a:gdLst>
              <a:gd name="T0" fmla="*/ 0 w 246"/>
              <a:gd name="T1" fmla="*/ 260 h 261"/>
              <a:gd name="T2" fmla="*/ 0 w 246"/>
              <a:gd name="T3" fmla="*/ 0 h 261"/>
              <a:gd name="T4" fmla="*/ 245 w 246"/>
              <a:gd name="T5" fmla="*/ 0 h 261"/>
              <a:gd name="T6" fmla="*/ 245 w 246"/>
              <a:gd name="T7" fmla="*/ 260 h 261"/>
              <a:gd name="T8" fmla="*/ 0 w 246"/>
              <a:gd name="T9" fmla="*/ 26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1"/>
              <a:gd name="T17" fmla="*/ 246 w 24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1">
                <a:moveTo>
                  <a:pt x="0" y="260"/>
                </a:moveTo>
                <a:lnTo>
                  <a:pt x="0" y="0"/>
                </a:lnTo>
                <a:lnTo>
                  <a:pt x="245" y="0"/>
                </a:lnTo>
                <a:lnTo>
                  <a:pt x="245" y="260"/>
                </a:lnTo>
                <a:lnTo>
                  <a:pt x="0" y="260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9" name="Freeform 75"/>
          <p:cNvSpPr>
            <a:spLocks/>
          </p:cNvSpPr>
          <p:nvPr/>
        </p:nvSpPr>
        <p:spPr bwMode="auto">
          <a:xfrm>
            <a:off x="746125" y="1597025"/>
            <a:ext cx="403225" cy="427038"/>
          </a:xfrm>
          <a:custGeom>
            <a:avLst/>
            <a:gdLst>
              <a:gd name="T0" fmla="*/ 0 w 254"/>
              <a:gd name="T1" fmla="*/ 268 h 269"/>
              <a:gd name="T2" fmla="*/ 0 w 254"/>
              <a:gd name="T3" fmla="*/ 0 h 269"/>
              <a:gd name="T4" fmla="*/ 253 w 254"/>
              <a:gd name="T5" fmla="*/ 0 h 269"/>
              <a:gd name="T6" fmla="*/ 253 w 254"/>
              <a:gd name="T7" fmla="*/ 268 h 269"/>
              <a:gd name="T8" fmla="*/ 0 w 254"/>
              <a:gd name="T9" fmla="*/ 268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69"/>
              <a:gd name="T17" fmla="*/ 254 w 254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69">
                <a:moveTo>
                  <a:pt x="0" y="268"/>
                </a:moveTo>
                <a:lnTo>
                  <a:pt x="0" y="0"/>
                </a:lnTo>
                <a:lnTo>
                  <a:pt x="253" y="0"/>
                </a:lnTo>
                <a:lnTo>
                  <a:pt x="253" y="268"/>
                </a:lnTo>
                <a:lnTo>
                  <a:pt x="0" y="268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0" name="Freeform 76"/>
          <p:cNvSpPr>
            <a:spLocks/>
          </p:cNvSpPr>
          <p:nvPr/>
        </p:nvSpPr>
        <p:spPr bwMode="auto">
          <a:xfrm>
            <a:off x="1166813" y="4464050"/>
            <a:ext cx="393700" cy="417513"/>
          </a:xfrm>
          <a:custGeom>
            <a:avLst/>
            <a:gdLst>
              <a:gd name="T0" fmla="*/ 0 w 248"/>
              <a:gd name="T1" fmla="*/ 262 h 263"/>
              <a:gd name="T2" fmla="*/ 0 w 248"/>
              <a:gd name="T3" fmla="*/ 0 h 263"/>
              <a:gd name="T4" fmla="*/ 247 w 248"/>
              <a:gd name="T5" fmla="*/ 0 h 263"/>
              <a:gd name="T6" fmla="*/ 247 w 248"/>
              <a:gd name="T7" fmla="*/ 262 h 263"/>
              <a:gd name="T8" fmla="*/ 0 w 248"/>
              <a:gd name="T9" fmla="*/ 262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3"/>
              <a:gd name="T17" fmla="*/ 248 w 248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3">
                <a:moveTo>
                  <a:pt x="0" y="262"/>
                </a:moveTo>
                <a:lnTo>
                  <a:pt x="0" y="0"/>
                </a:lnTo>
                <a:lnTo>
                  <a:pt x="247" y="0"/>
                </a:lnTo>
                <a:lnTo>
                  <a:pt x="247" y="262"/>
                </a:lnTo>
                <a:lnTo>
                  <a:pt x="0" y="262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1" name="Freeform 77"/>
          <p:cNvSpPr>
            <a:spLocks/>
          </p:cNvSpPr>
          <p:nvPr/>
        </p:nvSpPr>
        <p:spPr bwMode="auto">
          <a:xfrm>
            <a:off x="1165225" y="4464050"/>
            <a:ext cx="404813" cy="430213"/>
          </a:xfrm>
          <a:custGeom>
            <a:avLst/>
            <a:gdLst>
              <a:gd name="T0" fmla="*/ 0 w 255"/>
              <a:gd name="T1" fmla="*/ 270 h 271"/>
              <a:gd name="T2" fmla="*/ 0 w 255"/>
              <a:gd name="T3" fmla="*/ 0 h 271"/>
              <a:gd name="T4" fmla="*/ 254 w 255"/>
              <a:gd name="T5" fmla="*/ 0 h 271"/>
              <a:gd name="T6" fmla="*/ 254 w 255"/>
              <a:gd name="T7" fmla="*/ 270 h 271"/>
              <a:gd name="T8" fmla="*/ 0 w 255"/>
              <a:gd name="T9" fmla="*/ 270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1"/>
              <a:gd name="T17" fmla="*/ 255 w 255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1">
                <a:moveTo>
                  <a:pt x="0" y="270"/>
                </a:moveTo>
                <a:lnTo>
                  <a:pt x="0" y="0"/>
                </a:lnTo>
                <a:lnTo>
                  <a:pt x="254" y="0"/>
                </a:lnTo>
                <a:lnTo>
                  <a:pt x="254" y="270"/>
                </a:lnTo>
                <a:lnTo>
                  <a:pt x="0" y="270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2" name="Freeform 78"/>
          <p:cNvSpPr>
            <a:spLocks/>
          </p:cNvSpPr>
          <p:nvPr/>
        </p:nvSpPr>
        <p:spPr bwMode="auto">
          <a:xfrm>
            <a:off x="1166813" y="3922713"/>
            <a:ext cx="393700" cy="414337"/>
          </a:xfrm>
          <a:custGeom>
            <a:avLst/>
            <a:gdLst>
              <a:gd name="T0" fmla="*/ 0 w 248"/>
              <a:gd name="T1" fmla="*/ 260 h 261"/>
              <a:gd name="T2" fmla="*/ 0 w 248"/>
              <a:gd name="T3" fmla="*/ 0 h 261"/>
              <a:gd name="T4" fmla="*/ 247 w 248"/>
              <a:gd name="T5" fmla="*/ 0 h 261"/>
              <a:gd name="T6" fmla="*/ 247 w 248"/>
              <a:gd name="T7" fmla="*/ 260 h 261"/>
              <a:gd name="T8" fmla="*/ 0 w 248"/>
              <a:gd name="T9" fmla="*/ 26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3" name="Freeform 79"/>
          <p:cNvSpPr>
            <a:spLocks/>
          </p:cNvSpPr>
          <p:nvPr/>
        </p:nvSpPr>
        <p:spPr bwMode="auto">
          <a:xfrm>
            <a:off x="1165225" y="3922713"/>
            <a:ext cx="404813" cy="427037"/>
          </a:xfrm>
          <a:custGeom>
            <a:avLst/>
            <a:gdLst>
              <a:gd name="T0" fmla="*/ 0 w 255"/>
              <a:gd name="T1" fmla="*/ 268 h 269"/>
              <a:gd name="T2" fmla="*/ 0 w 255"/>
              <a:gd name="T3" fmla="*/ 0 h 269"/>
              <a:gd name="T4" fmla="*/ 254 w 255"/>
              <a:gd name="T5" fmla="*/ 0 h 269"/>
              <a:gd name="T6" fmla="*/ 254 w 255"/>
              <a:gd name="T7" fmla="*/ 268 h 269"/>
              <a:gd name="T8" fmla="*/ 0 w 255"/>
              <a:gd name="T9" fmla="*/ 268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4" name="Freeform 80"/>
          <p:cNvSpPr>
            <a:spLocks/>
          </p:cNvSpPr>
          <p:nvPr/>
        </p:nvSpPr>
        <p:spPr bwMode="auto">
          <a:xfrm>
            <a:off x="1166813" y="3322638"/>
            <a:ext cx="393700" cy="414337"/>
          </a:xfrm>
          <a:custGeom>
            <a:avLst/>
            <a:gdLst>
              <a:gd name="T0" fmla="*/ 0 w 248"/>
              <a:gd name="T1" fmla="*/ 260 h 261"/>
              <a:gd name="T2" fmla="*/ 0 w 248"/>
              <a:gd name="T3" fmla="*/ 0 h 261"/>
              <a:gd name="T4" fmla="*/ 247 w 248"/>
              <a:gd name="T5" fmla="*/ 0 h 261"/>
              <a:gd name="T6" fmla="*/ 247 w 248"/>
              <a:gd name="T7" fmla="*/ 260 h 261"/>
              <a:gd name="T8" fmla="*/ 0 w 248"/>
              <a:gd name="T9" fmla="*/ 26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1"/>
              <a:gd name="T17" fmla="*/ 248 w 248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1">
                <a:moveTo>
                  <a:pt x="0" y="260"/>
                </a:moveTo>
                <a:lnTo>
                  <a:pt x="0" y="0"/>
                </a:lnTo>
                <a:lnTo>
                  <a:pt x="247" y="0"/>
                </a:lnTo>
                <a:lnTo>
                  <a:pt x="247" y="260"/>
                </a:lnTo>
                <a:lnTo>
                  <a:pt x="0" y="26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5" name="Freeform 81"/>
          <p:cNvSpPr>
            <a:spLocks/>
          </p:cNvSpPr>
          <p:nvPr/>
        </p:nvSpPr>
        <p:spPr bwMode="auto">
          <a:xfrm>
            <a:off x="1165225" y="3322638"/>
            <a:ext cx="404813" cy="427037"/>
          </a:xfrm>
          <a:custGeom>
            <a:avLst/>
            <a:gdLst>
              <a:gd name="T0" fmla="*/ 0 w 255"/>
              <a:gd name="T1" fmla="*/ 268 h 269"/>
              <a:gd name="T2" fmla="*/ 0 w 255"/>
              <a:gd name="T3" fmla="*/ 0 h 269"/>
              <a:gd name="T4" fmla="*/ 254 w 255"/>
              <a:gd name="T5" fmla="*/ 0 h 269"/>
              <a:gd name="T6" fmla="*/ 254 w 255"/>
              <a:gd name="T7" fmla="*/ 268 h 269"/>
              <a:gd name="T8" fmla="*/ 0 w 255"/>
              <a:gd name="T9" fmla="*/ 268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69"/>
              <a:gd name="T17" fmla="*/ 255 w 255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69">
                <a:moveTo>
                  <a:pt x="0" y="268"/>
                </a:moveTo>
                <a:lnTo>
                  <a:pt x="0" y="0"/>
                </a:lnTo>
                <a:lnTo>
                  <a:pt x="254" y="0"/>
                </a:lnTo>
                <a:lnTo>
                  <a:pt x="254" y="268"/>
                </a:lnTo>
                <a:lnTo>
                  <a:pt x="0" y="268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6" name="Freeform 82"/>
          <p:cNvSpPr>
            <a:spLocks/>
          </p:cNvSpPr>
          <p:nvPr/>
        </p:nvSpPr>
        <p:spPr bwMode="auto">
          <a:xfrm>
            <a:off x="1166813" y="2765425"/>
            <a:ext cx="393700" cy="417513"/>
          </a:xfrm>
          <a:custGeom>
            <a:avLst/>
            <a:gdLst>
              <a:gd name="T0" fmla="*/ 0 w 248"/>
              <a:gd name="T1" fmla="*/ 262 h 263"/>
              <a:gd name="T2" fmla="*/ 0 w 248"/>
              <a:gd name="T3" fmla="*/ 0 h 263"/>
              <a:gd name="T4" fmla="*/ 247 w 248"/>
              <a:gd name="T5" fmla="*/ 0 h 263"/>
              <a:gd name="T6" fmla="*/ 247 w 248"/>
              <a:gd name="T7" fmla="*/ 262 h 263"/>
              <a:gd name="T8" fmla="*/ 0 w 248"/>
              <a:gd name="T9" fmla="*/ 262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3"/>
              <a:gd name="T17" fmla="*/ 248 w 248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3">
                <a:moveTo>
                  <a:pt x="0" y="262"/>
                </a:moveTo>
                <a:lnTo>
                  <a:pt x="0" y="0"/>
                </a:lnTo>
                <a:lnTo>
                  <a:pt x="247" y="0"/>
                </a:lnTo>
                <a:lnTo>
                  <a:pt x="247" y="262"/>
                </a:lnTo>
                <a:lnTo>
                  <a:pt x="0" y="262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7" name="Freeform 83"/>
          <p:cNvSpPr>
            <a:spLocks/>
          </p:cNvSpPr>
          <p:nvPr/>
        </p:nvSpPr>
        <p:spPr bwMode="auto">
          <a:xfrm>
            <a:off x="1165225" y="2765425"/>
            <a:ext cx="404813" cy="430213"/>
          </a:xfrm>
          <a:custGeom>
            <a:avLst/>
            <a:gdLst>
              <a:gd name="T0" fmla="*/ 0 w 255"/>
              <a:gd name="T1" fmla="*/ 270 h 271"/>
              <a:gd name="T2" fmla="*/ 0 w 255"/>
              <a:gd name="T3" fmla="*/ 0 h 271"/>
              <a:gd name="T4" fmla="*/ 254 w 255"/>
              <a:gd name="T5" fmla="*/ 0 h 271"/>
              <a:gd name="T6" fmla="*/ 254 w 255"/>
              <a:gd name="T7" fmla="*/ 270 h 271"/>
              <a:gd name="T8" fmla="*/ 0 w 255"/>
              <a:gd name="T9" fmla="*/ 270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1"/>
              <a:gd name="T17" fmla="*/ 255 w 255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1">
                <a:moveTo>
                  <a:pt x="0" y="270"/>
                </a:moveTo>
                <a:lnTo>
                  <a:pt x="0" y="0"/>
                </a:lnTo>
                <a:lnTo>
                  <a:pt x="254" y="0"/>
                </a:lnTo>
                <a:lnTo>
                  <a:pt x="254" y="270"/>
                </a:lnTo>
                <a:lnTo>
                  <a:pt x="0" y="270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8" name="Freeform 84"/>
          <p:cNvSpPr>
            <a:spLocks/>
          </p:cNvSpPr>
          <p:nvPr/>
        </p:nvSpPr>
        <p:spPr bwMode="auto">
          <a:xfrm>
            <a:off x="1166813" y="2181225"/>
            <a:ext cx="393700" cy="415925"/>
          </a:xfrm>
          <a:custGeom>
            <a:avLst/>
            <a:gdLst>
              <a:gd name="T0" fmla="*/ 0 w 248"/>
              <a:gd name="T1" fmla="*/ 261 h 262"/>
              <a:gd name="T2" fmla="*/ 0 w 248"/>
              <a:gd name="T3" fmla="*/ 0 h 262"/>
              <a:gd name="T4" fmla="*/ 247 w 248"/>
              <a:gd name="T5" fmla="*/ 0 h 262"/>
              <a:gd name="T6" fmla="*/ 247 w 248"/>
              <a:gd name="T7" fmla="*/ 261 h 262"/>
              <a:gd name="T8" fmla="*/ 0 w 248"/>
              <a:gd name="T9" fmla="*/ 261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2"/>
              <a:gd name="T17" fmla="*/ 248 w 24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2">
                <a:moveTo>
                  <a:pt x="0" y="261"/>
                </a:moveTo>
                <a:lnTo>
                  <a:pt x="0" y="0"/>
                </a:lnTo>
                <a:lnTo>
                  <a:pt x="247" y="0"/>
                </a:lnTo>
                <a:lnTo>
                  <a:pt x="247" y="261"/>
                </a:lnTo>
                <a:lnTo>
                  <a:pt x="0" y="261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9" name="Freeform 85"/>
          <p:cNvSpPr>
            <a:spLocks/>
          </p:cNvSpPr>
          <p:nvPr/>
        </p:nvSpPr>
        <p:spPr bwMode="auto">
          <a:xfrm>
            <a:off x="1165225" y="2181225"/>
            <a:ext cx="404813" cy="428625"/>
          </a:xfrm>
          <a:custGeom>
            <a:avLst/>
            <a:gdLst>
              <a:gd name="T0" fmla="*/ 0 w 255"/>
              <a:gd name="T1" fmla="*/ 269 h 270"/>
              <a:gd name="T2" fmla="*/ 0 w 255"/>
              <a:gd name="T3" fmla="*/ 0 h 270"/>
              <a:gd name="T4" fmla="*/ 254 w 255"/>
              <a:gd name="T5" fmla="*/ 0 h 270"/>
              <a:gd name="T6" fmla="*/ 254 w 255"/>
              <a:gd name="T7" fmla="*/ 269 h 270"/>
              <a:gd name="T8" fmla="*/ 0 w 255"/>
              <a:gd name="T9" fmla="*/ 269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0"/>
              <a:gd name="T17" fmla="*/ 255 w 255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0">
                <a:moveTo>
                  <a:pt x="0" y="269"/>
                </a:moveTo>
                <a:lnTo>
                  <a:pt x="0" y="0"/>
                </a:lnTo>
                <a:lnTo>
                  <a:pt x="254" y="0"/>
                </a:lnTo>
                <a:lnTo>
                  <a:pt x="254" y="269"/>
                </a:lnTo>
                <a:lnTo>
                  <a:pt x="0" y="269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0" name="Freeform 86"/>
          <p:cNvSpPr>
            <a:spLocks/>
          </p:cNvSpPr>
          <p:nvPr/>
        </p:nvSpPr>
        <p:spPr bwMode="auto">
          <a:xfrm>
            <a:off x="749300" y="4997450"/>
            <a:ext cx="390525" cy="415925"/>
          </a:xfrm>
          <a:custGeom>
            <a:avLst/>
            <a:gdLst>
              <a:gd name="T0" fmla="*/ 0 w 246"/>
              <a:gd name="T1" fmla="*/ 261 h 262"/>
              <a:gd name="T2" fmla="*/ 0 w 246"/>
              <a:gd name="T3" fmla="*/ 0 h 262"/>
              <a:gd name="T4" fmla="*/ 245 w 246"/>
              <a:gd name="T5" fmla="*/ 0 h 262"/>
              <a:gd name="T6" fmla="*/ 245 w 246"/>
              <a:gd name="T7" fmla="*/ 261 h 262"/>
              <a:gd name="T8" fmla="*/ 0 w 246"/>
              <a:gd name="T9" fmla="*/ 261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62"/>
              <a:gd name="T17" fmla="*/ 246 w 246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62">
                <a:moveTo>
                  <a:pt x="0" y="261"/>
                </a:moveTo>
                <a:lnTo>
                  <a:pt x="0" y="0"/>
                </a:lnTo>
                <a:lnTo>
                  <a:pt x="245" y="0"/>
                </a:lnTo>
                <a:lnTo>
                  <a:pt x="245" y="261"/>
                </a:lnTo>
                <a:lnTo>
                  <a:pt x="0" y="261"/>
                </a:lnTo>
              </a:path>
            </a:pathLst>
          </a:custGeom>
          <a:solidFill>
            <a:srgbClr val="FF33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1" name="Freeform 87"/>
          <p:cNvSpPr>
            <a:spLocks/>
          </p:cNvSpPr>
          <p:nvPr/>
        </p:nvSpPr>
        <p:spPr bwMode="auto">
          <a:xfrm>
            <a:off x="746125" y="4997450"/>
            <a:ext cx="403225" cy="428625"/>
          </a:xfrm>
          <a:custGeom>
            <a:avLst/>
            <a:gdLst>
              <a:gd name="T0" fmla="*/ 0 w 254"/>
              <a:gd name="T1" fmla="*/ 269 h 270"/>
              <a:gd name="T2" fmla="*/ 0 w 254"/>
              <a:gd name="T3" fmla="*/ 0 h 270"/>
              <a:gd name="T4" fmla="*/ 253 w 254"/>
              <a:gd name="T5" fmla="*/ 0 h 270"/>
              <a:gd name="T6" fmla="*/ 253 w 254"/>
              <a:gd name="T7" fmla="*/ 269 h 270"/>
              <a:gd name="T8" fmla="*/ 0 w 254"/>
              <a:gd name="T9" fmla="*/ 269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70"/>
              <a:gd name="T17" fmla="*/ 254 w 254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70">
                <a:moveTo>
                  <a:pt x="0" y="269"/>
                </a:moveTo>
                <a:lnTo>
                  <a:pt x="0" y="0"/>
                </a:lnTo>
                <a:lnTo>
                  <a:pt x="253" y="0"/>
                </a:lnTo>
                <a:lnTo>
                  <a:pt x="253" y="269"/>
                </a:lnTo>
                <a:lnTo>
                  <a:pt x="0" y="269"/>
                </a:lnTo>
              </a:path>
            </a:pathLst>
          </a:custGeom>
          <a:solidFill>
            <a:srgbClr val="FF33CC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2" name="Freeform 88"/>
          <p:cNvSpPr>
            <a:spLocks/>
          </p:cNvSpPr>
          <p:nvPr/>
        </p:nvSpPr>
        <p:spPr bwMode="auto">
          <a:xfrm>
            <a:off x="1166813" y="4997450"/>
            <a:ext cx="393700" cy="415925"/>
          </a:xfrm>
          <a:custGeom>
            <a:avLst/>
            <a:gdLst>
              <a:gd name="T0" fmla="*/ 0 w 248"/>
              <a:gd name="T1" fmla="*/ 261 h 262"/>
              <a:gd name="T2" fmla="*/ 0 w 248"/>
              <a:gd name="T3" fmla="*/ 0 h 262"/>
              <a:gd name="T4" fmla="*/ 247 w 248"/>
              <a:gd name="T5" fmla="*/ 0 h 262"/>
              <a:gd name="T6" fmla="*/ 247 w 248"/>
              <a:gd name="T7" fmla="*/ 261 h 262"/>
              <a:gd name="T8" fmla="*/ 0 w 248"/>
              <a:gd name="T9" fmla="*/ 261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262"/>
              <a:gd name="T17" fmla="*/ 248 w 24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262">
                <a:moveTo>
                  <a:pt x="0" y="261"/>
                </a:moveTo>
                <a:lnTo>
                  <a:pt x="0" y="0"/>
                </a:lnTo>
                <a:lnTo>
                  <a:pt x="247" y="0"/>
                </a:lnTo>
                <a:lnTo>
                  <a:pt x="247" y="261"/>
                </a:lnTo>
                <a:lnTo>
                  <a:pt x="0" y="261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3" name="Freeform 89"/>
          <p:cNvSpPr>
            <a:spLocks/>
          </p:cNvSpPr>
          <p:nvPr/>
        </p:nvSpPr>
        <p:spPr bwMode="auto">
          <a:xfrm>
            <a:off x="1165225" y="4997450"/>
            <a:ext cx="404813" cy="428625"/>
          </a:xfrm>
          <a:custGeom>
            <a:avLst/>
            <a:gdLst>
              <a:gd name="T0" fmla="*/ 0 w 255"/>
              <a:gd name="T1" fmla="*/ 269 h 270"/>
              <a:gd name="T2" fmla="*/ 0 w 255"/>
              <a:gd name="T3" fmla="*/ 0 h 270"/>
              <a:gd name="T4" fmla="*/ 254 w 255"/>
              <a:gd name="T5" fmla="*/ 0 h 270"/>
              <a:gd name="T6" fmla="*/ 254 w 255"/>
              <a:gd name="T7" fmla="*/ 269 h 270"/>
              <a:gd name="T8" fmla="*/ 0 w 255"/>
              <a:gd name="T9" fmla="*/ 269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70"/>
              <a:gd name="T17" fmla="*/ 255 w 255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70">
                <a:moveTo>
                  <a:pt x="0" y="269"/>
                </a:moveTo>
                <a:lnTo>
                  <a:pt x="0" y="0"/>
                </a:lnTo>
                <a:lnTo>
                  <a:pt x="254" y="0"/>
                </a:lnTo>
                <a:lnTo>
                  <a:pt x="254" y="269"/>
                </a:lnTo>
                <a:lnTo>
                  <a:pt x="0" y="269"/>
                </a:lnTo>
              </a:path>
            </a:pathLst>
          </a:custGeom>
          <a:solidFill>
            <a:srgbClr val="00FF00"/>
          </a:solidFill>
          <a:ln w="126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4" name="Text Box 92"/>
          <p:cNvSpPr txBox="1">
            <a:spLocks noChangeArrowheads="1"/>
          </p:cNvSpPr>
          <p:nvPr/>
        </p:nvSpPr>
        <p:spPr bwMode="auto">
          <a:xfrm>
            <a:off x="7878763" y="1519238"/>
            <a:ext cx="536575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He</a:t>
            </a:r>
          </a:p>
        </p:txBody>
      </p:sp>
      <p:sp>
        <p:nvSpPr>
          <p:cNvPr id="31837" name="Oval 93"/>
          <p:cNvSpPr>
            <a:spLocks noChangeArrowheads="1"/>
          </p:cNvSpPr>
          <p:nvPr/>
        </p:nvSpPr>
        <p:spPr bwMode="auto">
          <a:xfrm>
            <a:off x="593725" y="1917700"/>
            <a:ext cx="684213" cy="37846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38" name="Oval 94"/>
          <p:cNvSpPr>
            <a:spLocks noChangeArrowheads="1"/>
          </p:cNvSpPr>
          <p:nvPr/>
        </p:nvSpPr>
        <p:spPr bwMode="auto">
          <a:xfrm>
            <a:off x="1054100" y="1335088"/>
            <a:ext cx="792163" cy="45720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/>
      <p:bldP spid="31837" grpId="0" animBg="1"/>
      <p:bldP spid="318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956550" cy="762000"/>
          </a:xfrm>
          <a:noFill/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ALL</a:t>
            </a:r>
            <a:r>
              <a:rPr lang="en-US" dirty="0" smtClean="0">
                <a:latin typeface="Arial" charset="0"/>
              </a:rPr>
              <a:t> Periodic Table Trends</a:t>
            </a:r>
            <a:r>
              <a:rPr lang="en-US" dirty="0" smtClean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5181600"/>
          </a:xfrm>
          <a:noFill/>
        </p:spPr>
        <p:txBody>
          <a:bodyPr/>
          <a:lstStyle/>
          <a:p>
            <a:r>
              <a:rPr lang="en-US" sz="3600" dirty="0" smtClean="0"/>
              <a:t>Influenced by factors: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	1. </a:t>
            </a:r>
            <a:r>
              <a:rPr lang="en-US" sz="3600" u="sng" dirty="0" smtClean="0">
                <a:solidFill>
                  <a:schemeClr val="tx2"/>
                </a:solidFill>
              </a:rPr>
              <a:t>Energy Level</a:t>
            </a:r>
            <a:endParaRPr lang="en-US" u="sng" dirty="0" smtClean="0"/>
          </a:p>
          <a:p>
            <a:pPr lvl="1"/>
            <a:r>
              <a:rPr lang="en-US" sz="3600" dirty="0" smtClean="0"/>
              <a:t>Higher energy levels are further away from the nucleus.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	2. </a:t>
            </a:r>
            <a:r>
              <a:rPr lang="en-US" sz="3600" u="sng" dirty="0" smtClean="0">
                <a:solidFill>
                  <a:schemeClr val="tx2"/>
                </a:solidFill>
              </a:rPr>
              <a:t>Charge on nucleus</a:t>
            </a:r>
            <a:r>
              <a:rPr lang="en-US" sz="3600" dirty="0" smtClean="0">
                <a:solidFill>
                  <a:schemeClr val="tx2"/>
                </a:solidFill>
              </a:rPr>
              <a:t> (# protons)</a:t>
            </a:r>
            <a:endParaRPr lang="en-US" dirty="0" smtClean="0"/>
          </a:p>
          <a:p>
            <a:pPr lvl="1"/>
            <a:r>
              <a:rPr lang="en-US" sz="3600" dirty="0" smtClean="0"/>
              <a:t>More charge pulls e- in closer (+ and – attract each other)</a:t>
            </a:r>
          </a:p>
          <a:p>
            <a:endParaRPr lang="en-US" sz="3600" u="sn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Trends in Atomic Size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Metal Reactivity</a:t>
            </a:r>
          </a:p>
          <a:p>
            <a:pPr lvl="1"/>
            <a:r>
              <a:rPr lang="en-US" sz="3600" dirty="0" smtClean="0"/>
              <a:t>Tendency to lose a valence electron</a:t>
            </a:r>
          </a:p>
          <a:p>
            <a:pPr lvl="1"/>
            <a:r>
              <a:rPr lang="en-US" sz="3600" dirty="0" smtClean="0"/>
              <a:t>As you go down a group you it is easier to lose an electron (Trend     )</a:t>
            </a:r>
          </a:p>
          <a:p>
            <a:r>
              <a:rPr lang="en-US" sz="4000" dirty="0" smtClean="0"/>
              <a:t>Nonmetallic reactivity</a:t>
            </a:r>
          </a:p>
          <a:p>
            <a:pPr lvl="1"/>
            <a:r>
              <a:rPr lang="en-US" sz="3600" dirty="0" smtClean="0"/>
              <a:t>Tendency to gain a valence electron</a:t>
            </a:r>
          </a:p>
          <a:p>
            <a:pPr lvl="1"/>
            <a:r>
              <a:rPr lang="en-US" sz="3600" dirty="0"/>
              <a:t>As you go down a group you it is easier to lose an electron (Trend     )</a:t>
            </a:r>
          </a:p>
          <a:p>
            <a:pPr lvl="1"/>
            <a:endParaRPr lang="en-US" sz="3600" dirty="0" smtClean="0"/>
          </a:p>
          <a:p>
            <a:pPr marL="914400" lvl="2" indent="0">
              <a:buNone/>
            </a:pPr>
            <a:endParaRPr lang="en-US" sz="3200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505200" y="3124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505200" y="5486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6172200" cy="762000"/>
          </a:xfrm>
          <a:noFill/>
        </p:spPr>
        <p:txBody>
          <a:bodyPr/>
          <a:lstStyle/>
          <a:p>
            <a:r>
              <a:rPr lang="en-US" dirty="0" smtClean="0">
                <a:latin typeface="Arial" charset="0"/>
              </a:rPr>
              <a:t>Atomic Size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110163"/>
            <a:ext cx="8099425" cy="1143000"/>
          </a:xfrm>
          <a:noFill/>
        </p:spPr>
        <p:txBody>
          <a:bodyPr/>
          <a:lstStyle/>
          <a:p>
            <a:pPr marL="163513" indent="-163513">
              <a:lnSpc>
                <a:spcPct val="80000"/>
              </a:lnSpc>
            </a:pPr>
            <a:r>
              <a:rPr lang="en-US" sz="2600" dirty="0" smtClean="0"/>
              <a:t>Atomic Radius </a:t>
            </a:r>
            <a:r>
              <a:rPr lang="en-US" sz="2600" dirty="0" smtClean="0">
                <a:solidFill>
                  <a:schemeClr val="tx2"/>
                </a:solidFill>
              </a:rPr>
              <a:t>- this is 1/2 the distance between the 2 nuclei of a diatomic molecule</a:t>
            </a:r>
          </a:p>
          <a:p>
            <a:pPr marL="563563" lvl="1" indent="-163513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Group Trend  		Period Trend </a:t>
            </a: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2667000" y="1752600"/>
            <a:ext cx="2057400" cy="2057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3543300" y="2667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4191000" y="1752600"/>
            <a:ext cx="2057400" cy="2057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5067300" y="2667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3810000" y="2819400"/>
            <a:ext cx="1295400" cy="0"/>
          </a:xfrm>
          <a:prstGeom prst="line">
            <a:avLst/>
          </a:prstGeom>
          <a:noFill/>
          <a:ln w="25399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4446588" y="2819400"/>
            <a:ext cx="0" cy="1447800"/>
          </a:xfrm>
          <a:prstGeom prst="line">
            <a:avLst/>
          </a:prstGeom>
          <a:noFill/>
          <a:ln w="76199">
            <a:solidFill>
              <a:srgbClr val="E5405D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657600" y="2971800"/>
            <a:ext cx="0" cy="1295400"/>
          </a:xfrm>
          <a:prstGeom prst="line">
            <a:avLst/>
          </a:prstGeom>
          <a:noFill/>
          <a:ln w="76199">
            <a:solidFill>
              <a:srgbClr val="E5405D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 rot="5400000">
            <a:off x="3760788" y="3840163"/>
            <a:ext cx="762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600">
                <a:solidFill>
                  <a:schemeClr val="tx2"/>
                </a:solidFill>
                <a:latin typeface="Arial" charset="0"/>
              </a:rPr>
              <a:t>}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3290888" y="4451350"/>
            <a:ext cx="16589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Radius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86000" y="5867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72000" y="5867400"/>
            <a:ext cx="11113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5857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Organizing the Elements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848" y="118963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sz="3200" b="0" dirty="0" smtClean="0">
                <a:solidFill>
                  <a:schemeClr val="tx2"/>
                </a:solidFill>
              </a:rPr>
              <a:t>Dmitri </a:t>
            </a:r>
            <a:r>
              <a:rPr lang="en-US" sz="3200" b="0" u="sng" dirty="0" smtClean="0">
                <a:solidFill>
                  <a:schemeClr val="tx2"/>
                </a:solidFill>
              </a:rPr>
              <a:t>Mendeleev</a:t>
            </a:r>
            <a:r>
              <a:rPr lang="en-US" sz="3200" b="0" dirty="0" smtClean="0">
                <a:solidFill>
                  <a:schemeClr val="tx2"/>
                </a:solidFill>
              </a:rPr>
              <a:t> – a Russian chemist and teacher</a:t>
            </a:r>
          </a:p>
          <a:p>
            <a:r>
              <a:rPr lang="en-US" sz="3200" b="0" dirty="0" smtClean="0">
                <a:solidFill>
                  <a:schemeClr val="tx2"/>
                </a:solidFill>
              </a:rPr>
              <a:t>Arranged elements in order of increasing </a:t>
            </a:r>
            <a:r>
              <a:rPr lang="en-US" sz="3200" b="0" i="1" u="sng" dirty="0" smtClean="0">
                <a:solidFill>
                  <a:schemeClr val="tx1"/>
                </a:solidFill>
              </a:rPr>
              <a:t>atomic mass</a:t>
            </a:r>
          </a:p>
          <a:p>
            <a:r>
              <a:rPr lang="en-US" sz="3200" b="0" dirty="0" smtClean="0">
                <a:solidFill>
                  <a:schemeClr val="tx2"/>
                </a:solidFill>
              </a:rPr>
              <a:t>Thus, the first “Periodic Table” </a:t>
            </a:r>
          </a:p>
          <a:p>
            <a:r>
              <a:rPr lang="en-US" sz="3300" i="1" u="sng" dirty="0">
                <a:solidFill>
                  <a:schemeClr val="tx2"/>
                </a:solidFill>
              </a:rPr>
              <a:t>He left blanks</a:t>
            </a:r>
            <a:r>
              <a:rPr lang="en-US" sz="3300" dirty="0">
                <a:solidFill>
                  <a:schemeClr val="tx2"/>
                </a:solidFill>
              </a:rPr>
              <a:t> for yet undiscovered elements</a:t>
            </a:r>
          </a:p>
          <a:p>
            <a:pPr lvl="1"/>
            <a:r>
              <a:rPr lang="en-US" sz="3300" dirty="0">
                <a:solidFill>
                  <a:schemeClr val="tx2"/>
                </a:solidFill>
              </a:rPr>
              <a:t>When they were discovered, he had made good predictions</a:t>
            </a:r>
          </a:p>
          <a:p>
            <a:r>
              <a:rPr lang="en-US" sz="3300" dirty="0">
                <a:solidFill>
                  <a:schemeClr val="tx2"/>
                </a:solidFill>
              </a:rPr>
              <a:t>But, there were problems:</a:t>
            </a:r>
          </a:p>
          <a:p>
            <a:pPr lvl="1"/>
            <a:r>
              <a:rPr lang="en-US" sz="3300" dirty="0">
                <a:solidFill>
                  <a:schemeClr val="tx2"/>
                </a:solidFill>
              </a:rPr>
              <a:t>Such as Co and Ni; </a:t>
            </a:r>
            <a:r>
              <a:rPr lang="en-US" sz="3300" dirty="0" err="1">
                <a:solidFill>
                  <a:schemeClr val="tx2"/>
                </a:solidFill>
              </a:rPr>
              <a:t>Ar</a:t>
            </a:r>
            <a:r>
              <a:rPr lang="en-US" sz="3300" dirty="0">
                <a:solidFill>
                  <a:schemeClr val="tx2"/>
                </a:solidFill>
              </a:rPr>
              <a:t> and K; </a:t>
            </a:r>
            <a:r>
              <a:rPr lang="en-US" sz="3300" dirty="0" err="1">
                <a:solidFill>
                  <a:schemeClr val="tx2"/>
                </a:solidFill>
              </a:rPr>
              <a:t>Te</a:t>
            </a:r>
            <a:r>
              <a:rPr lang="en-US" sz="3300" dirty="0">
                <a:solidFill>
                  <a:schemeClr val="tx2"/>
                </a:solidFill>
              </a:rPr>
              <a:t> and I</a:t>
            </a:r>
          </a:p>
          <a:p>
            <a:endParaRPr lang="en-US" sz="3200" b="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4000" b="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4000" b="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7200"/>
            <a:ext cx="8964612" cy="762000"/>
          </a:xfrm>
          <a:noFill/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 #1.  </a:t>
            </a:r>
            <a:r>
              <a:rPr lang="en-US" sz="4000" u="sng" dirty="0" smtClean="0">
                <a:solidFill>
                  <a:schemeClr val="tx1"/>
                </a:solidFill>
                <a:latin typeface="Arial" charset="0"/>
              </a:rPr>
              <a:t>Atomic Size</a:t>
            </a:r>
            <a:r>
              <a:rPr lang="en-US" sz="4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000" dirty="0" smtClean="0">
                <a:latin typeface="Arial" charset="0"/>
              </a:rPr>
              <a:t>- Group trends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14450"/>
            <a:ext cx="4876800" cy="5010150"/>
          </a:xfrm>
          <a:noFill/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↑ the at. # (or go down a group). . .</a:t>
            </a:r>
          </a:p>
          <a:p>
            <a:pPr lvl="1"/>
            <a:r>
              <a:rPr lang="en-US" sz="3600" dirty="0" smtClean="0">
                <a:solidFill>
                  <a:schemeClr val="tx2"/>
                </a:solidFill>
              </a:rPr>
              <a:t>each atom has another energy level</a:t>
            </a:r>
          </a:p>
          <a:p>
            <a:pPr lvl="2"/>
            <a:r>
              <a:rPr lang="en-US" sz="3200" dirty="0" smtClean="0">
                <a:solidFill>
                  <a:schemeClr val="tx2"/>
                </a:solidFill>
              </a:rPr>
              <a:t>so the atoms get </a:t>
            </a:r>
            <a:r>
              <a:rPr lang="en-US" sz="5400" i="1" dirty="0" smtClean="0">
                <a:solidFill>
                  <a:schemeClr val="tx2"/>
                </a:solidFill>
              </a:rPr>
              <a:t>bigger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5514975" y="1274763"/>
          <a:ext cx="1687513" cy="4940300"/>
        </p:xfrm>
        <a:graphic>
          <a:graphicData uri="http://schemas.openxmlformats.org/presentationml/2006/ole">
            <p:oleObj spid="_x0000_s1031" name="CorelDRAW!" r:id="rId4" imgW="192043" imgH="535796" progId="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772275" y="1244600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H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761163" y="1758950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Li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77038" y="2595563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Na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07225" y="3565525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K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056438" y="5091113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Rb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56550" cy="762000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</a:rPr>
              <a:t>#1. </a:t>
            </a:r>
            <a:r>
              <a:rPr lang="en-US" sz="3200" u="sng" dirty="0" smtClean="0">
                <a:solidFill>
                  <a:schemeClr val="tx1"/>
                </a:solidFill>
                <a:latin typeface="Arial" charset="0"/>
              </a:rPr>
              <a:t>Atomic Size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dirty="0" smtClean="0">
                <a:latin typeface="Arial" charset="0"/>
              </a:rPr>
              <a:t>- Period Trends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1038" y="1439863"/>
            <a:ext cx="7897812" cy="2728912"/>
          </a:xfrm>
          <a:noFill/>
        </p:spPr>
        <p:txBody>
          <a:bodyPr/>
          <a:lstStyle/>
          <a:p>
            <a:r>
              <a:rPr lang="en-US" sz="3000" dirty="0" smtClean="0">
                <a:solidFill>
                  <a:schemeClr val="tx2"/>
                </a:solidFill>
              </a:rPr>
              <a:t>Across a period, the size </a:t>
            </a:r>
            <a:r>
              <a:rPr lang="en-US" sz="2000" dirty="0" smtClean="0">
                <a:solidFill>
                  <a:schemeClr val="tx2"/>
                </a:solidFill>
              </a:rPr>
              <a:t>gets</a:t>
            </a:r>
            <a:r>
              <a:rPr lang="en-US" sz="30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smaller</a:t>
            </a:r>
            <a:r>
              <a:rPr lang="en-US" sz="3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3000" dirty="0" smtClean="0">
                <a:solidFill>
                  <a:schemeClr val="tx2"/>
                </a:solidFill>
              </a:rPr>
              <a:t>e- are in the  </a:t>
            </a:r>
            <a:r>
              <a:rPr lang="en-US" sz="3000" u="sng" dirty="0" smtClean="0">
                <a:solidFill>
                  <a:schemeClr val="tx2"/>
                </a:solidFill>
              </a:rPr>
              <a:t>same energy level</a:t>
            </a:r>
            <a:r>
              <a:rPr lang="en-US" sz="3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3000" dirty="0" smtClean="0">
                <a:solidFill>
                  <a:schemeClr val="tx2"/>
                </a:solidFill>
              </a:rPr>
              <a:t>But, there is more </a:t>
            </a:r>
            <a:r>
              <a:rPr lang="en-US" sz="3000" u="sng" dirty="0" smtClean="0">
                <a:solidFill>
                  <a:schemeClr val="tx2"/>
                </a:solidFill>
              </a:rPr>
              <a:t>nuclear charge</a:t>
            </a:r>
            <a:endParaRPr lang="en-US" sz="3000" dirty="0" smtClean="0">
              <a:solidFill>
                <a:schemeClr val="tx2"/>
              </a:solidFill>
            </a:endParaRPr>
          </a:p>
          <a:p>
            <a:r>
              <a:rPr lang="en-US" sz="3000" dirty="0" smtClean="0">
                <a:solidFill>
                  <a:schemeClr val="tx2"/>
                </a:solidFill>
              </a:rPr>
              <a:t>So the outermost e- are pulled closer.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2050" name="Object 4"/>
          <p:cNvGraphicFramePr>
            <a:graphicFrameLocks noGrp="1"/>
          </p:cNvGraphicFramePr>
          <p:nvPr>
            <p:ph sz="half" idx="2"/>
          </p:nvPr>
        </p:nvGraphicFramePr>
        <p:xfrm>
          <a:off x="663575" y="4443650"/>
          <a:ext cx="7951788" cy="1917700"/>
        </p:xfrm>
        <a:graphic>
          <a:graphicData uri="http://schemas.openxmlformats.org/presentationml/2006/ole">
            <p:oleObj spid="_x0000_s2055" name="CorelDRAW!" r:id="rId4" imgW="1189787" imgH="287015" progId="">
              <p:embed/>
            </p:oleObj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20788" y="5873750"/>
            <a:ext cx="887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schemeClr val="tx2"/>
                </a:solidFill>
                <a:latin typeface="Arial" charset="0"/>
              </a:rPr>
              <a:t>Na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784475" y="5873750"/>
            <a:ext cx="88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Mg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165600" y="5873750"/>
            <a:ext cx="88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Al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238750" y="5873750"/>
            <a:ext cx="88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Si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223000" y="5873750"/>
            <a:ext cx="88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P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981825" y="5873750"/>
            <a:ext cx="88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7591425" y="5873750"/>
            <a:ext cx="88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Cl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132763" y="5873750"/>
            <a:ext cx="7413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8823325" y="1020763"/>
            <a:ext cx="42863" cy="53975"/>
          </a:xfrm>
        </p:spPr>
        <p:txBody>
          <a:bodyPr>
            <a:normAutofit fontScale="90000"/>
          </a:bodyPr>
          <a:lstStyle/>
          <a:p>
            <a:endParaRPr lang="en-US" sz="4000" smtClean="0"/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1173163" y="1671638"/>
            <a:ext cx="0" cy="4252912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H="1" flipV="1">
            <a:off x="1173163" y="5924550"/>
            <a:ext cx="6897687" cy="1588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048000" y="5867400"/>
            <a:ext cx="3316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Atomic Number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 rot="-5400000">
            <a:off x="-1193800" y="3163888"/>
            <a:ext cx="4056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Atomic Radius (pm)</a:t>
            </a:r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1293813" y="4700588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146175" y="4802188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</a:t>
            </a:r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1531938" y="36052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336675" y="305117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Arial" charset="0"/>
              </a:rPr>
              <a:t>Li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2428875" y="447675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Ne</a:t>
            </a:r>
          </a:p>
        </p:txBody>
      </p:sp>
      <p:sp>
        <p:nvSpPr>
          <p:cNvPr id="56332" name="Arc 12"/>
          <p:cNvSpPr>
            <a:spLocks/>
          </p:cNvSpPr>
          <p:nvPr/>
        </p:nvSpPr>
        <p:spPr bwMode="auto">
          <a:xfrm>
            <a:off x="1589088" y="3676650"/>
            <a:ext cx="830262" cy="1038225"/>
          </a:xfrm>
          <a:custGeom>
            <a:avLst/>
            <a:gdLst>
              <a:gd name="T0" fmla="*/ 830262 w 21936"/>
              <a:gd name="T1" fmla="*/ 1038081 h 21600"/>
              <a:gd name="T2" fmla="*/ 0 w 21936"/>
              <a:gd name="T3" fmla="*/ 0 h 21600"/>
              <a:gd name="T4" fmla="*/ 817545 w 21936"/>
              <a:gd name="T5" fmla="*/ 0 h 21600"/>
              <a:gd name="T6" fmla="*/ 0 60000 65536"/>
              <a:gd name="T7" fmla="*/ 0 60000 65536"/>
              <a:gd name="T8" fmla="*/ 0 60000 65536"/>
              <a:gd name="T9" fmla="*/ 0 w 21936"/>
              <a:gd name="T10" fmla="*/ 0 h 21600"/>
              <a:gd name="T11" fmla="*/ 21936 w 2193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36" h="21600" fill="none" extrusionOk="0">
                <a:moveTo>
                  <a:pt x="21936" y="21597"/>
                </a:moveTo>
                <a:cubicBezTo>
                  <a:pt x="21824" y="21599"/>
                  <a:pt x="21712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</a:path>
              <a:path w="21936" h="21600" stroke="0" extrusionOk="0">
                <a:moveTo>
                  <a:pt x="21936" y="21597"/>
                </a:moveTo>
                <a:cubicBezTo>
                  <a:pt x="21824" y="21599"/>
                  <a:pt x="21712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1741488" y="4319588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1874838" y="4491038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Oval 15"/>
          <p:cNvSpPr>
            <a:spLocks noChangeArrowheads="1"/>
          </p:cNvSpPr>
          <p:nvPr/>
        </p:nvSpPr>
        <p:spPr bwMode="auto">
          <a:xfrm>
            <a:off x="2389188" y="4681538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Oval 16"/>
          <p:cNvSpPr>
            <a:spLocks noChangeArrowheads="1"/>
          </p:cNvSpPr>
          <p:nvPr/>
        </p:nvSpPr>
        <p:spPr bwMode="auto">
          <a:xfrm>
            <a:off x="2236788" y="46720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Oval 17"/>
          <p:cNvSpPr>
            <a:spLocks noChangeArrowheads="1"/>
          </p:cNvSpPr>
          <p:nvPr/>
        </p:nvSpPr>
        <p:spPr bwMode="auto">
          <a:xfrm>
            <a:off x="1970088" y="4567238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Oval 18"/>
          <p:cNvSpPr>
            <a:spLocks noChangeArrowheads="1"/>
          </p:cNvSpPr>
          <p:nvPr/>
        </p:nvSpPr>
        <p:spPr bwMode="auto">
          <a:xfrm>
            <a:off x="2084388" y="46148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Oval 19"/>
          <p:cNvSpPr>
            <a:spLocks noChangeArrowheads="1"/>
          </p:cNvSpPr>
          <p:nvPr/>
        </p:nvSpPr>
        <p:spPr bwMode="auto">
          <a:xfrm>
            <a:off x="1798638" y="44053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Oval 20"/>
          <p:cNvSpPr>
            <a:spLocks noChangeArrowheads="1"/>
          </p:cNvSpPr>
          <p:nvPr/>
        </p:nvSpPr>
        <p:spPr bwMode="auto">
          <a:xfrm>
            <a:off x="1665288" y="4224338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Arc 21"/>
          <p:cNvSpPr>
            <a:spLocks/>
          </p:cNvSpPr>
          <p:nvPr/>
        </p:nvSpPr>
        <p:spPr bwMode="auto">
          <a:xfrm>
            <a:off x="2544763" y="2514600"/>
            <a:ext cx="1228725" cy="1573213"/>
          </a:xfrm>
          <a:custGeom>
            <a:avLst/>
            <a:gdLst>
              <a:gd name="T0" fmla="*/ 889062 w 21600"/>
              <a:gd name="T1" fmla="*/ 1573213 h 20758"/>
              <a:gd name="T2" fmla="*/ 0 w 21600"/>
              <a:gd name="T3" fmla="*/ 0 h 20758"/>
              <a:gd name="T4" fmla="*/ 1228725 w 21600"/>
              <a:gd name="T5" fmla="*/ 0 h 20758"/>
              <a:gd name="T6" fmla="*/ 0 60000 65536"/>
              <a:gd name="T7" fmla="*/ 0 60000 65536"/>
              <a:gd name="T8" fmla="*/ 0 60000 65536"/>
              <a:gd name="T9" fmla="*/ 0 w 21600"/>
              <a:gd name="T10" fmla="*/ 0 h 20758"/>
              <a:gd name="T11" fmla="*/ 21600 w 21600"/>
              <a:gd name="T12" fmla="*/ 20758 h 207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58" fill="none" extrusionOk="0">
                <a:moveTo>
                  <a:pt x="15628" y="20758"/>
                </a:moveTo>
                <a:cubicBezTo>
                  <a:pt x="6374" y="18096"/>
                  <a:pt x="0" y="9629"/>
                  <a:pt x="0" y="0"/>
                </a:cubicBezTo>
              </a:path>
              <a:path w="21600" h="20758" stroke="0" extrusionOk="0">
                <a:moveTo>
                  <a:pt x="15628" y="20758"/>
                </a:moveTo>
                <a:cubicBezTo>
                  <a:pt x="6374" y="18096"/>
                  <a:pt x="0" y="96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3436938" y="38957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Ar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503488" y="2501900"/>
            <a:ext cx="919162" cy="1619250"/>
            <a:chOff x="1577" y="1576"/>
            <a:chExt cx="579" cy="1020"/>
          </a:xfrm>
        </p:grpSpPr>
        <p:sp>
          <p:nvSpPr>
            <p:cNvPr id="56397" name="Oval 23"/>
            <p:cNvSpPr>
              <a:spLocks noChangeArrowheads="1"/>
            </p:cNvSpPr>
            <p:nvPr/>
          </p:nvSpPr>
          <p:spPr bwMode="auto">
            <a:xfrm>
              <a:off x="1577" y="1576"/>
              <a:ext cx="40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8" name="Oval 24"/>
            <p:cNvSpPr>
              <a:spLocks noChangeArrowheads="1"/>
            </p:cNvSpPr>
            <p:nvPr/>
          </p:nvSpPr>
          <p:spPr bwMode="auto">
            <a:xfrm>
              <a:off x="1643" y="1989"/>
              <a:ext cx="40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9" name="Oval 25"/>
            <p:cNvSpPr>
              <a:spLocks noChangeArrowheads="1"/>
            </p:cNvSpPr>
            <p:nvPr/>
          </p:nvSpPr>
          <p:spPr bwMode="auto">
            <a:xfrm>
              <a:off x="1703" y="2140"/>
              <a:ext cx="41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0" name="Oval 26"/>
            <p:cNvSpPr>
              <a:spLocks noChangeArrowheads="1"/>
            </p:cNvSpPr>
            <p:nvPr/>
          </p:nvSpPr>
          <p:spPr bwMode="auto">
            <a:xfrm>
              <a:off x="1741" y="2218"/>
              <a:ext cx="40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1" name="Oval 27"/>
            <p:cNvSpPr>
              <a:spLocks noChangeArrowheads="1"/>
            </p:cNvSpPr>
            <p:nvPr/>
          </p:nvSpPr>
          <p:spPr bwMode="auto">
            <a:xfrm>
              <a:off x="1806" y="2315"/>
              <a:ext cx="41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2" name="Oval 28"/>
            <p:cNvSpPr>
              <a:spLocks noChangeArrowheads="1"/>
            </p:cNvSpPr>
            <p:nvPr/>
          </p:nvSpPr>
          <p:spPr bwMode="auto">
            <a:xfrm>
              <a:off x="1867" y="2383"/>
              <a:ext cx="41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3" name="Oval 29"/>
            <p:cNvSpPr>
              <a:spLocks noChangeArrowheads="1"/>
            </p:cNvSpPr>
            <p:nvPr/>
          </p:nvSpPr>
          <p:spPr bwMode="auto">
            <a:xfrm>
              <a:off x="1938" y="2451"/>
              <a:ext cx="40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4" name="Oval 30"/>
            <p:cNvSpPr>
              <a:spLocks noChangeArrowheads="1"/>
            </p:cNvSpPr>
            <p:nvPr/>
          </p:nvSpPr>
          <p:spPr bwMode="auto">
            <a:xfrm>
              <a:off x="2013" y="2509"/>
              <a:ext cx="40" cy="34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5" name="Oval 31"/>
            <p:cNvSpPr>
              <a:spLocks noChangeArrowheads="1"/>
            </p:cNvSpPr>
            <p:nvPr/>
          </p:nvSpPr>
          <p:spPr bwMode="auto">
            <a:xfrm>
              <a:off x="2116" y="2563"/>
              <a:ext cx="40" cy="3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44" name="Line 33"/>
          <p:cNvSpPr>
            <a:spLocks noChangeShapeType="1"/>
          </p:cNvSpPr>
          <p:nvPr/>
        </p:nvSpPr>
        <p:spPr bwMode="auto">
          <a:xfrm>
            <a:off x="2438400" y="1752600"/>
            <a:ext cx="0" cy="4114800"/>
          </a:xfrm>
          <a:prstGeom prst="line">
            <a:avLst/>
          </a:prstGeom>
          <a:noFill/>
          <a:ln w="12699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Rectangle 34"/>
          <p:cNvSpPr>
            <a:spLocks noChangeArrowheads="1"/>
          </p:cNvSpPr>
          <p:nvPr/>
        </p:nvSpPr>
        <p:spPr bwMode="auto">
          <a:xfrm>
            <a:off x="2209800" y="592455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10</a:t>
            </a:r>
          </a:p>
        </p:txBody>
      </p:sp>
      <p:sp>
        <p:nvSpPr>
          <p:cNvPr id="56346" name="Rectangle 35"/>
          <p:cNvSpPr>
            <a:spLocks noChangeArrowheads="1"/>
          </p:cNvSpPr>
          <p:nvPr/>
        </p:nvSpPr>
        <p:spPr bwMode="auto">
          <a:xfrm>
            <a:off x="2324100" y="2057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Na</a:t>
            </a:r>
          </a:p>
        </p:txBody>
      </p:sp>
      <p:sp>
        <p:nvSpPr>
          <p:cNvPr id="56347" name="Arc 36"/>
          <p:cNvSpPr>
            <a:spLocks/>
          </p:cNvSpPr>
          <p:nvPr/>
        </p:nvSpPr>
        <p:spPr bwMode="auto">
          <a:xfrm>
            <a:off x="3563938" y="1085850"/>
            <a:ext cx="819150" cy="2457450"/>
          </a:xfrm>
          <a:custGeom>
            <a:avLst/>
            <a:gdLst>
              <a:gd name="T0" fmla="*/ 819150 w 21600"/>
              <a:gd name="T1" fmla="*/ 2457450 h 21600"/>
              <a:gd name="T2" fmla="*/ 0 w 21600"/>
              <a:gd name="T3" fmla="*/ 0 h 21600"/>
              <a:gd name="T4" fmla="*/ 81915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8" name="Freeform 37"/>
          <p:cNvSpPr>
            <a:spLocks/>
          </p:cNvSpPr>
          <p:nvPr/>
        </p:nvSpPr>
        <p:spPr bwMode="auto">
          <a:xfrm>
            <a:off x="4400550" y="3238500"/>
            <a:ext cx="1874838" cy="350838"/>
          </a:xfrm>
          <a:custGeom>
            <a:avLst/>
            <a:gdLst>
              <a:gd name="T0" fmla="*/ 0 w 1181"/>
              <a:gd name="T1" fmla="*/ 192 h 221"/>
              <a:gd name="T2" fmla="*/ 36 w 1181"/>
              <a:gd name="T3" fmla="*/ 192 h 221"/>
              <a:gd name="T4" fmla="*/ 256 w 1181"/>
              <a:gd name="T5" fmla="*/ 196 h 221"/>
              <a:gd name="T6" fmla="*/ 364 w 1181"/>
              <a:gd name="T7" fmla="*/ 212 h 221"/>
              <a:gd name="T8" fmla="*/ 444 w 1181"/>
              <a:gd name="T9" fmla="*/ 216 h 221"/>
              <a:gd name="T10" fmla="*/ 588 w 1181"/>
              <a:gd name="T11" fmla="*/ 156 h 221"/>
              <a:gd name="T12" fmla="*/ 648 w 1181"/>
              <a:gd name="T13" fmla="*/ 84 h 221"/>
              <a:gd name="T14" fmla="*/ 672 w 1181"/>
              <a:gd name="T15" fmla="*/ 48 h 221"/>
              <a:gd name="T16" fmla="*/ 708 w 1181"/>
              <a:gd name="T17" fmla="*/ 12 h 221"/>
              <a:gd name="T18" fmla="*/ 744 w 1181"/>
              <a:gd name="T19" fmla="*/ 0 h 221"/>
              <a:gd name="T20" fmla="*/ 792 w 1181"/>
              <a:gd name="T21" fmla="*/ 12 h 221"/>
              <a:gd name="T22" fmla="*/ 828 w 1181"/>
              <a:gd name="T23" fmla="*/ 24 h 221"/>
              <a:gd name="T24" fmla="*/ 852 w 1181"/>
              <a:gd name="T25" fmla="*/ 60 h 221"/>
              <a:gd name="T26" fmla="*/ 888 w 1181"/>
              <a:gd name="T27" fmla="*/ 96 h 221"/>
              <a:gd name="T28" fmla="*/ 956 w 1181"/>
              <a:gd name="T29" fmla="*/ 180 h 221"/>
              <a:gd name="T30" fmla="*/ 1012 w 1181"/>
              <a:gd name="T31" fmla="*/ 220 h 221"/>
              <a:gd name="T32" fmla="*/ 1180 w 1181"/>
              <a:gd name="T33" fmla="*/ 216 h 2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81"/>
              <a:gd name="T52" fmla="*/ 0 h 221"/>
              <a:gd name="T53" fmla="*/ 1181 w 1181"/>
              <a:gd name="T54" fmla="*/ 221 h 2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81" h="221">
                <a:moveTo>
                  <a:pt x="0" y="192"/>
                </a:moveTo>
                <a:lnTo>
                  <a:pt x="36" y="192"/>
                </a:lnTo>
                <a:lnTo>
                  <a:pt x="256" y="196"/>
                </a:lnTo>
                <a:lnTo>
                  <a:pt x="364" y="212"/>
                </a:lnTo>
                <a:lnTo>
                  <a:pt x="444" y="216"/>
                </a:lnTo>
                <a:lnTo>
                  <a:pt x="588" y="156"/>
                </a:lnTo>
                <a:lnTo>
                  <a:pt x="648" y="84"/>
                </a:lnTo>
                <a:lnTo>
                  <a:pt x="672" y="48"/>
                </a:lnTo>
                <a:lnTo>
                  <a:pt x="708" y="12"/>
                </a:lnTo>
                <a:lnTo>
                  <a:pt x="744" y="0"/>
                </a:lnTo>
                <a:lnTo>
                  <a:pt x="792" y="12"/>
                </a:lnTo>
                <a:lnTo>
                  <a:pt x="828" y="24"/>
                </a:lnTo>
                <a:lnTo>
                  <a:pt x="852" y="60"/>
                </a:lnTo>
                <a:lnTo>
                  <a:pt x="888" y="96"/>
                </a:lnTo>
                <a:lnTo>
                  <a:pt x="956" y="180"/>
                </a:lnTo>
                <a:lnTo>
                  <a:pt x="1012" y="220"/>
                </a:lnTo>
                <a:lnTo>
                  <a:pt x="1180" y="216"/>
                </a:lnTo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49" name="Oval 38"/>
          <p:cNvSpPr>
            <a:spLocks noChangeArrowheads="1"/>
          </p:cNvSpPr>
          <p:nvPr/>
        </p:nvSpPr>
        <p:spPr bwMode="auto">
          <a:xfrm>
            <a:off x="6062663" y="35544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0" name="Oval 39"/>
          <p:cNvSpPr>
            <a:spLocks noChangeArrowheads="1"/>
          </p:cNvSpPr>
          <p:nvPr/>
        </p:nvSpPr>
        <p:spPr bwMode="auto">
          <a:xfrm>
            <a:off x="5510213" y="31988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1" name="Oval 40"/>
          <p:cNvSpPr>
            <a:spLocks noChangeArrowheads="1"/>
          </p:cNvSpPr>
          <p:nvPr/>
        </p:nvSpPr>
        <p:spPr bwMode="auto">
          <a:xfrm>
            <a:off x="5637213" y="32178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2" name="Oval 41"/>
          <p:cNvSpPr>
            <a:spLocks noChangeArrowheads="1"/>
          </p:cNvSpPr>
          <p:nvPr/>
        </p:nvSpPr>
        <p:spPr bwMode="auto">
          <a:xfrm>
            <a:off x="5738813" y="33131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3" name="Oval 42"/>
          <p:cNvSpPr>
            <a:spLocks noChangeArrowheads="1"/>
          </p:cNvSpPr>
          <p:nvPr/>
        </p:nvSpPr>
        <p:spPr bwMode="auto">
          <a:xfrm>
            <a:off x="5815013" y="34020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4" name="Oval 43"/>
          <p:cNvSpPr>
            <a:spLocks noChangeArrowheads="1"/>
          </p:cNvSpPr>
          <p:nvPr/>
        </p:nvSpPr>
        <p:spPr bwMode="auto">
          <a:xfrm>
            <a:off x="5891213" y="34909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5" name="Oval 44"/>
          <p:cNvSpPr>
            <a:spLocks noChangeArrowheads="1"/>
          </p:cNvSpPr>
          <p:nvPr/>
        </p:nvSpPr>
        <p:spPr bwMode="auto">
          <a:xfrm>
            <a:off x="6227763" y="35480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6" name="Oval 45"/>
          <p:cNvSpPr>
            <a:spLocks noChangeArrowheads="1"/>
          </p:cNvSpPr>
          <p:nvPr/>
        </p:nvSpPr>
        <p:spPr bwMode="auto">
          <a:xfrm>
            <a:off x="5376863" y="33258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7" name="Oval 46"/>
          <p:cNvSpPr>
            <a:spLocks noChangeArrowheads="1"/>
          </p:cNvSpPr>
          <p:nvPr/>
        </p:nvSpPr>
        <p:spPr bwMode="auto">
          <a:xfrm>
            <a:off x="5281613" y="34401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8" name="Oval 47"/>
          <p:cNvSpPr>
            <a:spLocks noChangeArrowheads="1"/>
          </p:cNvSpPr>
          <p:nvPr/>
        </p:nvSpPr>
        <p:spPr bwMode="auto">
          <a:xfrm>
            <a:off x="5103813" y="35417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9" name="Oval 48"/>
          <p:cNvSpPr>
            <a:spLocks noChangeArrowheads="1"/>
          </p:cNvSpPr>
          <p:nvPr/>
        </p:nvSpPr>
        <p:spPr bwMode="auto">
          <a:xfrm>
            <a:off x="4894263" y="35353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0" name="Oval 49"/>
          <p:cNvSpPr>
            <a:spLocks noChangeArrowheads="1"/>
          </p:cNvSpPr>
          <p:nvPr/>
        </p:nvSpPr>
        <p:spPr bwMode="auto">
          <a:xfrm>
            <a:off x="4722813" y="35290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1" name="Oval 50"/>
          <p:cNvSpPr>
            <a:spLocks noChangeArrowheads="1"/>
          </p:cNvSpPr>
          <p:nvPr/>
        </p:nvSpPr>
        <p:spPr bwMode="auto">
          <a:xfrm>
            <a:off x="4513263" y="35036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2" name="Oval 51"/>
          <p:cNvSpPr>
            <a:spLocks noChangeArrowheads="1"/>
          </p:cNvSpPr>
          <p:nvPr/>
        </p:nvSpPr>
        <p:spPr bwMode="auto">
          <a:xfrm>
            <a:off x="4348163" y="35099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3" name="Oval 52"/>
          <p:cNvSpPr>
            <a:spLocks noChangeArrowheads="1"/>
          </p:cNvSpPr>
          <p:nvPr/>
        </p:nvSpPr>
        <p:spPr bwMode="auto">
          <a:xfrm>
            <a:off x="4164013" y="34528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4" name="Oval 53"/>
          <p:cNvSpPr>
            <a:spLocks noChangeArrowheads="1"/>
          </p:cNvSpPr>
          <p:nvPr/>
        </p:nvSpPr>
        <p:spPr bwMode="auto">
          <a:xfrm>
            <a:off x="3986213" y="32496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5" name="Oval 54"/>
          <p:cNvSpPr>
            <a:spLocks noChangeArrowheads="1"/>
          </p:cNvSpPr>
          <p:nvPr/>
        </p:nvSpPr>
        <p:spPr bwMode="auto">
          <a:xfrm>
            <a:off x="3770313" y="28495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6" name="Oval 55"/>
          <p:cNvSpPr>
            <a:spLocks noChangeArrowheads="1"/>
          </p:cNvSpPr>
          <p:nvPr/>
        </p:nvSpPr>
        <p:spPr bwMode="auto">
          <a:xfrm>
            <a:off x="3617913" y="224631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7" name="Oval 56"/>
          <p:cNvSpPr>
            <a:spLocks noChangeArrowheads="1"/>
          </p:cNvSpPr>
          <p:nvPr/>
        </p:nvSpPr>
        <p:spPr bwMode="auto">
          <a:xfrm>
            <a:off x="3529013" y="1033463"/>
            <a:ext cx="85725" cy="68262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8" name="Rectangle 57"/>
          <p:cNvSpPr>
            <a:spLocks noChangeArrowheads="1"/>
          </p:cNvSpPr>
          <p:nvPr/>
        </p:nvSpPr>
        <p:spPr bwMode="auto">
          <a:xfrm>
            <a:off x="3327400" y="59055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</a:t>
            </a:r>
          </a:p>
        </p:txBody>
      </p:sp>
      <p:sp>
        <p:nvSpPr>
          <p:cNvPr id="56369" name="Rectangle 58"/>
          <p:cNvSpPr>
            <a:spLocks noChangeArrowheads="1"/>
          </p:cNvSpPr>
          <p:nvPr/>
        </p:nvSpPr>
        <p:spPr bwMode="auto">
          <a:xfrm>
            <a:off x="6264275" y="334645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Kr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6108700" y="0"/>
            <a:ext cx="2986088" cy="3032125"/>
            <a:chOff x="3848" y="0"/>
            <a:chExt cx="1881" cy="1910"/>
          </a:xfrm>
        </p:grpSpPr>
        <p:sp>
          <p:nvSpPr>
            <p:cNvPr id="56375" name="Arc 59"/>
            <p:cNvSpPr>
              <a:spLocks/>
            </p:cNvSpPr>
            <p:nvPr/>
          </p:nvSpPr>
          <p:spPr bwMode="auto">
            <a:xfrm>
              <a:off x="3997" y="312"/>
              <a:ext cx="516" cy="1548"/>
            </a:xfrm>
            <a:custGeom>
              <a:avLst/>
              <a:gdLst>
                <a:gd name="T0" fmla="*/ 516 w 21600"/>
                <a:gd name="T1" fmla="*/ 1548 h 21600"/>
                <a:gd name="T2" fmla="*/ 0 w 21600"/>
                <a:gd name="T3" fmla="*/ 0 h 21600"/>
                <a:gd name="T4" fmla="*/ 516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6" name="Freeform 60"/>
            <p:cNvSpPr>
              <a:spLocks/>
            </p:cNvSpPr>
            <p:nvPr/>
          </p:nvSpPr>
          <p:spPr bwMode="auto">
            <a:xfrm>
              <a:off x="4524" y="1668"/>
              <a:ext cx="1181" cy="221"/>
            </a:xfrm>
            <a:custGeom>
              <a:avLst/>
              <a:gdLst>
                <a:gd name="T0" fmla="*/ 0 w 1181"/>
                <a:gd name="T1" fmla="*/ 192 h 221"/>
                <a:gd name="T2" fmla="*/ 36 w 1181"/>
                <a:gd name="T3" fmla="*/ 192 h 221"/>
                <a:gd name="T4" fmla="*/ 256 w 1181"/>
                <a:gd name="T5" fmla="*/ 196 h 221"/>
                <a:gd name="T6" fmla="*/ 364 w 1181"/>
                <a:gd name="T7" fmla="*/ 212 h 221"/>
                <a:gd name="T8" fmla="*/ 444 w 1181"/>
                <a:gd name="T9" fmla="*/ 216 h 221"/>
                <a:gd name="T10" fmla="*/ 588 w 1181"/>
                <a:gd name="T11" fmla="*/ 156 h 221"/>
                <a:gd name="T12" fmla="*/ 648 w 1181"/>
                <a:gd name="T13" fmla="*/ 84 h 221"/>
                <a:gd name="T14" fmla="*/ 672 w 1181"/>
                <a:gd name="T15" fmla="*/ 48 h 221"/>
                <a:gd name="T16" fmla="*/ 708 w 1181"/>
                <a:gd name="T17" fmla="*/ 12 h 221"/>
                <a:gd name="T18" fmla="*/ 744 w 1181"/>
                <a:gd name="T19" fmla="*/ 0 h 221"/>
                <a:gd name="T20" fmla="*/ 792 w 1181"/>
                <a:gd name="T21" fmla="*/ 12 h 221"/>
                <a:gd name="T22" fmla="*/ 828 w 1181"/>
                <a:gd name="T23" fmla="*/ 24 h 221"/>
                <a:gd name="T24" fmla="*/ 852 w 1181"/>
                <a:gd name="T25" fmla="*/ 60 h 221"/>
                <a:gd name="T26" fmla="*/ 888 w 1181"/>
                <a:gd name="T27" fmla="*/ 96 h 221"/>
                <a:gd name="T28" fmla="*/ 956 w 1181"/>
                <a:gd name="T29" fmla="*/ 180 h 221"/>
                <a:gd name="T30" fmla="*/ 1012 w 1181"/>
                <a:gd name="T31" fmla="*/ 220 h 221"/>
                <a:gd name="T32" fmla="*/ 1180 w 1181"/>
                <a:gd name="T33" fmla="*/ 216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1"/>
                <a:gd name="T52" fmla="*/ 0 h 221"/>
                <a:gd name="T53" fmla="*/ 1181 w 1181"/>
                <a:gd name="T54" fmla="*/ 221 h 2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1" h="221">
                  <a:moveTo>
                    <a:pt x="0" y="192"/>
                  </a:moveTo>
                  <a:lnTo>
                    <a:pt x="36" y="192"/>
                  </a:lnTo>
                  <a:lnTo>
                    <a:pt x="256" y="196"/>
                  </a:lnTo>
                  <a:lnTo>
                    <a:pt x="364" y="212"/>
                  </a:lnTo>
                  <a:lnTo>
                    <a:pt x="444" y="216"/>
                  </a:lnTo>
                  <a:lnTo>
                    <a:pt x="588" y="156"/>
                  </a:lnTo>
                  <a:lnTo>
                    <a:pt x="648" y="84"/>
                  </a:lnTo>
                  <a:lnTo>
                    <a:pt x="672" y="48"/>
                  </a:lnTo>
                  <a:lnTo>
                    <a:pt x="708" y="12"/>
                  </a:lnTo>
                  <a:lnTo>
                    <a:pt x="744" y="0"/>
                  </a:lnTo>
                  <a:lnTo>
                    <a:pt x="792" y="12"/>
                  </a:lnTo>
                  <a:lnTo>
                    <a:pt x="828" y="24"/>
                  </a:lnTo>
                  <a:lnTo>
                    <a:pt x="852" y="60"/>
                  </a:lnTo>
                  <a:lnTo>
                    <a:pt x="888" y="96"/>
                  </a:lnTo>
                  <a:lnTo>
                    <a:pt x="956" y="180"/>
                  </a:lnTo>
                  <a:lnTo>
                    <a:pt x="1012" y="220"/>
                  </a:lnTo>
                  <a:lnTo>
                    <a:pt x="1180" y="216"/>
                  </a:lnTo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Oval 61"/>
            <p:cNvSpPr>
              <a:spLocks noChangeArrowheads="1"/>
            </p:cNvSpPr>
            <p:nvPr/>
          </p:nvSpPr>
          <p:spPr bwMode="auto">
            <a:xfrm>
              <a:off x="5571" y="1867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8" name="Oval 62"/>
            <p:cNvSpPr>
              <a:spLocks noChangeArrowheads="1"/>
            </p:cNvSpPr>
            <p:nvPr/>
          </p:nvSpPr>
          <p:spPr bwMode="auto">
            <a:xfrm>
              <a:off x="5223" y="1643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9" name="Oval 63"/>
            <p:cNvSpPr>
              <a:spLocks noChangeArrowheads="1"/>
            </p:cNvSpPr>
            <p:nvPr/>
          </p:nvSpPr>
          <p:spPr bwMode="auto">
            <a:xfrm>
              <a:off x="5303" y="1655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0" name="Oval 64"/>
            <p:cNvSpPr>
              <a:spLocks noChangeArrowheads="1"/>
            </p:cNvSpPr>
            <p:nvPr/>
          </p:nvSpPr>
          <p:spPr bwMode="auto">
            <a:xfrm>
              <a:off x="5367" y="1715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1" name="Oval 65"/>
            <p:cNvSpPr>
              <a:spLocks noChangeArrowheads="1"/>
            </p:cNvSpPr>
            <p:nvPr/>
          </p:nvSpPr>
          <p:spPr bwMode="auto">
            <a:xfrm>
              <a:off x="5415" y="1771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2" name="Oval 66"/>
            <p:cNvSpPr>
              <a:spLocks noChangeArrowheads="1"/>
            </p:cNvSpPr>
            <p:nvPr/>
          </p:nvSpPr>
          <p:spPr bwMode="auto">
            <a:xfrm>
              <a:off x="5463" y="1827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3" name="Oval 67"/>
            <p:cNvSpPr>
              <a:spLocks noChangeArrowheads="1"/>
            </p:cNvSpPr>
            <p:nvPr/>
          </p:nvSpPr>
          <p:spPr bwMode="auto">
            <a:xfrm>
              <a:off x="5675" y="1863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4" name="Oval 68"/>
            <p:cNvSpPr>
              <a:spLocks noChangeArrowheads="1"/>
            </p:cNvSpPr>
            <p:nvPr/>
          </p:nvSpPr>
          <p:spPr bwMode="auto">
            <a:xfrm>
              <a:off x="5139" y="1723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5" name="Oval 69"/>
            <p:cNvSpPr>
              <a:spLocks noChangeArrowheads="1"/>
            </p:cNvSpPr>
            <p:nvPr/>
          </p:nvSpPr>
          <p:spPr bwMode="auto">
            <a:xfrm>
              <a:off x="5079" y="1795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6" name="Oval 70"/>
            <p:cNvSpPr>
              <a:spLocks noChangeArrowheads="1"/>
            </p:cNvSpPr>
            <p:nvPr/>
          </p:nvSpPr>
          <p:spPr bwMode="auto">
            <a:xfrm>
              <a:off x="4967" y="1859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7" name="Oval 71"/>
            <p:cNvSpPr>
              <a:spLocks noChangeArrowheads="1"/>
            </p:cNvSpPr>
            <p:nvPr/>
          </p:nvSpPr>
          <p:spPr bwMode="auto">
            <a:xfrm>
              <a:off x="4835" y="1855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8" name="Oval 72"/>
            <p:cNvSpPr>
              <a:spLocks noChangeArrowheads="1"/>
            </p:cNvSpPr>
            <p:nvPr/>
          </p:nvSpPr>
          <p:spPr bwMode="auto">
            <a:xfrm>
              <a:off x="4727" y="1851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9" name="Oval 73"/>
            <p:cNvSpPr>
              <a:spLocks noChangeArrowheads="1"/>
            </p:cNvSpPr>
            <p:nvPr/>
          </p:nvSpPr>
          <p:spPr bwMode="auto">
            <a:xfrm>
              <a:off x="4595" y="1835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0" name="Oval 74"/>
            <p:cNvSpPr>
              <a:spLocks noChangeArrowheads="1"/>
            </p:cNvSpPr>
            <p:nvPr/>
          </p:nvSpPr>
          <p:spPr bwMode="auto">
            <a:xfrm>
              <a:off x="4491" y="1839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1" name="Oval 75"/>
            <p:cNvSpPr>
              <a:spLocks noChangeArrowheads="1"/>
            </p:cNvSpPr>
            <p:nvPr/>
          </p:nvSpPr>
          <p:spPr bwMode="auto">
            <a:xfrm>
              <a:off x="4375" y="1803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2" name="Oval 76"/>
            <p:cNvSpPr>
              <a:spLocks noChangeArrowheads="1"/>
            </p:cNvSpPr>
            <p:nvPr/>
          </p:nvSpPr>
          <p:spPr bwMode="auto">
            <a:xfrm>
              <a:off x="4263" y="1675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3" name="Oval 77"/>
            <p:cNvSpPr>
              <a:spLocks noChangeArrowheads="1"/>
            </p:cNvSpPr>
            <p:nvPr/>
          </p:nvSpPr>
          <p:spPr bwMode="auto">
            <a:xfrm>
              <a:off x="4127" y="1423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4" name="Oval 78"/>
            <p:cNvSpPr>
              <a:spLocks noChangeArrowheads="1"/>
            </p:cNvSpPr>
            <p:nvPr/>
          </p:nvSpPr>
          <p:spPr bwMode="auto">
            <a:xfrm>
              <a:off x="4031" y="1043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5" name="Oval 79"/>
            <p:cNvSpPr>
              <a:spLocks noChangeArrowheads="1"/>
            </p:cNvSpPr>
            <p:nvPr/>
          </p:nvSpPr>
          <p:spPr bwMode="auto">
            <a:xfrm>
              <a:off x="3975" y="279"/>
              <a:ext cx="54" cy="43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6" name="Rectangle 80"/>
            <p:cNvSpPr>
              <a:spLocks noChangeArrowheads="1"/>
            </p:cNvSpPr>
            <p:nvPr/>
          </p:nvSpPr>
          <p:spPr bwMode="auto">
            <a:xfrm>
              <a:off x="3848" y="0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Rb</a:t>
              </a:r>
            </a:p>
          </p:txBody>
        </p:sp>
      </p:grpSp>
      <p:sp>
        <p:nvSpPr>
          <p:cNvPr id="56371" name="Line 84"/>
          <p:cNvSpPr>
            <a:spLocks noChangeShapeType="1"/>
          </p:cNvSpPr>
          <p:nvPr/>
        </p:nvSpPr>
        <p:spPr bwMode="auto">
          <a:xfrm>
            <a:off x="1577975" y="1817688"/>
            <a:ext cx="0" cy="4114800"/>
          </a:xfrm>
          <a:prstGeom prst="line">
            <a:avLst/>
          </a:prstGeom>
          <a:noFill/>
          <a:ln w="12699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2" name="Text Box 85"/>
          <p:cNvSpPr txBox="1">
            <a:spLocks noChangeArrowheads="1"/>
          </p:cNvSpPr>
          <p:nvPr/>
        </p:nvSpPr>
        <p:spPr bwMode="auto">
          <a:xfrm>
            <a:off x="1406525" y="5922963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56373" name="AutoShape 86"/>
          <p:cNvSpPr>
            <a:spLocks/>
          </p:cNvSpPr>
          <p:nvPr/>
        </p:nvSpPr>
        <p:spPr bwMode="auto">
          <a:xfrm rot="-5400000">
            <a:off x="1899444" y="1097756"/>
            <a:ext cx="225425" cy="900113"/>
          </a:xfrm>
          <a:prstGeom prst="rightBrace">
            <a:avLst>
              <a:gd name="adj1" fmla="val 33275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4" name="Text Box 87"/>
          <p:cNvSpPr txBox="1">
            <a:spLocks noChangeArrowheads="1"/>
          </p:cNvSpPr>
          <p:nvPr/>
        </p:nvSpPr>
        <p:spPr bwMode="auto">
          <a:xfrm>
            <a:off x="1406525" y="873125"/>
            <a:ext cx="140652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Period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52600" y="533400"/>
            <a:ext cx="7942263" cy="708528"/>
          </a:xfrm>
          <a:noFill/>
        </p:spPr>
        <p:txBody>
          <a:bodyPr anchor="t" anchorCtr="1">
            <a:spAutoFit/>
          </a:bodyPr>
          <a:lstStyle/>
          <a:p>
            <a:r>
              <a:rPr lang="en-US" sz="4000" dirty="0" smtClean="0">
                <a:latin typeface="Arial" charset="0"/>
              </a:rPr>
              <a:t>Ion Review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108075"/>
            <a:ext cx="8099425" cy="5521325"/>
          </a:xfrm>
          <a:noFill/>
        </p:spPr>
        <p:txBody>
          <a:bodyPr/>
          <a:lstStyle/>
          <a:p>
            <a:r>
              <a:rPr lang="en-US" sz="4000" b="0" u="sng" dirty="0" smtClean="0"/>
              <a:t>Metals tend to LOSE e-</a:t>
            </a:r>
            <a:r>
              <a:rPr lang="en-US" sz="3600" b="0" dirty="0" smtClean="0"/>
              <a:t>, </a:t>
            </a:r>
          </a:p>
          <a:p>
            <a:pPr lvl="1"/>
            <a:r>
              <a:rPr lang="en-US" sz="3600" dirty="0" smtClean="0">
                <a:solidFill>
                  <a:schemeClr val="tx2"/>
                </a:solidFill>
              </a:rPr>
              <a:t>Na loses 1: 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</a:rPr>
              <a:t>protons (11) 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</a:rPr>
              <a:t>electrons (10)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</a:rPr>
              <a:t>thus a + charged particle is formed = “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cation</a:t>
            </a:r>
            <a:r>
              <a:rPr lang="en-US" sz="2800" b="1" dirty="0" smtClean="0">
                <a:solidFill>
                  <a:schemeClr val="tx2"/>
                </a:solidFill>
              </a:rPr>
              <a:t>”</a:t>
            </a:r>
            <a:endParaRPr lang="en-US" sz="2800" b="1" u="sng" dirty="0" smtClean="0">
              <a:solidFill>
                <a:schemeClr val="tx2"/>
              </a:solidFill>
            </a:endParaRPr>
          </a:p>
          <a:p>
            <a:pPr lvl="1"/>
            <a:r>
              <a:rPr lang="en-US" sz="3600" dirty="0" smtClean="0">
                <a:solidFill>
                  <a:schemeClr val="tx2"/>
                </a:solidFill>
              </a:rPr>
              <a:t>Written:  Na</a:t>
            </a:r>
            <a:r>
              <a:rPr lang="en-US" sz="3600" b="1" baseline="30000" dirty="0" smtClean="0">
                <a:solidFill>
                  <a:schemeClr val="tx2"/>
                </a:solidFill>
              </a:rPr>
              <a:t>+</a:t>
            </a:r>
          </a:p>
          <a:p>
            <a:pPr lvl="1"/>
            <a:r>
              <a:rPr lang="en-US" sz="3600" dirty="0" smtClean="0">
                <a:solidFill>
                  <a:schemeClr val="tx2"/>
                </a:solidFill>
              </a:rPr>
              <a:t>Named: “</a:t>
            </a:r>
            <a:r>
              <a:rPr lang="en-US" sz="3600" b="1" dirty="0" smtClean="0">
                <a:solidFill>
                  <a:schemeClr val="tx2"/>
                </a:solidFill>
              </a:rPr>
              <a:t>sodium ion</a:t>
            </a:r>
            <a:r>
              <a:rPr lang="en-US" sz="3600" dirty="0" smtClean="0">
                <a:solidFill>
                  <a:schemeClr val="tx2"/>
                </a:solidFill>
              </a:rPr>
              <a:t>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554038"/>
            <a:ext cx="7942262" cy="708528"/>
          </a:xfrm>
          <a:noFill/>
        </p:spPr>
        <p:txBody>
          <a:bodyPr anchor="t" anchorCtr="1">
            <a:spAutoFit/>
          </a:bodyPr>
          <a:lstStyle/>
          <a:p>
            <a:r>
              <a:rPr lang="en-US" sz="4000" dirty="0" smtClean="0">
                <a:latin typeface="Arial" charset="0"/>
              </a:rPr>
              <a:t>Ion Review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382713"/>
            <a:ext cx="8099425" cy="5170487"/>
          </a:xfrm>
          <a:noFill/>
        </p:spPr>
        <p:txBody>
          <a:bodyPr/>
          <a:lstStyle/>
          <a:p>
            <a:r>
              <a:rPr lang="en-US" sz="4000" b="0" u="sng" dirty="0" smtClean="0"/>
              <a:t>Nonmetals tend to GAIN</a:t>
            </a:r>
            <a:r>
              <a:rPr lang="en-US" sz="3600" b="0" dirty="0" smtClean="0"/>
              <a:t> e-</a:t>
            </a:r>
          </a:p>
          <a:p>
            <a:pPr lvl="1"/>
            <a:r>
              <a:rPr lang="en-US" sz="3600" dirty="0" err="1" smtClean="0">
                <a:solidFill>
                  <a:schemeClr val="tx2"/>
                </a:solidFill>
              </a:rPr>
              <a:t>Cl</a:t>
            </a:r>
            <a:r>
              <a:rPr lang="en-US" sz="3600" dirty="0" smtClean="0">
                <a:solidFill>
                  <a:schemeClr val="tx2"/>
                </a:solidFill>
              </a:rPr>
              <a:t> gains 1 e-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</a:rPr>
              <a:t>Protons (17) 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</a:rPr>
              <a:t>Electrons (18)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</a:rPr>
              <a:t>Charge of -1 </a:t>
            </a:r>
          </a:p>
          <a:p>
            <a:pPr lvl="1"/>
            <a:r>
              <a:rPr lang="en-US" sz="4400" dirty="0" smtClean="0">
                <a:solidFill>
                  <a:schemeClr val="tx2"/>
                </a:solidFill>
              </a:rPr>
              <a:t>Named a </a:t>
            </a:r>
            <a:r>
              <a:rPr lang="en-US" sz="4400" dirty="0" smtClean="0"/>
              <a:t>“chloride ion”</a:t>
            </a:r>
          </a:p>
          <a:p>
            <a:pPr lvl="1"/>
            <a:r>
              <a:rPr lang="en-US" sz="3600" dirty="0" smtClean="0"/>
              <a:t>“</a:t>
            </a:r>
            <a:r>
              <a:rPr lang="en-US" sz="3600" b="1" u="sng" dirty="0" smtClean="0"/>
              <a:t>anions</a:t>
            </a:r>
            <a:r>
              <a:rPr lang="en-US" sz="3600" dirty="0" smtClean="0"/>
              <a:t>”</a:t>
            </a:r>
            <a:r>
              <a:rPr lang="en-US" sz="3600" dirty="0" smtClean="0">
                <a:solidFill>
                  <a:schemeClr val="tx2"/>
                </a:solidFill>
              </a:rPr>
              <a:t>: (-) ions </a:t>
            </a:r>
            <a:endParaRPr lang="en-US" sz="3600" dirty="0" smtClean="0"/>
          </a:p>
          <a:p>
            <a:pPr lvl="1"/>
            <a:endParaRPr lang="en-US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9236075" cy="762000"/>
          </a:xfrm>
          <a:noFill/>
        </p:spPr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</a:rPr>
              <a:t>#2.  Trends in Ionization Energy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u="sng" dirty="0" smtClean="0">
                <a:solidFill>
                  <a:schemeClr val="tx1"/>
                </a:solidFill>
              </a:rPr>
              <a:t>Ionization energy </a:t>
            </a:r>
            <a:r>
              <a:rPr lang="en-US" sz="4400" dirty="0" smtClean="0">
                <a:solidFill>
                  <a:schemeClr val="tx2"/>
                </a:solidFill>
              </a:rPr>
              <a:t>- energy required to </a:t>
            </a:r>
            <a:r>
              <a:rPr lang="en-US" sz="4400" i="1" dirty="0" smtClean="0">
                <a:solidFill>
                  <a:schemeClr val="tx2"/>
                </a:solidFill>
              </a:rPr>
              <a:t>remove an e-</a:t>
            </a:r>
            <a:r>
              <a:rPr lang="en-US" sz="4400" dirty="0" smtClean="0">
                <a:solidFill>
                  <a:schemeClr val="tx2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>
                <a:solidFill>
                  <a:schemeClr val="tx2"/>
                </a:solidFill>
              </a:rPr>
              <a:t>Group Trend 		Period Trend  </a:t>
            </a:r>
          </a:p>
          <a:p>
            <a:pPr>
              <a:lnSpc>
                <a:spcPct val="90000"/>
              </a:lnSpc>
            </a:pPr>
            <a:r>
              <a:rPr lang="en-US" sz="4400" u="sng" dirty="0" smtClean="0">
                <a:solidFill>
                  <a:schemeClr val="tx1"/>
                </a:solidFill>
              </a:rPr>
              <a:t>First ionization energy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2"/>
                </a:solidFill>
              </a:rPr>
              <a:t>- energy required to remove only the 1</a:t>
            </a:r>
            <a:r>
              <a:rPr lang="en-US" sz="4400" baseline="30000" dirty="0" smtClean="0">
                <a:solidFill>
                  <a:schemeClr val="tx2"/>
                </a:solidFill>
              </a:rPr>
              <a:t>st</a:t>
            </a:r>
            <a:r>
              <a:rPr lang="en-US" sz="4400" dirty="0" smtClean="0">
                <a:solidFill>
                  <a:schemeClr val="tx2"/>
                </a:solidFill>
              </a:rPr>
              <a:t> e</a:t>
            </a:r>
            <a:r>
              <a:rPr lang="en-US" sz="4400" baseline="30000" dirty="0" smtClean="0">
                <a:solidFill>
                  <a:schemeClr val="tx2"/>
                </a:solidFill>
              </a:rPr>
              <a:t>-</a:t>
            </a:r>
            <a:endParaRPr lang="en-US" sz="3600" u="sng" baseline="30000" dirty="0" smtClean="0">
              <a:solidFill>
                <a:schemeClr val="tx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33800" y="2819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629400" y="2667000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Charge and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(+) charge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Smaller than atomic size – Lost an e-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Ca is larger than Ca</a:t>
            </a:r>
            <a:r>
              <a:rPr lang="en-US" baseline="30000" dirty="0" smtClean="0">
                <a:solidFill>
                  <a:schemeClr val="tx2"/>
                </a:solidFill>
              </a:rPr>
              <a:t>+2</a:t>
            </a:r>
          </a:p>
          <a:p>
            <a:r>
              <a:rPr lang="en-US" dirty="0" smtClean="0"/>
              <a:t>(-) charge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Larger than atomic size – Gained an e-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F is smaller than F</a:t>
            </a:r>
            <a:r>
              <a:rPr lang="en-US" baseline="30000" dirty="0" smtClean="0">
                <a:solidFill>
                  <a:schemeClr val="tx2"/>
                </a:solidFill>
              </a:rPr>
              <a:t>-</a:t>
            </a:r>
            <a:endParaRPr lang="en-US" baseline="30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Ionization Energy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000" u="sng" dirty="0" smtClean="0"/>
              <a:t>Second I.E.</a:t>
            </a:r>
            <a:r>
              <a:rPr lang="en-US" sz="4000" dirty="0" smtClean="0"/>
              <a:t> - </a:t>
            </a:r>
            <a:r>
              <a:rPr lang="en-US" sz="4000" dirty="0" smtClean="0">
                <a:solidFill>
                  <a:schemeClr val="tx2"/>
                </a:solidFill>
              </a:rPr>
              <a:t>is the E required to remove the 2</a:t>
            </a:r>
            <a:r>
              <a:rPr lang="en-US" sz="4000" baseline="30000" dirty="0" smtClean="0">
                <a:solidFill>
                  <a:schemeClr val="tx2"/>
                </a:solidFill>
              </a:rPr>
              <a:t>nd</a:t>
            </a:r>
            <a:r>
              <a:rPr lang="en-US" sz="4000" dirty="0" smtClean="0">
                <a:solidFill>
                  <a:schemeClr val="tx2"/>
                </a:solidFill>
              </a:rPr>
              <a:t> e</a:t>
            </a:r>
            <a:r>
              <a:rPr lang="en-US" sz="4000" baseline="30000" dirty="0" smtClean="0">
                <a:solidFill>
                  <a:schemeClr val="tx2"/>
                </a:solidFill>
              </a:rPr>
              <a:t>-</a:t>
            </a:r>
            <a:endParaRPr lang="en-US" sz="4000" dirty="0" smtClean="0">
              <a:solidFill>
                <a:schemeClr val="tx2"/>
              </a:solidFill>
            </a:endParaRPr>
          </a:p>
          <a:p>
            <a:pPr lvl="1"/>
            <a:r>
              <a:rPr lang="en-US" sz="4000" dirty="0" smtClean="0">
                <a:solidFill>
                  <a:schemeClr val="tx2"/>
                </a:solidFill>
              </a:rPr>
              <a:t>Always greater than first IE.</a:t>
            </a:r>
          </a:p>
          <a:p>
            <a:r>
              <a:rPr lang="en-US" sz="4000" u="sng" dirty="0" smtClean="0"/>
              <a:t>Third I.E.</a:t>
            </a:r>
            <a:r>
              <a:rPr lang="en-US" sz="4000" dirty="0" smtClean="0"/>
              <a:t> - </a:t>
            </a:r>
            <a:r>
              <a:rPr lang="en-US" sz="4000" dirty="0" smtClean="0">
                <a:solidFill>
                  <a:schemeClr val="tx2"/>
                </a:solidFill>
              </a:rPr>
              <a:t>is the E required to remove a 3</a:t>
            </a:r>
            <a:r>
              <a:rPr lang="en-US" sz="4000" baseline="30000" dirty="0" smtClean="0">
                <a:solidFill>
                  <a:schemeClr val="tx2"/>
                </a:solidFill>
              </a:rPr>
              <a:t>rd</a:t>
            </a:r>
            <a:r>
              <a:rPr lang="en-US" sz="4000" dirty="0" smtClean="0">
                <a:solidFill>
                  <a:schemeClr val="tx2"/>
                </a:solidFill>
              </a:rPr>
              <a:t> e-</a:t>
            </a:r>
          </a:p>
          <a:p>
            <a:pPr lvl="1"/>
            <a:r>
              <a:rPr lang="en-US" sz="4000" dirty="0" smtClean="0">
                <a:solidFill>
                  <a:schemeClr val="tx2"/>
                </a:solidFill>
              </a:rPr>
              <a:t>Greater than 1st or 2nd IE.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95313" y="609600"/>
            <a:ext cx="7981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u="sng" dirty="0">
                <a:latin typeface="Arial" charset="0"/>
              </a:rPr>
              <a:t>Symbol	First		Second	  Third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041400" y="1263650"/>
            <a:ext cx="706438" cy="501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tx2"/>
                </a:solidFill>
                <a:latin typeface="Arial" charset="0"/>
              </a:rPr>
              <a:t>HHeLiBeBCNO</a:t>
            </a:r>
            <a:r>
              <a:rPr lang="en-US" sz="3200" dirty="0">
                <a:solidFill>
                  <a:schemeClr val="tx2"/>
                </a:solidFill>
                <a:latin typeface="Arial" charset="0"/>
              </a:rPr>
              <a:t> F Ne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370138" y="1228725"/>
            <a:ext cx="1379537" cy="501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" charset="0"/>
              </a:rPr>
              <a:t>1312 2731 520 900 800 1086 1402 1314 1681 2080 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473575" y="1211263"/>
            <a:ext cx="1281113" cy="501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" charset="0"/>
              </a:rPr>
              <a:t>  5247 7297 1757 2430 2352 2857 3391 3375 3963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6324600" y="1676400"/>
            <a:ext cx="1658938" cy="45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" charset="0"/>
              </a:rPr>
              <a:t>                     11810 14840 3569 4619 4577 5301 6045 6276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Positive ions (+) are smaller than the original atoms</a:t>
            </a:r>
          </a:p>
          <a:p>
            <a:r>
              <a:rPr lang="en-US" sz="3200" dirty="0" smtClean="0"/>
              <a:t>Negative ions (-) are larger than the original atoms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968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Mendeleev’s Periodic Table</a:t>
            </a:r>
            <a:endParaRPr lang="en-US" dirty="0"/>
          </a:p>
        </p:txBody>
      </p:sp>
      <p:pic>
        <p:nvPicPr>
          <p:cNvPr id="51202" name="Picture 2" descr="http://www.rsc.org/education/teachers/learnnet/periodictable/pre16/develop/mendel4.jpg"/>
          <p:cNvPicPr>
            <a:picLocks noChangeAspect="1" noChangeArrowheads="1"/>
          </p:cNvPicPr>
          <p:nvPr/>
        </p:nvPicPr>
        <p:blipFill>
          <a:blip r:embed="rId2" cstate="print"/>
          <a:srcRect l="977" t="18065" r="3935" b="26644"/>
          <a:stretch>
            <a:fillRect/>
          </a:stretch>
        </p:blipFill>
        <p:spPr bwMode="auto">
          <a:xfrm>
            <a:off x="777922" y="1638293"/>
            <a:ext cx="7774895" cy="43667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b="1" dirty="0" smtClean="0">
                <a:latin typeface="Arial" charset="0"/>
              </a:rPr>
              <a:t>Electronegativity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51425"/>
          </a:xfrm>
          <a:noFill/>
        </p:spPr>
        <p:txBody>
          <a:bodyPr>
            <a:normAutofit/>
          </a:bodyPr>
          <a:lstStyle/>
          <a:p>
            <a:r>
              <a:rPr lang="en-US" sz="4000" u="sng" dirty="0" err="1" smtClean="0">
                <a:solidFill>
                  <a:schemeClr val="tx1"/>
                </a:solidFill>
              </a:rPr>
              <a:t>Electronegativity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- tendency for an atom to </a:t>
            </a:r>
            <a:r>
              <a:rPr lang="en-US" sz="4000" u="sng" dirty="0" smtClean="0">
                <a:solidFill>
                  <a:schemeClr val="tx2"/>
                </a:solidFill>
              </a:rPr>
              <a:t>attract</a:t>
            </a:r>
            <a:r>
              <a:rPr lang="en-US" sz="4000" dirty="0" smtClean="0">
                <a:solidFill>
                  <a:schemeClr val="tx2"/>
                </a:solidFill>
              </a:rPr>
              <a:t> e- when it’s </a:t>
            </a:r>
            <a:r>
              <a:rPr lang="en-US" sz="4000" u="sng" dirty="0" smtClean="0">
                <a:solidFill>
                  <a:schemeClr val="tx2"/>
                </a:solidFill>
              </a:rPr>
              <a:t>bonded</a:t>
            </a:r>
            <a:r>
              <a:rPr lang="en-US" sz="4000" dirty="0" smtClean="0">
                <a:solidFill>
                  <a:schemeClr val="tx2"/>
                </a:solidFill>
              </a:rPr>
              <a:t> with an element.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8463"/>
            <a:ext cx="7772400" cy="838200"/>
          </a:xfrm>
          <a:noFill/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Electronegativity</a:t>
            </a:r>
            <a:endParaRPr lang="en-US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2213"/>
            <a:ext cx="7772400" cy="5410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tx2"/>
                </a:solidFill>
              </a:rPr>
              <a:t>Down a group – e- is farther away from the nucleus</a:t>
            </a:r>
          </a:p>
          <a:p>
            <a:pPr lvl="1">
              <a:lnSpc>
                <a:spcPct val="90000"/>
              </a:lnSpc>
            </a:pPr>
            <a:r>
              <a:rPr lang="en-US" sz="4400" dirty="0" smtClean="0">
                <a:solidFill>
                  <a:schemeClr val="tx2"/>
                </a:solidFill>
              </a:rPr>
              <a:t>more willing to share.</a:t>
            </a:r>
          </a:p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tx2"/>
                </a:solidFill>
              </a:rPr>
              <a:t> ↓ column -  ↓</a:t>
            </a:r>
            <a:r>
              <a:rPr lang="en-US" sz="4400" dirty="0" err="1" smtClean="0">
                <a:solidFill>
                  <a:schemeClr val="tx2"/>
                </a:solidFill>
              </a:rPr>
              <a:t>electronegativity</a:t>
            </a:r>
            <a:endParaRPr lang="en-US" sz="4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Electronegativity</a:t>
            </a:r>
            <a:endParaRPr lang="en-US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76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tx2"/>
                </a:solidFill>
              </a:rPr>
              <a:t>Across a family – metals want to lose electrons so they have a low </a:t>
            </a:r>
            <a:r>
              <a:rPr lang="en-US" sz="4400" dirty="0" err="1" smtClean="0">
                <a:solidFill>
                  <a:schemeClr val="tx2"/>
                </a:solidFill>
              </a:rPr>
              <a:t>electronegativity</a:t>
            </a:r>
            <a:endParaRPr lang="en-US" sz="4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tx2"/>
                </a:solidFill>
              </a:rPr>
              <a:t> 	   period (row) -   electronegativity</a:t>
            </a:r>
          </a:p>
          <a:p>
            <a:pPr>
              <a:buNone/>
            </a:pPr>
            <a:endParaRPr lang="en-US" sz="3500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219200" y="3581400"/>
            <a:ext cx="668740" cy="1588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6200000" flipV="1">
            <a:off x="4118212" y="3577988"/>
            <a:ext cx="466298" cy="15923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7772400" cy="707886"/>
          </a:xfrm>
          <a:noFill/>
        </p:spPr>
        <p:txBody>
          <a:bodyPr anchor="t" anchorCtr="1">
            <a:spAutoFit/>
          </a:bodyPr>
          <a:lstStyle/>
          <a:p>
            <a:r>
              <a:rPr lang="en-US" dirty="0" smtClean="0">
                <a:latin typeface="Arial" charset="0"/>
              </a:rPr>
              <a:t>A better arrangement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279525"/>
            <a:ext cx="8458200" cy="5410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0" dirty="0" smtClean="0">
                <a:solidFill>
                  <a:schemeClr val="tx2"/>
                </a:solidFill>
              </a:rPr>
              <a:t>Henry </a:t>
            </a:r>
            <a:r>
              <a:rPr lang="en-US" sz="4400" b="0" u="sng" dirty="0" smtClean="0">
                <a:solidFill>
                  <a:schemeClr val="tx2"/>
                </a:solidFill>
              </a:rPr>
              <a:t>Moseley</a:t>
            </a:r>
            <a:r>
              <a:rPr lang="en-US" sz="4400" b="0" dirty="0" smtClean="0">
                <a:solidFill>
                  <a:schemeClr val="tx2"/>
                </a:solidFill>
              </a:rPr>
              <a:t> (1913) –</a:t>
            </a:r>
          </a:p>
          <a:p>
            <a:pPr lvl="1">
              <a:lnSpc>
                <a:spcPct val="90000"/>
              </a:lnSpc>
            </a:pPr>
            <a:r>
              <a:rPr lang="en-US" sz="4400" b="0" dirty="0" smtClean="0">
                <a:solidFill>
                  <a:schemeClr val="tx2"/>
                </a:solidFill>
              </a:rPr>
              <a:t>arranged elements according to </a:t>
            </a:r>
            <a:r>
              <a:rPr lang="en-US" sz="4400" b="0" i="1" u="sng" dirty="0" smtClean="0">
                <a:solidFill>
                  <a:schemeClr val="tx1"/>
                </a:solidFill>
              </a:rPr>
              <a:t>atomic number</a:t>
            </a:r>
          </a:p>
          <a:p>
            <a:pPr lvl="1">
              <a:lnSpc>
                <a:spcPct val="90000"/>
              </a:lnSpc>
            </a:pPr>
            <a:r>
              <a:rPr lang="en-US" sz="4400" dirty="0" smtClean="0">
                <a:solidFill>
                  <a:schemeClr val="tx2"/>
                </a:solidFill>
              </a:rPr>
              <a:t>s</a:t>
            </a:r>
            <a:r>
              <a:rPr lang="en-US" sz="4400" b="0" dirty="0" smtClean="0">
                <a:solidFill>
                  <a:schemeClr val="tx2"/>
                </a:solidFill>
              </a:rPr>
              <a:t>till used today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482600"/>
            <a:ext cx="7772400" cy="770084"/>
          </a:xfrm>
          <a:noFill/>
        </p:spPr>
        <p:txBody>
          <a:bodyPr anchor="t" anchorCtr="1">
            <a:spAutoFit/>
          </a:bodyPr>
          <a:lstStyle/>
          <a:p>
            <a:r>
              <a:rPr lang="en-US" dirty="0" smtClean="0">
                <a:latin typeface="Arial" charset="0"/>
              </a:rPr>
              <a:t>Parts of the P.T.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147763"/>
            <a:ext cx="8534400" cy="55054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800" b="0" dirty="0" smtClean="0">
                <a:solidFill>
                  <a:schemeClr val="tx2"/>
                </a:solidFill>
              </a:rPr>
              <a:t>Horizontal rows = </a:t>
            </a:r>
            <a:r>
              <a:rPr lang="en-US" sz="3800" b="0" u="sng" dirty="0" smtClean="0">
                <a:solidFill>
                  <a:schemeClr val="tx1"/>
                </a:solidFill>
              </a:rPr>
              <a:t>periods</a:t>
            </a:r>
            <a:endParaRPr lang="en-US" sz="38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800" b="0" dirty="0" smtClean="0">
                <a:solidFill>
                  <a:schemeClr val="tx2"/>
                </a:solidFill>
              </a:rPr>
              <a:t>Vertical column = </a:t>
            </a:r>
            <a:r>
              <a:rPr lang="en-US" sz="3800" b="0" u="sng" dirty="0" smtClean="0">
                <a:solidFill>
                  <a:schemeClr val="tx1"/>
                </a:solidFill>
              </a:rPr>
              <a:t>group</a:t>
            </a:r>
            <a:r>
              <a:rPr lang="en-US" sz="3800" b="0" dirty="0" smtClean="0">
                <a:solidFill>
                  <a:schemeClr val="tx2"/>
                </a:solidFill>
              </a:rPr>
              <a:t> (or </a:t>
            </a:r>
            <a:r>
              <a:rPr lang="en-US" sz="3800" b="0" u="sng" dirty="0" smtClean="0">
                <a:solidFill>
                  <a:schemeClr val="tx1"/>
                </a:solidFill>
              </a:rPr>
              <a:t>family</a:t>
            </a:r>
            <a:r>
              <a:rPr lang="en-US" sz="3800" b="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3800" dirty="0" smtClean="0">
                <a:solidFill>
                  <a:schemeClr val="tx2"/>
                </a:solidFill>
              </a:rPr>
              <a:t>Columns</a:t>
            </a:r>
            <a:endParaRPr lang="en-US" sz="3800" b="0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chemeClr val="tx2"/>
                </a:solidFill>
              </a:rPr>
              <a:t>Similar physical &amp; chemical prop.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chemeClr val="tx2"/>
                </a:solidFill>
              </a:rPr>
              <a:t>Same valence e-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Involved in bonding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3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763000" cy="584775"/>
          </a:xfrm>
          <a:noFill/>
        </p:spPr>
        <p:txBody>
          <a:bodyPr wrap="square" anchor="t" anchorCtr="1">
            <a:spAutoFit/>
          </a:bodyPr>
          <a:lstStyle/>
          <a:p>
            <a:r>
              <a:rPr lang="en-US" sz="3200" dirty="0" smtClean="0">
                <a:latin typeface="Arial" charset="0"/>
              </a:rPr>
              <a:t>Electron Configurations in Groups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382713"/>
            <a:ext cx="8099425" cy="5170487"/>
          </a:xfrm>
          <a:noFill/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2"/>
              </a:buClr>
              <a:buSzPct val="90000"/>
              <a:buNone/>
            </a:pPr>
            <a:r>
              <a:rPr lang="en-US" sz="4000" u="sng" dirty="0" smtClean="0">
                <a:solidFill>
                  <a:schemeClr val="tx1"/>
                </a:solidFill>
              </a:rPr>
              <a:t>Representative Elements Group A</a:t>
            </a:r>
          </a:p>
          <a:p>
            <a:pPr marL="1066800" lvl="1" indent="-609600">
              <a:lnSpc>
                <a:spcPct val="90000"/>
              </a:lnSpc>
              <a:buClr>
                <a:schemeClr val="tx2"/>
              </a:buClr>
              <a:buSzPct val="90000"/>
            </a:pPr>
            <a:r>
              <a:rPr lang="en-US" sz="3600" dirty="0" smtClean="0">
                <a:solidFill>
                  <a:schemeClr val="tx2"/>
                </a:solidFill>
              </a:rPr>
              <a:t>Display </a:t>
            </a:r>
            <a:r>
              <a:rPr lang="en-US" sz="3600" u="sng" dirty="0" smtClean="0">
                <a:solidFill>
                  <a:schemeClr val="tx2"/>
                </a:solidFill>
              </a:rPr>
              <a:t>wide range</a:t>
            </a:r>
            <a:r>
              <a:rPr lang="en-US" sz="3600" dirty="0" smtClean="0">
                <a:solidFill>
                  <a:schemeClr val="tx2"/>
                </a:solidFill>
              </a:rPr>
              <a:t> of chemical properties, thus a good “representative” </a:t>
            </a:r>
          </a:p>
          <a:p>
            <a:pPr marL="1066800" lvl="1" indent="-609600">
              <a:lnSpc>
                <a:spcPct val="90000"/>
              </a:lnSpc>
              <a:buClr>
                <a:schemeClr val="tx2"/>
              </a:buClr>
              <a:buSzPct val="90000"/>
            </a:pPr>
            <a:r>
              <a:rPr lang="en-US" sz="3600" dirty="0" smtClean="0">
                <a:solidFill>
                  <a:schemeClr val="tx2"/>
                </a:solidFill>
              </a:rPr>
              <a:t>Found in s and p </a:t>
            </a:r>
            <a:r>
              <a:rPr lang="en-US" sz="3600" dirty="0" err="1" smtClean="0">
                <a:solidFill>
                  <a:schemeClr val="tx2"/>
                </a:solidFill>
              </a:rPr>
              <a:t>orbitals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393" y="533400"/>
            <a:ext cx="9085262" cy="584775"/>
          </a:xfrm>
          <a:noFill/>
        </p:spPr>
        <p:txBody>
          <a:bodyPr wrap="square" anchor="t" anchorCtr="1">
            <a:spAutoFit/>
          </a:bodyPr>
          <a:lstStyle/>
          <a:p>
            <a:r>
              <a:rPr lang="en-US" sz="3200" dirty="0" smtClean="0">
                <a:latin typeface="Arial" charset="0"/>
              </a:rPr>
              <a:t>Electron Configurations in Group B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382713"/>
            <a:ext cx="8099425" cy="5170487"/>
          </a:xfrm>
          <a:noFill/>
        </p:spPr>
        <p:txBody>
          <a:bodyPr/>
          <a:lstStyle/>
          <a:p>
            <a:pPr marL="609600" indent="-609600">
              <a:buClr>
                <a:schemeClr val="tx2"/>
              </a:buClr>
              <a:buSzPct val="90000"/>
              <a:buNone/>
            </a:pPr>
            <a:r>
              <a:rPr lang="en-US" sz="4000" u="sng" dirty="0" smtClean="0">
                <a:solidFill>
                  <a:schemeClr val="tx1"/>
                </a:solidFill>
              </a:rPr>
              <a:t>Transition metals</a:t>
            </a:r>
            <a:endParaRPr lang="en-US" sz="4000" b="0" dirty="0" smtClean="0">
              <a:solidFill>
                <a:schemeClr val="tx1"/>
              </a:solidFill>
            </a:endParaRPr>
          </a:p>
          <a:p>
            <a:pPr marL="1066800" lvl="1" indent="-609600">
              <a:buClr>
                <a:schemeClr val="tx2"/>
              </a:buClr>
              <a:buSzPct val="90000"/>
            </a:pPr>
            <a:r>
              <a:rPr lang="en-US" sz="3600" dirty="0" smtClean="0">
                <a:solidFill>
                  <a:schemeClr val="tx2"/>
                </a:solidFill>
              </a:rPr>
              <a:t>“d” sublevel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SzPct val="90000"/>
              <a:buNone/>
            </a:pPr>
            <a:r>
              <a:rPr lang="en-US" sz="4000" u="sng" dirty="0" smtClean="0">
                <a:solidFill>
                  <a:schemeClr val="tx1"/>
                </a:solidFill>
              </a:rPr>
              <a:t>Inner Transition Metals</a:t>
            </a:r>
            <a:endParaRPr lang="en-US" sz="4000" b="0" dirty="0" smtClean="0">
              <a:solidFill>
                <a:schemeClr val="tx1"/>
              </a:solidFill>
            </a:endParaRPr>
          </a:p>
          <a:p>
            <a:pPr marL="1066800" lvl="1" indent="-609600">
              <a:lnSpc>
                <a:spcPct val="90000"/>
              </a:lnSpc>
              <a:buClr>
                <a:schemeClr val="tx2"/>
              </a:buClr>
              <a:buSzPct val="90000"/>
            </a:pPr>
            <a:r>
              <a:rPr lang="en-US" sz="3600" dirty="0" smtClean="0">
                <a:solidFill>
                  <a:schemeClr val="tx2"/>
                </a:solidFill>
              </a:rPr>
              <a:t>“f” sublevel</a:t>
            </a:r>
          </a:p>
          <a:p>
            <a:pPr marL="1066800" lvl="1" indent="-609600">
              <a:lnSpc>
                <a:spcPct val="90000"/>
              </a:lnSpc>
              <a:buClr>
                <a:schemeClr val="tx2"/>
              </a:buClr>
              <a:buSzPct val="90000"/>
            </a:pPr>
            <a:r>
              <a:rPr lang="en-US" sz="3600" dirty="0" smtClean="0">
                <a:solidFill>
                  <a:schemeClr val="tx2"/>
                </a:solidFill>
              </a:rPr>
              <a:t>Formerly called “rare-earth” elements, but this is not true because some are very abundant</a:t>
            </a:r>
          </a:p>
          <a:p>
            <a:pPr marL="1066800" lvl="1" indent="-609600">
              <a:buClr>
                <a:schemeClr val="tx2"/>
              </a:buClr>
              <a:buSzPct val="90000"/>
            </a:pPr>
            <a:endParaRPr lang="en-US" sz="3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2869"/>
            <a:ext cx="8229600" cy="646331"/>
          </a:xfrm>
          <a:noFill/>
        </p:spPr>
        <p:txBody>
          <a:bodyPr wrap="square" anchor="t" anchorCtr="1">
            <a:spAutoFit/>
          </a:bodyPr>
          <a:lstStyle/>
          <a:p>
            <a:r>
              <a:rPr lang="en-US" sz="3600" dirty="0" smtClean="0">
                <a:latin typeface="Arial" charset="0"/>
              </a:rPr>
              <a:t>Groups of elements </a:t>
            </a:r>
            <a:r>
              <a:rPr lang="en-US" sz="2400" b="1" dirty="0" smtClean="0">
                <a:latin typeface="Arial" charset="0"/>
              </a:rPr>
              <a:t>- family names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99425" cy="5324475"/>
          </a:xfrm>
          <a:noFill/>
        </p:spPr>
        <p:txBody>
          <a:bodyPr>
            <a:normAutofit lnSpcReduction="10000"/>
          </a:bodyPr>
          <a:lstStyle/>
          <a:p>
            <a:r>
              <a:rPr lang="en-US" sz="2800" b="0" u="sng" dirty="0" smtClean="0">
                <a:solidFill>
                  <a:schemeClr val="tx1"/>
                </a:solidFill>
              </a:rPr>
              <a:t>Alkali metals Group 1A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Forms a “base” (or alkali) when </a:t>
            </a:r>
            <a:r>
              <a:rPr lang="en-US" sz="2000" i="1" u="sng" dirty="0" smtClean="0">
                <a:solidFill>
                  <a:schemeClr val="tx2"/>
                </a:solidFill>
              </a:rPr>
              <a:t>reacting</a:t>
            </a:r>
            <a:r>
              <a:rPr lang="en-US" sz="2000" dirty="0" smtClean="0">
                <a:solidFill>
                  <a:schemeClr val="tx2"/>
                </a:solidFill>
              </a:rPr>
              <a:t> with water  (not just dissolved!)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Very soft (can cut with knife)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Reacts with H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O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1 val. e-</a:t>
            </a:r>
            <a:endParaRPr lang="en-US" sz="2000" baseline="30000" dirty="0" smtClean="0">
              <a:solidFill>
                <a:schemeClr val="tx2"/>
              </a:solidFill>
            </a:endParaRPr>
          </a:p>
          <a:p>
            <a:r>
              <a:rPr lang="en-US" sz="2800" b="0" u="sng" dirty="0" smtClean="0">
                <a:solidFill>
                  <a:schemeClr val="tx1"/>
                </a:solidFill>
              </a:rPr>
              <a:t>Alkaline earth metals Group 2A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Also form bases with water; do not dissolve well, hence “earth metals”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2 val. e-</a:t>
            </a:r>
          </a:p>
          <a:p>
            <a:r>
              <a:rPr lang="en-US" sz="2800" b="0" u="sng" dirty="0" smtClean="0">
                <a:solidFill>
                  <a:schemeClr val="tx1"/>
                </a:solidFill>
              </a:rPr>
              <a:t>Halogens 7A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Means “salt-forming”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7 val. e-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382713"/>
            <a:ext cx="8099425" cy="5170487"/>
          </a:xfrm>
          <a:noFill/>
        </p:spPr>
        <p:txBody>
          <a:bodyPr/>
          <a:lstStyle/>
          <a:p>
            <a:pPr marL="609600" indent="-609600">
              <a:buSzPct val="90000"/>
            </a:pPr>
            <a:r>
              <a:rPr lang="en-US" sz="4000" b="0" u="sng" dirty="0" smtClean="0">
                <a:solidFill>
                  <a:schemeClr val="tx1"/>
                </a:solidFill>
              </a:rPr>
              <a:t>Noble gases;</a:t>
            </a:r>
            <a:r>
              <a:rPr lang="en-US" sz="4000" b="0" dirty="0" smtClean="0">
                <a:solidFill>
                  <a:schemeClr val="tx1"/>
                </a:solidFill>
              </a:rPr>
              <a:t>  </a:t>
            </a:r>
            <a:r>
              <a:rPr lang="en-US" sz="4000" b="0" u="sng" dirty="0" smtClean="0">
                <a:solidFill>
                  <a:schemeClr val="tx1"/>
                </a:solidFill>
              </a:rPr>
              <a:t>Group 8A</a:t>
            </a:r>
            <a:endParaRPr lang="en-US" sz="2800" b="0" dirty="0" smtClean="0">
              <a:solidFill>
                <a:schemeClr val="tx1"/>
              </a:solidFill>
            </a:endParaRPr>
          </a:p>
          <a:p>
            <a:pPr marL="1066800" lvl="1" indent="-609600">
              <a:buSzPct val="90000"/>
            </a:pPr>
            <a:r>
              <a:rPr lang="en-US" sz="3600" dirty="0" smtClean="0">
                <a:solidFill>
                  <a:schemeClr val="tx2"/>
                </a:solidFill>
              </a:rPr>
              <a:t>“inert gases”</a:t>
            </a:r>
          </a:p>
          <a:p>
            <a:pPr marL="1466850" lvl="2" indent="-609600">
              <a:buSzPct val="90000"/>
            </a:pPr>
            <a:r>
              <a:rPr lang="en-US" sz="2800" u="sng" dirty="0" smtClean="0">
                <a:solidFill>
                  <a:schemeClr val="tx2"/>
                </a:solidFill>
              </a:rPr>
              <a:t>very stable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marL="1466850" lvl="2" indent="-609600">
              <a:buSzPct val="90000"/>
            </a:pPr>
            <a:r>
              <a:rPr lang="en-US" sz="2800" dirty="0" smtClean="0">
                <a:solidFill>
                  <a:schemeClr val="tx2"/>
                </a:solidFill>
              </a:rPr>
              <a:t>don’t react</a:t>
            </a:r>
          </a:p>
          <a:p>
            <a:pPr marL="1066800" lvl="1" indent="-609600">
              <a:buSzPct val="90000"/>
            </a:pPr>
            <a:r>
              <a:rPr lang="en-US" sz="3600" dirty="0" smtClean="0">
                <a:solidFill>
                  <a:schemeClr val="tx2"/>
                </a:solidFill>
              </a:rPr>
              <a:t>Full valence e- shell </a:t>
            </a:r>
          </a:p>
          <a:p>
            <a:pPr marL="1466850" lvl="2" indent="-609600">
              <a:buSzPct val="90000"/>
            </a:pPr>
            <a:r>
              <a:rPr lang="en-US" sz="2800" dirty="0" smtClean="0">
                <a:solidFill>
                  <a:schemeClr val="tx2"/>
                </a:solidFill>
              </a:rPr>
              <a:t>8 val. e-</a:t>
            </a:r>
          </a:p>
          <a:p>
            <a:pPr marL="1466850" lvl="2" indent="-609600">
              <a:buSzPct val="90000"/>
            </a:pPr>
            <a:r>
              <a:rPr lang="en-US" sz="2800" dirty="0" smtClean="0">
                <a:solidFill>
                  <a:schemeClr val="tx2"/>
                </a:solidFill>
              </a:rPr>
              <a:t>Except He with only 2 val. e-</a:t>
            </a:r>
          </a:p>
          <a:p>
            <a:pPr marL="1466850" lvl="2" indent="-609600">
              <a:buSzPct val="90000"/>
            </a:pPr>
            <a:endParaRPr lang="en-US" sz="2800" u="sng" dirty="0" smtClean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576523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Groups of elements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- family names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bldLvl="5" autoUpdateAnimBg="0"/>
    </p:bldLst>
  </p:timing>
</p:sld>
</file>

<file path=ppt/theme/theme1.xml><?xml version="1.0" encoding="utf-8"?>
<a:theme xmlns:a="http://schemas.openxmlformats.org/drawingml/2006/main" name="Presentation for science fair project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science fair project</Template>
  <TotalTime>0</TotalTime>
  <Words>967</Words>
  <Application>Microsoft Office PowerPoint</Application>
  <PresentationFormat>On-screen Show (4:3)</PresentationFormat>
  <Paragraphs>221</Paragraphs>
  <Slides>32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Presentation for science fair project</vt:lpstr>
      <vt:lpstr>CorelDRAW!</vt:lpstr>
      <vt:lpstr>The periodic table</vt:lpstr>
      <vt:lpstr>Organizing the Elements</vt:lpstr>
      <vt:lpstr>Mendeleev’s Periodic Table</vt:lpstr>
      <vt:lpstr>A better arrangement</vt:lpstr>
      <vt:lpstr>Parts of the P.T.</vt:lpstr>
      <vt:lpstr>Electron Configurations in Groups</vt:lpstr>
      <vt:lpstr>Electron Configurations in Group B</vt:lpstr>
      <vt:lpstr>Groups of elements - family names</vt:lpstr>
      <vt:lpstr>Slide 9</vt:lpstr>
      <vt:lpstr>Rows</vt:lpstr>
      <vt:lpstr>Areas of the periodic table</vt:lpstr>
      <vt:lpstr>Areas of the periodic table</vt:lpstr>
      <vt:lpstr>Slide 13</vt:lpstr>
      <vt:lpstr>Slide 14</vt:lpstr>
      <vt:lpstr>Transition Metals - d block</vt:lpstr>
      <vt:lpstr>Elements in the s - blocks</vt:lpstr>
      <vt:lpstr>ALL Periodic Table Trends </vt:lpstr>
      <vt:lpstr>Trends in Atomic Size</vt:lpstr>
      <vt:lpstr>Atomic Size</vt:lpstr>
      <vt:lpstr> #1.  Atomic Size - Group trends</vt:lpstr>
      <vt:lpstr>#1. Atomic Size - Period Trends</vt:lpstr>
      <vt:lpstr>Slide 22</vt:lpstr>
      <vt:lpstr>Ion Review</vt:lpstr>
      <vt:lpstr>Ion Review</vt:lpstr>
      <vt:lpstr>#2.  Trends in Ionization Energy</vt:lpstr>
      <vt:lpstr>Ion Charge and Size</vt:lpstr>
      <vt:lpstr>Ionization Energy</vt:lpstr>
      <vt:lpstr>Slide 28</vt:lpstr>
      <vt:lpstr>Ionic Size</vt:lpstr>
      <vt:lpstr>Electronegativity</vt:lpstr>
      <vt:lpstr>Electronegativity</vt:lpstr>
      <vt:lpstr>Electronegativity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2010-03-12T19:17:46Z</dcterms:created>
  <dcterms:modified xsi:type="dcterms:W3CDTF">2011-11-28T17:04:43Z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TC101659561033</vt:lpwstr>
  </property>
</Properties>
</file>